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36D2-53D7-4495-ACD2-CD4204687594}" type="datetimeFigureOut">
              <a:rPr lang="en-ZA" smtClean="0"/>
              <a:t>2020/01/30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896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36D2-53D7-4495-ACD2-CD4204687594}" type="datetimeFigureOut">
              <a:rPr lang="en-ZA" smtClean="0"/>
              <a:t>2020/01/30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1693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36D2-53D7-4495-ACD2-CD4204687594}" type="datetimeFigureOut">
              <a:rPr lang="en-ZA" smtClean="0"/>
              <a:t>2020/01/30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829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36D2-53D7-4495-ACD2-CD4204687594}" type="datetimeFigureOut">
              <a:rPr lang="en-ZA" smtClean="0"/>
              <a:t>2020/01/30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032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36D2-53D7-4495-ACD2-CD4204687594}" type="datetimeFigureOut">
              <a:rPr lang="en-ZA" smtClean="0"/>
              <a:t>2020/01/30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2642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36D2-53D7-4495-ACD2-CD4204687594}" type="datetimeFigureOut">
              <a:rPr lang="en-ZA" smtClean="0"/>
              <a:t>2020/01/30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8666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36D2-53D7-4495-ACD2-CD4204687594}" type="datetimeFigureOut">
              <a:rPr lang="en-ZA" smtClean="0"/>
              <a:t>2020/01/30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967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36D2-53D7-4495-ACD2-CD4204687594}" type="datetimeFigureOut">
              <a:rPr lang="en-ZA" smtClean="0"/>
              <a:t>2020/01/30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4082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36D2-53D7-4495-ACD2-CD4204687594}" type="datetimeFigureOut">
              <a:rPr lang="en-ZA" smtClean="0"/>
              <a:t>2020/01/30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023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36D2-53D7-4495-ACD2-CD4204687594}" type="datetimeFigureOut">
              <a:rPr lang="en-ZA" smtClean="0"/>
              <a:t>2020/01/30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083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36D2-53D7-4495-ACD2-CD4204687594}" type="datetimeFigureOut">
              <a:rPr lang="en-ZA" smtClean="0"/>
              <a:t>2020/01/30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282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F36D2-53D7-4495-ACD2-CD4204687594}" type="datetimeFigureOut">
              <a:rPr lang="en-ZA" smtClean="0"/>
              <a:t>2020/01/30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BB2A-B399-4342-BFE4-B9A4A86283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976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58190"/>
            <a:ext cx="12086705" cy="93102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Calibrating Models to Data: A Comparison of Methods</a:t>
            </a:r>
            <a:endParaRPr lang="en-ZA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70716" y="2318798"/>
            <a:ext cx="522870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RQ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Which calibration    method performs best?</a:t>
            </a:r>
            <a:endParaRPr lang="en-ZA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8293331" y="6393503"/>
            <a:ext cx="3898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Zenabu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Suboi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&amp;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Marijn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C.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Hazelbag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Z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73" y="1238595"/>
            <a:ext cx="5443471" cy="4232195"/>
          </a:xfrm>
          <a:prstGeom prst="rect">
            <a:avLst/>
          </a:prstGeom>
        </p:spPr>
      </p:pic>
      <p:sp>
        <p:nvSpPr>
          <p:cNvPr id="13" name="Text Box 181"/>
          <p:cNvSpPr txBox="1">
            <a:spLocks noChangeArrowheads="1"/>
          </p:cNvSpPr>
          <p:nvPr/>
        </p:nvSpPr>
        <p:spPr bwMode="auto">
          <a:xfrm>
            <a:off x="642917" y="5589062"/>
            <a:ext cx="5250485" cy="53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3458" tIns="21729" rIns="43458" bIns="21729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Comparing model calibration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with the “true posterior”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97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08064"/>
            <a:ext cx="10515600" cy="77308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Requirements</a:t>
            </a:r>
            <a:endParaRPr lang="en-ZA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230285"/>
                <a:ext cx="5429596" cy="4738254"/>
              </a:xfrm>
            </p:spPr>
            <p:txBody>
              <a:bodyPr>
                <a:normAutofit lnSpcReduction="10000"/>
              </a:bodyPr>
              <a:lstStyle/>
              <a:p>
                <a:pPr marL="457200" lvl="1" indent="0">
                  <a:buNone/>
                </a:pPr>
                <a:r>
                  <a:rPr lang="en-US" sz="3900" dirty="0">
                    <a:solidFill>
                      <a:schemeClr val="accent2">
                        <a:lumMod val="75000"/>
                      </a:schemeClr>
                    </a:solidFill>
                  </a:rPr>
                  <a:t>How?</a:t>
                </a:r>
                <a:endParaRPr lang="en-US" sz="3900" dirty="0" smtClean="0"/>
              </a:p>
              <a:p>
                <a:pPr marL="457200" lvl="1" indent="0">
                  <a:buNone/>
                </a:pPr>
                <a:r>
                  <a:rPr lang="en-US" sz="3000" dirty="0" smtClean="0"/>
                  <a:t>Using </a:t>
                </a:r>
                <a:r>
                  <a:rPr lang="en-US" sz="3000" dirty="0"/>
                  <a:t>R software</a:t>
                </a:r>
                <a:r>
                  <a:rPr lang="en-US" sz="2800" dirty="0"/>
                  <a:t>,</a:t>
                </a:r>
              </a:p>
              <a:p>
                <a:pPr lvl="2"/>
                <a:r>
                  <a:rPr lang="en-US" sz="2600" dirty="0"/>
                  <a:t> run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600" dirty="0"/>
                  <a:t> simulations per method</a:t>
                </a:r>
              </a:p>
              <a:p>
                <a:pPr lvl="2"/>
                <a:r>
                  <a:rPr lang="en-US" sz="2600" dirty="0"/>
                  <a:t> retain desired parameter combinations</a:t>
                </a:r>
              </a:p>
              <a:p>
                <a:pPr lvl="2"/>
                <a:r>
                  <a:rPr lang="en-US" sz="2600" dirty="0"/>
                  <a:t> save output for future use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sz="3200" dirty="0">
                    <a:solidFill>
                      <a:schemeClr val="accent2">
                        <a:lumMod val="75000"/>
                      </a:schemeClr>
                    </a:solidFill>
                  </a:rPr>
                  <a:t>Current state</a:t>
                </a:r>
              </a:p>
              <a:p>
                <a:pPr lvl="2"/>
                <a:r>
                  <a:rPr lang="en-US" sz="2600" dirty="0"/>
                  <a:t>Computationally intense</a:t>
                </a:r>
              </a:p>
              <a:p>
                <a:pPr lvl="2"/>
                <a:r>
                  <a:rPr lang="en-US" sz="2600" dirty="0" smtClean="0"/>
                  <a:t>Outputs </a:t>
                </a:r>
                <a:r>
                  <a:rPr lang="en-US" sz="2600" dirty="0"/>
                  <a:t>not </a:t>
                </a:r>
                <a:r>
                  <a:rPr lang="en-US" sz="2600" dirty="0" smtClean="0"/>
                  <a:t>properly saved </a:t>
                </a:r>
              </a:p>
              <a:p>
                <a:pPr marL="914400" lvl="2" indent="0">
                  <a:buNone/>
                </a:pPr>
                <a:r>
                  <a:rPr lang="en-US" sz="2600" dirty="0" smtClean="0"/>
                  <a:t>      </a:t>
                </a:r>
                <a:endParaRPr lang="en-US" sz="26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230285"/>
                <a:ext cx="5429596" cy="4738254"/>
              </a:xfrm>
              <a:blipFill>
                <a:blip r:embed="rId2"/>
                <a:stretch>
                  <a:fillRect t="-4118" r="-1348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230285"/>
            <a:ext cx="5181600" cy="4738254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3900" dirty="0">
                <a:solidFill>
                  <a:schemeClr val="accent2">
                    <a:lumMod val="75000"/>
                  </a:schemeClr>
                </a:solidFill>
              </a:rPr>
              <a:t>Plan</a:t>
            </a:r>
          </a:p>
          <a:p>
            <a:pPr lvl="2"/>
            <a:r>
              <a:rPr lang="en-US" sz="2600" dirty="0"/>
              <a:t>Run simulations faster</a:t>
            </a:r>
          </a:p>
          <a:p>
            <a:pPr lvl="3"/>
            <a:r>
              <a:rPr lang="en-US" sz="2200" dirty="0"/>
              <a:t>Parallel?</a:t>
            </a:r>
          </a:p>
          <a:p>
            <a:pPr lvl="3"/>
            <a:r>
              <a:rPr lang="en-US" sz="2200" dirty="0" smtClean="0"/>
              <a:t>HPC?</a:t>
            </a:r>
            <a:endParaRPr lang="en-US" sz="2200" dirty="0"/>
          </a:p>
          <a:p>
            <a:pPr lvl="2"/>
            <a:r>
              <a:rPr lang="en-US" sz="2600" dirty="0"/>
              <a:t>Properly save and organize outputs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Expected Output</a:t>
            </a:r>
          </a:p>
          <a:p>
            <a:pPr lvl="2"/>
            <a:r>
              <a:rPr lang="en-US" sz="2600" dirty="0" smtClean="0"/>
              <a:t>Data frame of retained parameter combinations</a:t>
            </a:r>
          </a:p>
          <a:p>
            <a:pPr lvl="2"/>
            <a:r>
              <a:rPr lang="en-US" sz="2600" dirty="0" smtClean="0"/>
              <a:t>Plot of posterior </a:t>
            </a:r>
            <a:endParaRPr lang="en-ZA" sz="2600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7859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0575" y="648393"/>
            <a:ext cx="10922923" cy="881149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Flow Diagram</a:t>
            </a:r>
            <a:endParaRPr lang="en-ZA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0575" y="1670858"/>
            <a:ext cx="10922923" cy="45061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ZA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Flowchart: Process 6"/>
              <p:cNvSpPr/>
              <p:nvPr/>
            </p:nvSpPr>
            <p:spPr>
              <a:xfrm>
                <a:off x="552801" y="2527069"/>
                <a:ext cx="2069874" cy="2211185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Run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ZA" sz="2800" dirty="0" smtClean="0">
                    <a:solidFill>
                      <a:schemeClr val="tx1"/>
                    </a:solidFill>
                  </a:rPr>
                  <a:t> simulations per calibration method</a:t>
                </a:r>
                <a:endParaRPr lang="en-ZA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Flowchart: Proces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01" y="2527069"/>
                <a:ext cx="2069874" cy="2211185"/>
              </a:xfrm>
              <a:prstGeom prst="flowChartProcess">
                <a:avLst/>
              </a:prstGeom>
              <a:blipFill>
                <a:blip r:embed="rId2"/>
                <a:stretch>
                  <a:fillRect t="-2747" r="-4399" b="-796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2622675" y="3229495"/>
            <a:ext cx="881144" cy="48463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Flowchart: Process 8"/>
          <p:cNvSpPr/>
          <p:nvPr/>
        </p:nvSpPr>
        <p:spPr>
          <a:xfrm>
            <a:off x="3449782" y="2527070"/>
            <a:ext cx="2161313" cy="2211184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Retain parameter combinations</a:t>
            </a:r>
            <a:endParaRPr lang="en-ZA" sz="2800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611093" y="3229495"/>
            <a:ext cx="978408" cy="48463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Flowchart: Process 10"/>
          <p:cNvSpPr/>
          <p:nvPr/>
        </p:nvSpPr>
        <p:spPr>
          <a:xfrm>
            <a:off x="9368444" y="2527070"/>
            <a:ext cx="1995054" cy="2211184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Save outputs for comparison</a:t>
            </a:r>
            <a:endParaRPr lang="en-ZA" sz="2800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87296" y="3229495"/>
            <a:ext cx="881148" cy="48463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Flowchart: Process 12"/>
          <p:cNvSpPr/>
          <p:nvPr/>
        </p:nvSpPr>
        <p:spPr>
          <a:xfrm>
            <a:off x="6589501" y="2527070"/>
            <a:ext cx="1897795" cy="2211184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Plot posterior for each </a:t>
            </a:r>
            <a:r>
              <a:rPr lang="en-US" sz="2800" dirty="0" err="1" smtClean="0">
                <a:solidFill>
                  <a:schemeClr val="tx1"/>
                </a:solidFill>
              </a:rPr>
              <a:t>calibrationmethod</a:t>
            </a:r>
            <a:endParaRPr lang="en-ZA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59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Hackathon…</a:t>
            </a:r>
            <a:endParaRPr lang="en-ZA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Practical steps taken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 Made </a:t>
                </a:r>
                <a:r>
                  <a:rPr lang="en-US" dirty="0"/>
                  <a:t>necessary corrections </a:t>
                </a:r>
                <a:r>
                  <a:rPr lang="en-US" dirty="0" smtClean="0"/>
                  <a:t>to README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dirty="0"/>
                  <a:t> </a:t>
                </a:r>
                <a:r>
                  <a:rPr lang="en-US" dirty="0" smtClean="0"/>
                  <a:t>Removed duplications from my code</a:t>
                </a:r>
              </a:p>
              <a:p>
                <a:pPr lvl="2"/>
                <a:r>
                  <a:rPr lang="en-US" dirty="0"/>
                  <a:t> </a:t>
                </a:r>
                <a:r>
                  <a:rPr lang="en-US" dirty="0" smtClean="0"/>
                  <a:t>Created functions file</a:t>
                </a:r>
                <a:endParaRPr lang="en-US" sz="2000" dirty="0" smtClean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dirty="0"/>
                  <a:t> </a:t>
                </a:r>
                <a:r>
                  <a:rPr lang="en-US" dirty="0" smtClean="0"/>
                  <a:t>Identified which method to parallelize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dirty="0"/>
                  <a:t> Figured out which part of code took long</a:t>
                </a:r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 Identified parallelizable portions of code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dirty="0"/>
                  <a:t> </a:t>
                </a:r>
                <a:r>
                  <a:rPr lang="en-US" dirty="0" smtClean="0"/>
                  <a:t>Parallelized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ZA" dirty="0" smtClean="0"/>
                  <a:t> simulations in R</a:t>
                </a:r>
              </a:p>
              <a:p>
                <a:pPr lvl="2"/>
                <a:r>
                  <a:rPr lang="en-US" dirty="0"/>
                  <a:t> </a:t>
                </a:r>
                <a:r>
                  <a:rPr lang="en-US" dirty="0" smtClean="0"/>
                  <a:t>Used “</a:t>
                </a:r>
                <a:r>
                  <a:rPr lang="en-US" dirty="0" err="1" smtClean="0"/>
                  <a:t>foreach</a:t>
                </a:r>
                <a:r>
                  <a:rPr lang="en-US" dirty="0" smtClean="0"/>
                  <a:t>” and “</a:t>
                </a:r>
                <a:r>
                  <a:rPr lang="en-US" dirty="0" err="1" smtClean="0"/>
                  <a:t>doParallel</a:t>
                </a:r>
                <a:r>
                  <a:rPr lang="en-US" dirty="0" smtClean="0"/>
                  <a:t>” packages</a:t>
                </a:r>
                <a:endParaRPr lang="en-ZA" dirty="0" smtClean="0"/>
              </a:p>
              <a:p>
                <a:pPr lvl="1">
                  <a:buFont typeface="Wingdings" panose="05000000000000000000" pitchFamily="2" charset="2"/>
                  <a:buChar char="ü"/>
                </a:pPr>
                <a:endParaRPr lang="en-Z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57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120852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Parallel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ode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sed</a:t>
            </a:r>
            <a:endParaRPr lang="en-ZA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10" y="1551305"/>
            <a:ext cx="8105433" cy="4351338"/>
          </a:xfrm>
        </p:spPr>
      </p:pic>
    </p:spTree>
    <p:extLst>
      <p:ext uri="{BB962C8B-B14F-4D97-AF65-F5344CB8AC3E}">
        <p14:creationId xmlns:p14="http://schemas.microsoft.com/office/powerpoint/2010/main" val="168789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Results</a:t>
            </a:r>
            <a:endParaRPr lang="en-ZA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0124761"/>
                  </p:ext>
                </p:extLst>
              </p:nvPr>
            </p:nvGraphicFramePr>
            <p:xfrm>
              <a:off x="2144684" y="2606656"/>
              <a:ext cx="7531332" cy="2176434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575074">
                      <a:extLst>
                        <a:ext uri="{9D8B030D-6E8A-4147-A177-3AD203B41FA5}">
                          <a16:colId xmlns:a16="http://schemas.microsoft.com/office/drawing/2014/main" val="3609590324"/>
                        </a:ext>
                      </a:extLst>
                    </a:gridCol>
                    <a:gridCol w="3436784">
                      <a:extLst>
                        <a:ext uri="{9D8B030D-6E8A-4147-A177-3AD203B41FA5}">
                          <a16:colId xmlns:a16="http://schemas.microsoft.com/office/drawing/2014/main" val="474608116"/>
                        </a:ext>
                      </a:extLst>
                    </a:gridCol>
                    <a:gridCol w="2519474">
                      <a:extLst>
                        <a:ext uri="{9D8B030D-6E8A-4147-A177-3AD203B41FA5}">
                          <a16:colId xmlns:a16="http://schemas.microsoft.com/office/drawing/2014/main" val="1118853061"/>
                        </a:ext>
                      </a:extLst>
                    </a:gridCol>
                  </a:tblGrid>
                  <a:tr h="5121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Number of Simulations</a:t>
                          </a:r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Runtimes </a:t>
                          </a:r>
                          <a:r>
                            <a:rPr lang="en-ZA" dirty="0" smtClean="0"/>
                            <a:t>in</a:t>
                          </a:r>
                          <a:r>
                            <a:rPr lang="en-ZA" baseline="0" dirty="0" smtClean="0"/>
                            <a:t> </a:t>
                          </a:r>
                          <a:r>
                            <a:rPr lang="en-US" dirty="0" smtClean="0"/>
                            <a:t>Sequence</a:t>
                          </a:r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Runtimes </a:t>
                          </a:r>
                          <a:r>
                            <a:rPr lang="en-ZA" dirty="0" smtClean="0"/>
                            <a:t>in</a:t>
                          </a:r>
                          <a:r>
                            <a:rPr lang="en-ZA" baseline="0" dirty="0" smtClean="0"/>
                            <a:t> </a:t>
                          </a:r>
                          <a:r>
                            <a:rPr lang="en-US" dirty="0" smtClean="0"/>
                            <a:t>Parallel</a:t>
                          </a:r>
                          <a:endParaRPr lang="en-ZA" dirty="0" smtClean="0"/>
                        </a:p>
                        <a:p>
                          <a:pPr algn="ctr"/>
                          <a:r>
                            <a:rPr lang="en-US" dirty="0" smtClean="0"/>
                            <a:t>(5 cores)</a:t>
                          </a:r>
                          <a:endParaRPr lang="en-Z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6645862"/>
                      </a:ext>
                    </a:extLst>
                  </a:tr>
                  <a:tr h="5121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ZA" dirty="0" smtClean="0"/>
                            <a:t>10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Z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3.3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s</m:t>
                                </m:r>
                              </m:oMath>
                            </m:oMathPara>
                          </a14:m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22.3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s</m:t>
                                </m:r>
                              </m:oMath>
                            </m:oMathPara>
                          </a14:m>
                          <a:endParaRPr lang="en-Z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2970253"/>
                      </a:ext>
                    </a:extLst>
                  </a:tr>
                  <a:tr h="5121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ZA" dirty="0" smtClean="0"/>
                            <a:t>10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Z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b="0" i="0" dirty="0" smtClean="0"/>
                                <m:t>877.5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/>
                                <m:t>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/>
                                <m:t>14</m:t>
                              </m:r>
                              <m:r>
                                <m:rPr>
                                  <m:nor/>
                                </m:rPr>
                                <a:rPr lang="en-US" baseline="0" dirty="0" smtClean="0"/>
                                <m:t>.6</m:t>
                              </m:r>
                              <m:r>
                                <m:rPr>
                                  <m:nor/>
                                </m:rPr>
                                <a:rPr lang="en-US" baseline="0" dirty="0" smtClean="0"/>
                                <m:t>mins</m:t>
                              </m:r>
                            </m:oMath>
                          </a14:m>
                          <a:r>
                            <a:rPr lang="en-US" baseline="0" dirty="0" smtClean="0"/>
                            <a:t> </a:t>
                          </a:r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218.6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m:rPr>
                                    <m:nor/>
                                  </m:rPr>
                                  <a:rPr lang="en-US" baseline="0" dirty="0" smtClean="0"/>
                                  <m:t>3.6</m:t>
                                </m:r>
                                <m:r>
                                  <m:rPr>
                                    <m:nor/>
                                  </m:rPr>
                                  <a:rPr lang="en-US" baseline="0" dirty="0" smtClean="0"/>
                                  <m:t>mins</m:t>
                                </m:r>
                              </m:oMath>
                            </m:oMathPara>
                          </a14:m>
                          <a:endParaRPr lang="en-Z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5486903"/>
                      </a:ext>
                    </a:extLst>
                  </a:tr>
                  <a:tr h="5121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ZA" dirty="0" smtClean="0"/>
                            <a:t>10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Z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20085.4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334.8</m:t>
                                </m:r>
                                <m:r>
                                  <m:rPr>
                                    <m:nor/>
                                  </m:rPr>
                                  <a:rPr lang="en-US" baseline="0" dirty="0" smtClean="0"/>
                                  <m:t>mins</m:t>
                                </m:r>
                                <m:r>
                                  <a:rPr lang="en-US" b="0" i="1" baseline="0" dirty="0" smtClean="0">
                                    <a:latin typeface="Cambria Math" panose="02040503050406030204" pitchFamily="18" charset="0"/>
                                  </a:rPr>
                                  <m:t>≈5.6</m:t>
                                </m:r>
                                <m:r>
                                  <a:rPr lang="en-US" b="0" i="1" baseline="0" dirty="0" smtClean="0">
                                    <a:latin typeface="Cambria Math" panose="02040503050406030204" pitchFamily="18" charset="0"/>
                                  </a:rPr>
                                  <m:t>h𝑟𝑠</m:t>
                                </m:r>
                              </m:oMath>
                            </m:oMathPara>
                          </a14:m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2513.8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41.9</m:t>
                                </m:r>
                                <m:r>
                                  <m:rPr>
                                    <m:nor/>
                                  </m:rPr>
                                  <a:rPr lang="en-US" baseline="0" dirty="0" smtClean="0"/>
                                  <m:t>mins</m:t>
                                </m:r>
                              </m:oMath>
                            </m:oMathPara>
                          </a14:m>
                          <a:endParaRPr lang="en-Z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45716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0124761"/>
                  </p:ext>
                </p:extLst>
              </p:nvPr>
            </p:nvGraphicFramePr>
            <p:xfrm>
              <a:off x="2144684" y="2606656"/>
              <a:ext cx="7531332" cy="2176434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575074">
                      <a:extLst>
                        <a:ext uri="{9D8B030D-6E8A-4147-A177-3AD203B41FA5}">
                          <a16:colId xmlns:a16="http://schemas.microsoft.com/office/drawing/2014/main" val="3609590324"/>
                        </a:ext>
                      </a:extLst>
                    </a:gridCol>
                    <a:gridCol w="3436784">
                      <a:extLst>
                        <a:ext uri="{9D8B030D-6E8A-4147-A177-3AD203B41FA5}">
                          <a16:colId xmlns:a16="http://schemas.microsoft.com/office/drawing/2014/main" val="474608116"/>
                        </a:ext>
                      </a:extLst>
                    </a:gridCol>
                    <a:gridCol w="2519474">
                      <a:extLst>
                        <a:ext uri="{9D8B030D-6E8A-4147-A177-3AD203B41FA5}">
                          <a16:colId xmlns:a16="http://schemas.microsoft.com/office/drawing/2014/main" val="111885306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Number of Simulations</a:t>
                          </a:r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Runtimes </a:t>
                          </a:r>
                          <a:r>
                            <a:rPr lang="en-ZA" dirty="0" smtClean="0"/>
                            <a:t>in</a:t>
                          </a:r>
                          <a:r>
                            <a:rPr lang="en-ZA" baseline="0" dirty="0" smtClean="0"/>
                            <a:t> </a:t>
                          </a:r>
                          <a:r>
                            <a:rPr lang="en-US" dirty="0" smtClean="0"/>
                            <a:t>Sequence</a:t>
                          </a:r>
                          <a:endParaRPr lang="en-Z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Runtimes </a:t>
                          </a:r>
                          <a:r>
                            <a:rPr lang="en-ZA" dirty="0" smtClean="0"/>
                            <a:t>in</a:t>
                          </a:r>
                          <a:r>
                            <a:rPr lang="en-ZA" baseline="0" dirty="0" smtClean="0"/>
                            <a:t> </a:t>
                          </a:r>
                          <a:r>
                            <a:rPr lang="en-US" dirty="0" smtClean="0"/>
                            <a:t>Parallel</a:t>
                          </a:r>
                          <a:endParaRPr lang="en-ZA" dirty="0" smtClean="0"/>
                        </a:p>
                        <a:p>
                          <a:pPr algn="ctr"/>
                          <a:r>
                            <a:rPr lang="en-US" dirty="0" smtClean="0"/>
                            <a:t>(5 cores)</a:t>
                          </a:r>
                          <a:endParaRPr lang="en-Z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6645862"/>
                      </a:ext>
                    </a:extLst>
                  </a:tr>
                  <a:tr h="5121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" t="-129412" r="-37915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099" t="-129412" r="-7411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034" t="-129412" r="-966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2970253"/>
                      </a:ext>
                    </a:extLst>
                  </a:tr>
                  <a:tr h="5121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" t="-232143" r="-379151" b="-1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099" t="-232143" r="-74113" b="-1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034" t="-232143" r="-966" b="-10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5486903"/>
                      </a:ext>
                    </a:extLst>
                  </a:tr>
                  <a:tr h="5121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" t="-332143" r="-379151" b="-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099" t="-332143" r="-74113" b="-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034" t="-332143" r="-966" b="-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45716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2144685" y="2169856"/>
            <a:ext cx="722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1: Runtimes times for running Rejection ABC in sequence and parallel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047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What Next?</a:t>
            </a:r>
            <a:endParaRPr lang="en-ZA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 Run the other methods</a:t>
            </a:r>
          </a:p>
          <a:p>
            <a:pPr lvl="1"/>
            <a:r>
              <a:rPr lang="en-US" dirty="0" smtClean="0"/>
              <a:t> Save posterior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Produce plots</a:t>
            </a:r>
          </a:p>
          <a:p>
            <a:pPr lvl="1"/>
            <a:r>
              <a:rPr lang="en-US" dirty="0" smtClean="0"/>
              <a:t> Organize outputs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318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Conclusion</a:t>
            </a:r>
            <a:endParaRPr lang="en-ZA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1795549"/>
            <a:ext cx="5157787" cy="43941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Goal for SEAMS workshop</a:t>
            </a:r>
          </a:p>
          <a:p>
            <a:pPr lvl="1"/>
            <a:r>
              <a:rPr lang="en-US" dirty="0"/>
              <a:t> Run simulations faster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What I achieved</a:t>
            </a:r>
          </a:p>
          <a:p>
            <a:pPr lvl="1"/>
            <a:r>
              <a:rPr lang="en-US" dirty="0"/>
              <a:t> Tidied up my code</a:t>
            </a:r>
          </a:p>
          <a:p>
            <a:pPr lvl="1"/>
            <a:r>
              <a:rPr lang="en-US" dirty="0"/>
              <a:t> Got a functions file</a:t>
            </a:r>
          </a:p>
          <a:p>
            <a:pPr lvl="1"/>
            <a:r>
              <a:rPr lang="en-US" dirty="0"/>
              <a:t> Code made shorter and neat</a:t>
            </a:r>
          </a:p>
          <a:p>
            <a:pPr lvl="1"/>
            <a:r>
              <a:rPr lang="en-US" dirty="0"/>
              <a:t> Code runs faster</a:t>
            </a:r>
          </a:p>
          <a:p>
            <a:pPr lvl="1"/>
            <a:r>
              <a:rPr lang="en-US" dirty="0"/>
              <a:t> Saved in binary to conserve memory</a:t>
            </a:r>
          </a:p>
          <a:p>
            <a:pPr marL="0" indent="0">
              <a:buNone/>
            </a:pPr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0" y="1795549"/>
                <a:ext cx="5183188" cy="43941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Was Parallelizing useful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?</a:t>
                </a:r>
                <a:r>
                  <a:rPr lang="en-US" dirty="0" smtClean="0"/>
                  <a:t> </a:t>
                </a:r>
              </a:p>
              <a:p>
                <a:r>
                  <a:rPr lang="en-US" sz="2400" dirty="0" smtClean="0"/>
                  <a:t>Very useful but can only be applied to the reference</a:t>
                </a:r>
              </a:p>
              <a:p>
                <a:r>
                  <a:rPr lang="en-US" sz="2400" dirty="0"/>
                  <a:t> S</a:t>
                </a:r>
                <a:r>
                  <a:rPr lang="en-US" sz="2400" dirty="0" smtClean="0"/>
                  <a:t>amples are dependent for one method</a:t>
                </a:r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Resort to running in sequence for methods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 smtClean="0"/>
                  <a:t>)</a:t>
                </a:r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Requires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83.3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ZA" sz="2400" dirty="0" smtClean="0"/>
                  <a:t> for R_ABC</a:t>
                </a:r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May be more for S_ABC and BMLE</a:t>
                </a:r>
                <a:endParaRPr lang="en-ZA" sz="24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0" y="1795549"/>
                <a:ext cx="5183188" cy="4394114"/>
              </a:xfrm>
              <a:blipFill>
                <a:blip r:embed="rId2"/>
                <a:stretch>
                  <a:fillRect l="-2471" t="-2361" r="-1059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56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Acknowledgements</a:t>
            </a:r>
            <a:endParaRPr lang="en-ZA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SEAMS faculty and Mentors</a:t>
            </a:r>
          </a:p>
          <a:p>
            <a:r>
              <a:rPr lang="en-US" dirty="0"/>
              <a:t> </a:t>
            </a:r>
            <a:r>
              <a:rPr lang="en-US" dirty="0" smtClean="0"/>
              <a:t>SACEMA</a:t>
            </a:r>
          </a:p>
          <a:p>
            <a:r>
              <a:rPr lang="en-US" dirty="0"/>
              <a:t> </a:t>
            </a:r>
            <a:r>
              <a:rPr lang="en-US" dirty="0" smtClean="0"/>
              <a:t>Fellow participants</a:t>
            </a:r>
          </a:p>
          <a:p>
            <a:endParaRPr lang="en-US" dirty="0"/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4355523" y="4001294"/>
            <a:ext cx="348095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  <a:endParaRPr lang="en-US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5596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3622</TotalTime>
  <Words>379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Calibrating Models to Data: A Comparison of Methods</vt:lpstr>
      <vt:lpstr>Requirements</vt:lpstr>
      <vt:lpstr>Flow Diagram</vt:lpstr>
      <vt:lpstr>Hackathon…</vt:lpstr>
      <vt:lpstr>Parallel Code Used</vt:lpstr>
      <vt:lpstr>Results</vt:lpstr>
      <vt:lpstr>What Next?</vt:lpstr>
      <vt:lpstr>Conclusion</vt:lpstr>
      <vt:lpstr>Acknowledgements</vt:lpstr>
    </vt:vector>
  </TitlesOfParts>
  <Company>Stellenbosch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CALIBRATING MODELS TO DATA: A COMPARISON OF METHODS</dc:title>
  <dc:creator>Suboi, Z, Mej [zenabu@sun.ac.za]</dc:creator>
  <cp:lastModifiedBy>Suboi, Z, Mej [zenabu@sun.ac.za]</cp:lastModifiedBy>
  <cp:revision>135</cp:revision>
  <dcterms:created xsi:type="dcterms:W3CDTF">2020-01-20T14:53:43Z</dcterms:created>
  <dcterms:modified xsi:type="dcterms:W3CDTF">2020-01-30T08:27:00Z</dcterms:modified>
</cp:coreProperties>
</file>