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7" r:id="rId5"/>
    <p:sldId id="269" r:id="rId6"/>
    <p:sldId id="259" r:id="rId7"/>
    <p:sldId id="270" r:id="rId8"/>
    <p:sldId id="260" r:id="rId9"/>
    <p:sldId id="261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" initials="F" lastIdx="1" clrIdx="0">
    <p:extLst>
      <p:ext uri="{19B8F6BF-5375-455C-9EA6-DF929625EA0E}">
        <p15:presenceInfo xmlns:p15="http://schemas.microsoft.com/office/powerpoint/2012/main" userId="F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075D1-25FC-4445-8E37-27056F33D1EB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Fig. 1 Rejection ABC [Lintusaari 2017]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2D94-9041-487E-9735-C1448EBB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63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CC26-7F9F-4F04-84DD-8E687FFEEAA0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Fig. 1 Rejection ABC [Lintusaari 2017]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06B7-6D6D-46A8-962F-DDEE5FFF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682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Fig. 1 Rejection ABC [Lintusaari 2017]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670D-CB44-46E0-AE5C-60F5F38BEED6}" type="datetime1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0968-58BA-45FA-B479-C667F65D50DD}" type="datetime1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067C-258F-45D2-A596-44EFC92404C1}" type="datetime1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DC44-2905-4542-88F1-84AB1137ED27}" type="datetime1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DBE-90C8-494E-8061-B7969E6FD571}" type="datetime1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E0CB-5630-4D99-9A09-35E57B571964}" type="datetime1">
              <a:rPr lang="en-US" smtClean="0"/>
              <a:t>01-Jul-19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C91-4855-41FF-8982-271DFEDE47D8}" type="datetime1">
              <a:rPr lang="en-US" smtClean="0"/>
              <a:t>01-Jul-19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C229-972B-4436-BC77-9D5FDD978B5C}" type="datetime1">
              <a:rPr lang="en-US" smtClean="0"/>
              <a:t>01-Jul-19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41A4-A8D1-44BD-8343-0E05097F3D3D}" type="datetime1">
              <a:rPr lang="en-US" smtClean="0"/>
              <a:t>01-Jul-19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92C-4357-4DEF-8F4E-041B0DC0A48F}" type="datetime1">
              <a:rPr lang="en-US" smtClean="0"/>
              <a:t>01-Jul-19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C747-F24B-49C9-BFCE-73B39FC36091}" type="datetime1">
              <a:rPr lang="en-US" smtClean="0"/>
              <a:t>01-Jul-19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526B-F86A-4672-8684-E5A9877FB3D6}" type="datetime1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B09A9-22B7-47DC-9A85-139F4D972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167" y="476519"/>
            <a:ext cx="11226018" cy="1326523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Methods for Approximate Bayesian Computation (ABC)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166" y="2215166"/>
            <a:ext cx="11226019" cy="45373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000" dirty="0" err="1" smtClean="0"/>
              <a:t>Zenabu</a:t>
            </a:r>
            <a:r>
              <a:rPr lang="en-US" sz="3000" dirty="0" smtClean="0"/>
              <a:t> </a:t>
            </a:r>
            <a:r>
              <a:rPr lang="en-US" sz="3000" dirty="0" err="1" smtClean="0"/>
              <a:t>Suboi</a:t>
            </a:r>
            <a:endParaRPr lang="en-US" sz="3000" dirty="0" smtClean="0"/>
          </a:p>
          <a:p>
            <a:endParaRPr lang="en-US" dirty="0" smtClean="0"/>
          </a:p>
          <a:p>
            <a:endParaRPr lang="en-US" sz="3000" b="1" dirty="0" smtClean="0"/>
          </a:p>
          <a:p>
            <a:r>
              <a:rPr lang="en-US" sz="3000" b="1" dirty="0" smtClean="0"/>
              <a:t>Supervised </a:t>
            </a:r>
            <a:r>
              <a:rPr lang="en-US" sz="3000" b="1" dirty="0" smtClean="0"/>
              <a:t>by:</a:t>
            </a:r>
          </a:p>
          <a:p>
            <a:r>
              <a:rPr lang="en-US" sz="3000" dirty="0" smtClean="0"/>
              <a:t> </a:t>
            </a:r>
            <a:r>
              <a:rPr lang="en-US" sz="3000" dirty="0" err="1" smtClean="0"/>
              <a:t>Dr</a:t>
            </a:r>
            <a:r>
              <a:rPr lang="en-US" sz="3000" dirty="0" smtClean="0"/>
              <a:t> </a:t>
            </a:r>
            <a:r>
              <a:rPr lang="en-US" sz="3000" dirty="0" err="1" smtClean="0"/>
              <a:t>Marijn</a:t>
            </a:r>
            <a:r>
              <a:rPr lang="en-US" sz="3000" dirty="0" smtClean="0"/>
              <a:t> C. </a:t>
            </a:r>
            <a:r>
              <a:rPr lang="en-US" sz="3000" dirty="0" err="1" smtClean="0"/>
              <a:t>Hazelbag</a:t>
            </a:r>
            <a:endParaRPr lang="en-US" sz="3000" dirty="0" smtClean="0"/>
          </a:p>
          <a:p>
            <a:r>
              <a:rPr lang="en-US" sz="3000" dirty="0" smtClean="0"/>
              <a:t> Prof </a:t>
            </a:r>
            <a:r>
              <a:rPr lang="en-US" sz="3000" dirty="0" err="1" smtClean="0"/>
              <a:t>Wim</a:t>
            </a:r>
            <a:r>
              <a:rPr lang="en-US" sz="3000" dirty="0" smtClean="0"/>
              <a:t> </a:t>
            </a:r>
            <a:r>
              <a:rPr lang="en-US" sz="3000" dirty="0" err="1" smtClean="0"/>
              <a:t>Delva</a:t>
            </a:r>
            <a:endParaRPr lang="en-US" sz="3000" dirty="0" smtClean="0"/>
          </a:p>
          <a:p>
            <a:pPr algn="l"/>
            <a:endParaRPr lang="en-US" sz="3000" dirty="0" smtClean="0"/>
          </a:p>
          <a:p>
            <a:pPr algn="l"/>
            <a:endParaRPr lang="en-US" sz="3000" dirty="0" smtClean="0"/>
          </a:p>
          <a:p>
            <a:pPr algn="r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97" y="6053070"/>
            <a:ext cx="2099058" cy="69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6053070"/>
            <a:ext cx="2267276" cy="6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984738"/>
          </a:xfrm>
          <a:ln>
            <a:solidFill>
              <a:schemeClr val="accent6"/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/>
          <a:lstStyle/>
          <a:p>
            <a:r>
              <a:rPr lang="en-US" dirty="0" smtClean="0"/>
              <a:t> Computation times for the two methods under the SIR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699603"/>
                  </p:ext>
                </p:extLst>
              </p:nvPr>
            </p:nvGraphicFramePr>
            <p:xfrm>
              <a:off x="1927274" y="2349305"/>
              <a:ext cx="8398412" cy="380219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34534"/>
                    <a:gridCol w="3009567"/>
                    <a:gridCol w="2654311"/>
                  </a:tblGrid>
                  <a:tr h="154210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(s)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Number of Parameter combinations drawn from prior by Sequential ABC (</a:t>
                          </a:r>
                          <a:r>
                            <a:rPr lang="en-US" sz="2000" dirty="0" err="1" smtClean="0"/>
                            <a:t>Lenormand</a:t>
                          </a:r>
                          <a:r>
                            <a:rPr lang="en-US" sz="2000" dirty="0" smtClean="0"/>
                            <a:t>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Number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dirty="0" smtClean="0"/>
                            <a:t>of Parameter combinations drawn from prior by Rejection ABC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</a:tr>
                  <a:tr h="51555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3.91 − 3.93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1555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42.48 − 45.96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110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1271.23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−  1349.60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160000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15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436309.80</a:t>
                          </a:r>
                          <a:r>
                            <a:rPr lang="en-US" baseline="0" dirty="0" smtClean="0"/>
                            <a:t>  (over 5 days)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…….. …….. ……..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699603"/>
                  </p:ext>
                </p:extLst>
              </p:nvPr>
            </p:nvGraphicFramePr>
            <p:xfrm>
              <a:off x="1927274" y="2349305"/>
              <a:ext cx="8398412" cy="380219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34534"/>
                    <a:gridCol w="3009567"/>
                    <a:gridCol w="2654311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Time (s)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Number of Parameter combinations drawn from prior by Sequential ABC (</a:t>
                          </a:r>
                          <a:r>
                            <a:rPr lang="en-US" sz="2000" dirty="0" err="1" smtClean="0"/>
                            <a:t>Lenormand</a:t>
                          </a:r>
                          <a:r>
                            <a:rPr lang="en-US" sz="2000" dirty="0" smtClean="0"/>
                            <a:t>)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Number</a:t>
                          </a:r>
                          <a:r>
                            <a:rPr lang="en-US" sz="2000" baseline="0" dirty="0" smtClean="0"/>
                            <a:t> </a:t>
                          </a:r>
                          <a:r>
                            <a:rPr lang="en-US" sz="2000" dirty="0" smtClean="0"/>
                            <a:t>of Parameter combinations drawn from prior by Rejection ABC</a:t>
                          </a:r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</a:tr>
                  <a:tr h="515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3" t="-322619" r="-208018" b="-329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15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3" t="-417647" r="-208018" b="-22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7000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3" t="-419048" r="-208018" b="-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160000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155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436309.80</a:t>
                          </a:r>
                          <a:r>
                            <a:rPr lang="en-US" baseline="0" dirty="0" smtClean="0"/>
                            <a:t>  (over 5 days)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…….. …….. ……..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254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287"/>
            <a:ext cx="10515600" cy="1012873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Run simulations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Get the gold standard for the SIR model using a raster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Compare </a:t>
            </a:r>
            <a:r>
              <a:rPr lang="en-US" dirty="0" smtClean="0"/>
              <a:t>methods under the SIR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Repeat processes 1 – 3 for the IBM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Work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And more work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807" y="1714994"/>
            <a:ext cx="10515600" cy="450292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SACEMA</a:t>
            </a:r>
          </a:p>
          <a:p>
            <a:r>
              <a:rPr lang="en-US" dirty="0"/>
              <a:t> </a:t>
            </a:r>
            <a:r>
              <a:rPr lang="en-US" dirty="0" smtClean="0"/>
              <a:t>AIMS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Supervisors</a:t>
            </a:r>
          </a:p>
          <a:p>
            <a:r>
              <a:rPr lang="en-US" dirty="0"/>
              <a:t> </a:t>
            </a:r>
            <a:r>
              <a:rPr lang="en-US" dirty="0" smtClean="0"/>
              <a:t>SSJC Members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cap="none" spc="0" dirty="0" smtClean="0">
                <a:ln/>
                <a:solidFill>
                  <a:schemeClr val="accent4"/>
                </a:solidFill>
                <a:effectLst/>
              </a:rPr>
              <a:t>THANK YOU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0631" y="2967334"/>
            <a:ext cx="37379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1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Research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compared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targets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Results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260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" y="154745"/>
            <a:ext cx="11044311" cy="998806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323553"/>
            <a:ext cx="11563643" cy="490982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Based Models (IBMs)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empirical data through likelihood estimation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impossible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allows likelihood-free calibration of models to empirical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is computationally demanding in realistic settings with many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 more efficient variants have been proposed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ABC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performs best when compared under a simple SIR model and a complex IBM simulation setting with respect to: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computation time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closeness to the true posterior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be Compared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9143"/>
            <a:ext cx="10515600" cy="45078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 ABC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Requires: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under which simulation will be performed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parameter space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Proportion to be retained</a:t>
            </a:r>
          </a:p>
          <a:p>
            <a:pPr lvl="3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 between simulated and observed data</a:t>
            </a:r>
          </a:p>
          <a:p>
            <a:pPr lvl="3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Radius of the acceptance region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(from observed data)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number of simulations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895543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be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Cont.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9777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Rejection ABC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dirty="0" smtClean="0"/>
              <a:t>Fig. </a:t>
            </a:r>
            <a:r>
              <a:rPr lang="en-US" sz="2400" i="1" dirty="0" smtClean="0"/>
              <a:t>1: </a:t>
            </a:r>
            <a:r>
              <a:rPr lang="en-US" sz="2400" i="1" dirty="0" smtClean="0"/>
              <a:t>Rejection ABC [</a:t>
            </a:r>
            <a:r>
              <a:rPr lang="en-US" sz="2400" i="1" dirty="0" err="1" smtClean="0"/>
              <a:t>Lintusaari</a:t>
            </a:r>
            <a:r>
              <a:rPr lang="en-US" sz="2400" i="1" dirty="0" smtClean="0"/>
              <a:t> 2017]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30794"/>
            <a:ext cx="7629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4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be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9143"/>
            <a:ext cx="10515600" cy="450782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Sequential ABC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Requires:</a:t>
            </a:r>
          </a:p>
          <a:p>
            <a:pPr lvl="2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Lenormand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under which simulation will be performed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parameter space</a:t>
            </a:r>
          </a:p>
          <a:p>
            <a:pPr lvl="2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observed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Preferred number of simulations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criterion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1990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be Compared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5833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Sequential </a:t>
            </a:r>
            <a:r>
              <a:rPr lang="en-US" dirty="0" smtClean="0"/>
              <a:t>ABC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dirty="0" smtClean="0"/>
              <a:t>Fig. </a:t>
            </a:r>
            <a:r>
              <a:rPr lang="en-US" sz="2400" i="1" dirty="0" smtClean="0"/>
              <a:t>2: </a:t>
            </a:r>
            <a:r>
              <a:rPr lang="en-US" sz="2400" i="1" dirty="0" smtClean="0"/>
              <a:t>Sequential ABC [</a:t>
            </a:r>
            <a:r>
              <a:rPr lang="en-US" sz="2400" i="1" dirty="0" err="1" smtClean="0"/>
              <a:t>Lintusaari</a:t>
            </a:r>
            <a:r>
              <a:rPr lang="en-US" sz="2400" i="1" dirty="0" smtClean="0"/>
              <a:t> 2017]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73" y="1459058"/>
            <a:ext cx="5784653" cy="44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76217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44131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features: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Prevalence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times 50 and 75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“True” parameters: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 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3: Plot of the stochastic SIR 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B09A9-22B7-47DC-9A85-139F4D972A7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55" y="2203223"/>
            <a:ext cx="7874245" cy="3876541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7427741" y="3376246"/>
            <a:ext cx="168813" cy="196948"/>
          </a:xfrm>
          <a:prstGeom prst="flowChartConnector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9408942" y="3803869"/>
            <a:ext cx="168813" cy="196948"/>
          </a:xfrm>
          <a:prstGeom prst="flowChartConnector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512148" y="3573194"/>
            <a:ext cx="0" cy="12660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93348" y="4000817"/>
            <a:ext cx="0" cy="8384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7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4072</TotalTime>
  <Words>426</Words>
  <Application>Microsoft Office PowerPoint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A Comparison of Methods for Approximate Bayesian Computation (ABC)</vt:lpstr>
      <vt:lpstr>Outline</vt:lpstr>
      <vt:lpstr>Background</vt:lpstr>
      <vt:lpstr>Research Question</vt:lpstr>
      <vt:lpstr>Methods to be Compared</vt:lpstr>
      <vt:lpstr>Methods to be Compared Cont.</vt:lpstr>
      <vt:lpstr>Methods to be Compared Cont.</vt:lpstr>
      <vt:lpstr>Methods to be Compared Cont.</vt:lpstr>
      <vt:lpstr>Obtaining targets </vt:lpstr>
      <vt:lpstr>Preliminary Results</vt:lpstr>
      <vt:lpstr>Next Steps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METHODS FOR APPROXIMATE BAYESIAN COMPUTATION (ABC)</dc:title>
  <dc:creator>FRED</dc:creator>
  <cp:lastModifiedBy>FRED</cp:lastModifiedBy>
  <cp:revision>130</cp:revision>
  <dcterms:created xsi:type="dcterms:W3CDTF">2019-06-30T12:54:34Z</dcterms:created>
  <dcterms:modified xsi:type="dcterms:W3CDTF">2019-07-03T09:00:57Z</dcterms:modified>
</cp:coreProperties>
</file>