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89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9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2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3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4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6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6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8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7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190"/>
            <a:ext cx="12086705" cy="931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Calibrating Models to Data: A Comparison of Methods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716" y="2318798"/>
            <a:ext cx="5228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calibration    method performs best?</a:t>
            </a:r>
            <a:endParaRPr lang="en-Z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93331" y="6393503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Zenabu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Suboi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Marijn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Hazelbag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3" y="1238595"/>
            <a:ext cx="5443471" cy="4232195"/>
          </a:xfrm>
          <a:prstGeom prst="rect">
            <a:avLst/>
          </a:prstGeom>
        </p:spPr>
      </p:pic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642917" y="5589062"/>
            <a:ext cx="5250485" cy="5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458" tIns="21729" rIns="43458" bIns="21729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Comparing model calibration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with the “true posterior”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/>
              <a:t>SEAMS faculty and Mentors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SACEMA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Fellow participants</a:t>
            </a:r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355523" y="4001294"/>
            <a:ext cx="34809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8064"/>
            <a:ext cx="10515600" cy="77308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30285"/>
                <a:ext cx="5703916" cy="4738254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sz="3900" dirty="0">
                    <a:solidFill>
                      <a:schemeClr val="accent2">
                        <a:lumMod val="75000"/>
                      </a:schemeClr>
                    </a:solidFill>
                  </a:rPr>
                  <a:t>How?</a:t>
                </a:r>
                <a:endParaRPr lang="en-US" sz="3900" dirty="0" smtClean="0"/>
              </a:p>
              <a:p>
                <a:pPr marL="457200" lvl="1" indent="0">
                  <a:buNone/>
                </a:pPr>
                <a:r>
                  <a:rPr lang="en-US" sz="3000" dirty="0" smtClean="0"/>
                  <a:t>Using </a:t>
                </a:r>
                <a:r>
                  <a:rPr lang="en-US" sz="3000" dirty="0"/>
                  <a:t>R software</a:t>
                </a:r>
                <a:r>
                  <a:rPr lang="en-US" sz="2800" dirty="0"/>
                  <a:t>,</a:t>
                </a:r>
              </a:p>
              <a:p>
                <a:pPr lvl="2"/>
                <a:r>
                  <a:rPr lang="en-US" sz="2600" dirty="0"/>
                  <a:t> run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600" dirty="0"/>
                  <a:t> simulations per method</a:t>
                </a:r>
              </a:p>
              <a:p>
                <a:pPr lvl="2"/>
                <a:r>
                  <a:rPr lang="en-US" sz="2600" dirty="0"/>
                  <a:t> retain desired parameter combinations</a:t>
                </a:r>
              </a:p>
              <a:p>
                <a:pPr lvl="2"/>
                <a:r>
                  <a:rPr lang="en-US" sz="2600" dirty="0"/>
                  <a:t> save output for future use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tate of Project </a:t>
                </a: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efore SEAMS</a:t>
                </a:r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sz="2600" dirty="0"/>
                  <a:t>Computationally intense</a:t>
                </a:r>
              </a:p>
              <a:p>
                <a:pPr lvl="2"/>
                <a:r>
                  <a:rPr lang="en-US" sz="2600" dirty="0" smtClean="0"/>
                  <a:t>Outputs </a:t>
                </a:r>
                <a:r>
                  <a:rPr lang="en-US" sz="2600" dirty="0"/>
                  <a:t>not </a:t>
                </a:r>
                <a:r>
                  <a:rPr lang="en-US" sz="2600" dirty="0" smtClean="0"/>
                  <a:t>properly saved </a:t>
                </a:r>
              </a:p>
              <a:p>
                <a:pPr marL="914400" lvl="2" indent="0">
                  <a:buNone/>
                </a:pPr>
                <a:r>
                  <a:rPr lang="en-US" sz="2600" dirty="0" smtClean="0"/>
                  <a:t>      </a:t>
                </a:r>
                <a:endParaRPr lang="en-US" sz="26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30285"/>
                <a:ext cx="5703916" cy="4738254"/>
              </a:xfrm>
              <a:blipFill>
                <a:blip r:embed="rId2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230285"/>
            <a:ext cx="5181600" cy="473825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900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  <a:p>
            <a:pPr lvl="2"/>
            <a:r>
              <a:rPr lang="en-US" sz="2600" dirty="0"/>
              <a:t>Run simulations faster</a:t>
            </a:r>
          </a:p>
          <a:p>
            <a:pPr lvl="3"/>
            <a:r>
              <a:rPr lang="en-US" sz="2200" dirty="0"/>
              <a:t>Parallel?</a:t>
            </a:r>
          </a:p>
          <a:p>
            <a:pPr lvl="3"/>
            <a:r>
              <a:rPr lang="en-US" sz="2200" dirty="0" smtClean="0"/>
              <a:t>HPC?</a:t>
            </a:r>
            <a:endParaRPr lang="en-US" sz="2200" dirty="0"/>
          </a:p>
          <a:p>
            <a:pPr lvl="2"/>
            <a:r>
              <a:rPr lang="en-US" sz="2600" dirty="0"/>
              <a:t>Properly save and organize outputs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Expected Output</a:t>
            </a:r>
          </a:p>
          <a:p>
            <a:pPr lvl="2"/>
            <a:r>
              <a:rPr lang="en-US" sz="2600" dirty="0" smtClean="0"/>
              <a:t>Data frame of retained parameter combinations</a:t>
            </a:r>
          </a:p>
          <a:p>
            <a:pPr lvl="2"/>
            <a:r>
              <a:rPr lang="en-US" sz="2600" dirty="0" smtClean="0"/>
              <a:t>Plot of posterior </a:t>
            </a: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859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512" y="436099"/>
            <a:ext cx="10922923" cy="88114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Flow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Diagram &amp; Minimum Goal</a:t>
            </a:r>
            <a:endParaRPr lang="en-ZA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816" y="970511"/>
            <a:ext cx="11180619" cy="5887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ZA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/>
              <p:cNvSpPr/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sz="2800" dirty="0" smtClean="0">
                    <a:solidFill>
                      <a:schemeClr val="tx1"/>
                    </a:solidFill>
                  </a:rPr>
                  <a:t>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Flowchart: Proces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" y="2103424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687499" y="2763982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/>
              <p:cNvSpPr/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09" y="2103424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775" r="-449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678835" y="2752760"/>
            <a:ext cx="82046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/>
          <p:cNvSpPr/>
          <p:nvPr/>
        </p:nvSpPr>
        <p:spPr>
          <a:xfrm>
            <a:off x="6505529" y="2061557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Save posterior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93095" y="2769386"/>
            <a:ext cx="819206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lowchart: Process 13"/>
              <p:cNvSpPr/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Flowchart: Proces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990" y="2061557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40" t="-2466" r="-9236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/>
          <p:cNvSpPr/>
          <p:nvPr/>
        </p:nvSpPr>
        <p:spPr>
          <a:xfrm>
            <a:off x="4807766" y="4839669"/>
            <a:ext cx="1742137" cy="1243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Minimum goal</a:t>
            </a:r>
            <a:endParaRPr lang="en-ZA" dirty="0"/>
          </a:p>
        </p:txBody>
      </p:sp>
      <p:cxnSp>
        <p:nvCxnSpPr>
          <p:cNvPr id="17" name="Curved Connector 16"/>
          <p:cNvCxnSpPr>
            <a:stCxn id="11" idx="2"/>
          </p:cNvCxnSpPr>
          <p:nvPr/>
        </p:nvCxnSpPr>
        <p:spPr>
          <a:xfrm rot="5400000">
            <a:off x="6611263" y="4125256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6747371" y="4167124"/>
            <a:ext cx="744309" cy="103927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Hackathon…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Practical steps taken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Created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README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Removed </a:t>
                </a:r>
                <a:r>
                  <a:rPr lang="en-US" sz="2800" dirty="0" smtClean="0"/>
                  <a:t>code duplications </a:t>
                </a:r>
              </a:p>
              <a:p>
                <a:pPr lvl="2"/>
                <a:r>
                  <a:rPr lang="en-US" dirty="0" smtClean="0"/>
                  <a:t> Created functions file</a:t>
                </a:r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</a:t>
                </a:r>
                <a:r>
                  <a:rPr lang="en-US" sz="2800" dirty="0" smtClean="0"/>
                  <a:t>Identified which method to parallelize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Figured out which part of code took long</a:t>
                </a:r>
                <a:endParaRPr lang="en-US" sz="28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 Identified parallelizable portions of code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Parallelized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/>
                  <a:t> simulations </a:t>
                </a:r>
                <a:endParaRPr lang="en-ZA" sz="2800" dirty="0" smtClean="0"/>
              </a:p>
              <a:p>
                <a:pPr lvl="2"/>
                <a:r>
                  <a:rPr lang="en-US" dirty="0" smtClean="0"/>
                  <a:t> Used “</a:t>
                </a:r>
                <a:r>
                  <a:rPr lang="en-US" dirty="0" err="1" smtClean="0"/>
                  <a:t>foreach</a:t>
                </a:r>
                <a:r>
                  <a:rPr lang="en-US" dirty="0" smtClean="0"/>
                  <a:t>” and “</a:t>
                </a:r>
                <a:r>
                  <a:rPr lang="en-US" dirty="0" err="1" smtClean="0"/>
                  <a:t>doParallel</a:t>
                </a:r>
                <a:r>
                  <a:rPr lang="en-US" dirty="0" smtClean="0"/>
                  <a:t>” packages in R</a:t>
                </a:r>
                <a:endParaRPr lang="en-ZA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Z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407" y="1825625"/>
                <a:ext cx="7955280" cy="4351338"/>
              </a:xfrm>
              <a:blipFill>
                <a:blip r:embed="rId2"/>
                <a:stretch>
                  <a:fillRect l="-1609" t="-22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22.3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877.5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14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.6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mins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218.6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3.6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20085.4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334.8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≈5.6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h𝑟𝑠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2513.8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41.9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129412" r="-3791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129412" r="-74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129412" r="-96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232143" r="-37915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232143" r="-7411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232143" r="-966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332143" r="-37915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332143" r="-7411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332143" r="-966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44685" y="2169856"/>
            <a:ext cx="683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</a:t>
            </a:r>
            <a:r>
              <a:rPr lang="en-US" dirty="0" smtClean="0"/>
              <a:t>Runtimes </a:t>
            </a:r>
            <a:r>
              <a:rPr lang="en-US" dirty="0" smtClean="0"/>
              <a:t>for running Rejection ABC in sequence and parallel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04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082" y="623456"/>
            <a:ext cx="10582306" cy="10723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</a:rPr>
              <a:t>Was </a:t>
            </a: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</a:rPr>
              <a:t>Parallelizing useful?</a:t>
            </a:r>
            <a:r>
              <a:rPr lang="en-US" dirty="0"/>
              <a:t> </a:t>
            </a:r>
            <a:br>
              <a:rPr lang="en-US" dirty="0"/>
            </a:b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Very useful, but </a:t>
                </a:r>
                <a:r>
                  <a:rPr lang="en-US" dirty="0" smtClean="0"/>
                  <a:t>only </a:t>
                </a:r>
                <a:r>
                  <a:rPr lang="en-US" dirty="0" smtClean="0"/>
                  <a:t>for reference</a:t>
                </a:r>
                <a:endParaRPr lang="en-US" dirty="0" smtClean="0"/>
              </a:p>
              <a:p>
                <a:r>
                  <a:rPr lang="en-US" dirty="0"/>
                  <a:t> S</a:t>
                </a:r>
                <a:r>
                  <a:rPr lang="en-US" dirty="0" smtClean="0"/>
                  <a:t>amples are dependent for one method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Resort to running in sequence for </a:t>
                </a:r>
                <a:r>
                  <a:rPr lang="en-US" dirty="0" smtClean="0"/>
                  <a:t>calibration methods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Requires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ZA" dirty="0" smtClean="0"/>
                  <a:t> for R_ABC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May be more for S_ABC and BML</a:t>
                </a:r>
                <a:r>
                  <a:rPr lang="en-US" sz="2400" dirty="0" smtClean="0"/>
                  <a:t>E</a:t>
                </a:r>
                <a:endParaRPr lang="en-ZA" sz="24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064030" y="1795549"/>
                <a:ext cx="7855526" cy="4394114"/>
              </a:xfrm>
              <a:blipFill>
                <a:blip r:embed="rId2"/>
                <a:stretch>
                  <a:fillRect l="-1398" t="-23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6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68"/>
            <a:ext cx="10911840" cy="71552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Next?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owchart: Process 14"/>
              <p:cNvSpPr/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solidFill>
                <a:schemeClr val="bg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ZA" sz="2800" dirty="0" smtClean="0">
                    <a:solidFill>
                      <a:schemeClr val="tx1"/>
                    </a:solidFill>
                  </a:rPr>
                  <a:t>simulations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for reference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owchart: Proces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091610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l="-5263" r="-497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942423" y="1752168"/>
            <a:ext cx="797200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Process 16"/>
              <p:cNvSpPr/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solidFill>
                <a:schemeClr val="bg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Retain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parameter combinations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(posterior)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Flowchart: Proces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35" y="1049743"/>
                <a:ext cx="2161313" cy="2211184"/>
              </a:xfrm>
              <a:prstGeom prst="flowChartProcess">
                <a:avLst/>
              </a:prstGeom>
              <a:blipFill>
                <a:blip r:embed="rId3"/>
                <a:stretch>
                  <a:fillRect l="-4482" r="-448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909374" y="1752168"/>
            <a:ext cx="858567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/>
          <p:cNvSpPr/>
          <p:nvPr/>
        </p:nvSpPr>
        <p:spPr>
          <a:xfrm>
            <a:off x="6788435" y="1049743"/>
            <a:ext cx="1995054" cy="2211184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</a:t>
            </a:r>
            <a:r>
              <a:rPr lang="en-US" sz="2800" dirty="0" smtClean="0">
                <a:solidFill>
                  <a:schemeClr val="tx1"/>
                </a:solidFill>
              </a:rPr>
              <a:t>posterior </a:t>
            </a:r>
            <a:r>
              <a:rPr lang="en-US" sz="2800" dirty="0" smtClean="0">
                <a:solidFill>
                  <a:schemeClr val="tx1"/>
                </a:solidFill>
              </a:rPr>
              <a:t>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817849" y="1752168"/>
            <a:ext cx="750639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/>
          <p:cNvSpPr/>
          <p:nvPr/>
        </p:nvSpPr>
        <p:spPr>
          <a:xfrm>
            <a:off x="6788435" y="3880745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Produce </a:t>
            </a:r>
            <a:r>
              <a:rPr lang="en-US" sz="2800" dirty="0" smtClean="0">
                <a:solidFill>
                  <a:schemeClr val="tx1"/>
                </a:solidFill>
              </a:rPr>
              <a:t>plots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/>
              <p:cNvSpPr/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simulations for each calibration methods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914" y="1049743"/>
                <a:ext cx="1897795" cy="2211184"/>
              </a:xfrm>
              <a:prstGeom prst="flowChartProcess">
                <a:avLst/>
              </a:prstGeom>
              <a:blipFill>
                <a:blip r:embed="rId4"/>
                <a:stretch>
                  <a:fillRect l="-4153" t="-2466" r="-9585" b="-794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10357923" y="3260927"/>
            <a:ext cx="484632" cy="61981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720635" y="3880745"/>
            <a:ext cx="216131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Organize outputs in one file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5913120" y="4608350"/>
            <a:ext cx="854821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Flowchart: Process 25"/>
          <p:cNvSpPr/>
          <p:nvPr/>
        </p:nvSpPr>
        <p:spPr>
          <a:xfrm>
            <a:off x="9595913" y="3880745"/>
            <a:ext cx="200865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</a:t>
            </a:r>
            <a:r>
              <a:rPr lang="en-US" sz="2800" dirty="0" smtClean="0">
                <a:solidFill>
                  <a:schemeClr val="tx1"/>
                </a:solidFill>
              </a:rPr>
              <a:t>posterior of each method </a:t>
            </a:r>
            <a:r>
              <a:rPr lang="en-US" sz="2800" dirty="0" smtClean="0">
                <a:solidFill>
                  <a:schemeClr val="tx1"/>
                </a:solidFill>
              </a:rPr>
              <a:t>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8783489" y="4608350"/>
            <a:ext cx="812424" cy="4846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65125"/>
            <a:ext cx="997547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Goal for SEAMS workshop</a:t>
                </a:r>
              </a:p>
              <a:p>
                <a:pPr lvl="1"/>
                <a:r>
                  <a:rPr lang="en-US" sz="2800" dirty="0"/>
                  <a:t> </a:t>
                </a:r>
                <a:r>
                  <a:rPr lang="en-US" sz="2800" dirty="0" smtClean="0"/>
                  <a:t>Run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simulations faster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What I achieved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2800" dirty="0"/>
                  <a:t>Tidied up my code</a:t>
                </a:r>
              </a:p>
              <a:p>
                <a:pPr lvl="1"/>
                <a:r>
                  <a:rPr lang="en-US" sz="2800" dirty="0"/>
                  <a:t> Got a functions file</a:t>
                </a:r>
              </a:p>
              <a:p>
                <a:pPr lvl="1"/>
                <a:r>
                  <a:rPr lang="en-US" sz="2800" dirty="0"/>
                  <a:t> Code made shorter and </a:t>
                </a:r>
                <a:r>
                  <a:rPr lang="en-US" sz="2800" dirty="0" smtClean="0"/>
                  <a:t>neater</a:t>
                </a:r>
                <a:endParaRPr lang="en-US" sz="2800" dirty="0"/>
              </a:p>
              <a:p>
                <a:pPr lvl="1"/>
                <a:r>
                  <a:rPr lang="en-US" sz="2800" dirty="0"/>
                  <a:t> Code runs faster</a:t>
                </a:r>
              </a:p>
              <a:p>
                <a:pPr lvl="1"/>
                <a:r>
                  <a:rPr lang="en-US" sz="2800" dirty="0"/>
                  <a:t> Saved in binary to conserve memory</a:t>
                </a:r>
              </a:p>
              <a:p>
                <a:pPr marL="0" indent="0">
                  <a:buNone/>
                </a:pPr>
                <a:endParaRPr lang="en-ZA" sz="32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28756" y="1770611"/>
                <a:ext cx="5635826" cy="4394114"/>
              </a:xfrm>
              <a:blipFill>
                <a:blip r:embed="rId2"/>
                <a:stretch>
                  <a:fillRect l="-2703" t="-291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2085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Parallel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sed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10" y="1551305"/>
            <a:ext cx="8105433" cy="4351338"/>
          </a:xfrm>
        </p:spPr>
      </p:pic>
    </p:spTree>
    <p:extLst>
      <p:ext uri="{BB962C8B-B14F-4D97-AF65-F5344CB8AC3E}">
        <p14:creationId xmlns:p14="http://schemas.microsoft.com/office/powerpoint/2010/main" val="16878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4007</TotalTime>
  <Words>441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Calibrating Models to Data: A Comparison of Methods</vt:lpstr>
      <vt:lpstr>Requirements</vt:lpstr>
      <vt:lpstr>Flow Diagram &amp; Minimum Goal</vt:lpstr>
      <vt:lpstr>Hackathon…</vt:lpstr>
      <vt:lpstr>Results</vt:lpstr>
      <vt:lpstr> Was Parallelizing useful?  </vt:lpstr>
      <vt:lpstr>What Next?</vt:lpstr>
      <vt:lpstr>Conclusion</vt:lpstr>
      <vt:lpstr>Parallel Code Used</vt:lpstr>
      <vt:lpstr>Acknowledgements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MODELS TO DATA: A COMPARISON OF METHODS</dc:title>
  <dc:creator>Suboi, Z, Mej [zenabu@sun.ac.za]</dc:creator>
  <cp:lastModifiedBy>Suboi, Z, Mej [zenabu@sun.ac.za]</cp:lastModifiedBy>
  <cp:revision>186</cp:revision>
  <dcterms:created xsi:type="dcterms:W3CDTF">2020-01-20T14:53:43Z</dcterms:created>
  <dcterms:modified xsi:type="dcterms:W3CDTF">2020-01-30T14:51:54Z</dcterms:modified>
</cp:coreProperties>
</file>