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7" r:id="rId2"/>
    <p:sldId id="268" r:id="rId3"/>
    <p:sldId id="270" r:id="rId4"/>
    <p:sldId id="271" r:id="rId5"/>
    <p:sldId id="269" r:id="rId6"/>
    <p:sldId id="256" r:id="rId7"/>
    <p:sldId id="257" r:id="rId8"/>
    <p:sldId id="258" r:id="rId9"/>
    <p:sldId id="266" r:id="rId10"/>
    <p:sldId id="263" r:id="rId11"/>
    <p:sldId id="264" r:id="rId12"/>
    <p:sldId id="259" r:id="rId13"/>
    <p:sldId id="260" r:id="rId14"/>
    <p:sldId id="265" r:id="rId15"/>
    <p:sldId id="261" r:id="rId16"/>
    <p:sldId id="262"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20C36-FEB1-4419-85D7-C76540D6C299}" type="datetimeFigureOut">
              <a:rPr lang="de-CH" smtClean="0"/>
              <a:t>19.08.2024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CCC43-11A7-4D49-BE26-5933BABE0770}" type="slidenum">
              <a:rPr lang="de-CH" smtClean="0"/>
              <a:t>‹#›</a:t>
            </a:fld>
            <a:endParaRPr lang="de-CH"/>
          </a:p>
        </p:txBody>
      </p:sp>
    </p:spTree>
    <p:extLst>
      <p:ext uri="{BB962C8B-B14F-4D97-AF65-F5344CB8AC3E}">
        <p14:creationId xmlns:p14="http://schemas.microsoft.com/office/powerpoint/2010/main" val="1012937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e9c2c056fb_0_757:notes"/>
          <p:cNvSpPr txBox="1">
            <a:spLocks noGrp="1"/>
          </p:cNvSpPr>
          <p:nvPr>
            <p:ph type="body" idx="1"/>
          </p:nvPr>
        </p:nvSpPr>
        <p:spPr>
          <a:xfrm>
            <a:off x="914401" y="4343406"/>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1" name="Google Shape;531;g2e9c2c056fb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95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e9c2c056fb_0_1471: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SzPts val="1300"/>
              <a:buNone/>
            </a:pPr>
            <a:endParaRPr/>
          </a:p>
        </p:txBody>
      </p:sp>
      <p:sp>
        <p:nvSpPr>
          <p:cNvPr id="574" name="Google Shape;574;g2e9c2c056fb_0_1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34527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e9de4d3219_0_2: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SzPts val="1300"/>
              <a:buNone/>
            </a:pPr>
            <a:r>
              <a:rPr lang="en-US" sz="1200" kern="1200" dirty="0" smtClean="0">
                <a:solidFill>
                  <a:schemeClr val="tx1"/>
                </a:solidFill>
                <a:effectLst/>
                <a:latin typeface="+mn-lt"/>
                <a:ea typeface="+mn-ea"/>
                <a:cs typeface="+mn-cs"/>
              </a:rPr>
              <a:t>This PhD focuses on quantifying the uncertainty in agent-based model outputs, particularly in the context of malaria intervention modeling. The primary objective is to assess how parameter uncertainty affects the robustness of model outputs and resulting conclusions made for future planning of interventions at the sub-national level</a:t>
            </a:r>
            <a:endParaRPr dirty="0"/>
          </a:p>
        </p:txBody>
      </p:sp>
      <p:sp>
        <p:nvSpPr>
          <p:cNvPr id="517" name="Google Shape;517;g2e9de4d32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982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e9c2c056fb_0_1436: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SzPts val="1300"/>
              <a:buNone/>
            </a:pPr>
            <a:endParaRPr/>
          </a:p>
        </p:txBody>
      </p:sp>
      <p:sp>
        <p:nvSpPr>
          <p:cNvPr id="536" name="Google Shape;536;g2e9c2c056fb_0_1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75734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e9c2c056fb_0_1471: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SzPts val="1300"/>
              <a:buNone/>
            </a:pPr>
            <a:endParaRPr/>
          </a:p>
        </p:txBody>
      </p:sp>
      <p:sp>
        <p:nvSpPr>
          <p:cNvPr id="574" name="Google Shape;574;g2e9c2c056fb_0_1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890441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CH"/>
          </a:p>
        </p:txBody>
      </p:sp>
      <p:sp>
        <p:nvSpPr>
          <p:cNvPr id="4" name="Date Placeholder 3"/>
          <p:cNvSpPr>
            <a:spLocks noGrp="1"/>
          </p:cNvSpPr>
          <p:nvPr>
            <p:ph type="dt" sz="half" idx="10"/>
          </p:nvPr>
        </p:nvSpPr>
        <p:spPr/>
        <p:txBody>
          <a:bodyPr/>
          <a:lstStyle/>
          <a:p>
            <a:fld id="{43955064-D797-4C57-AF24-7A5AD46D95E7}" type="datetimeFigureOut">
              <a:rPr lang="de-CH" smtClean="0"/>
              <a:t>19.08.2024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6D8119D3-710E-4A1E-B3C0-0EDBC1683746}" type="slidenum">
              <a:rPr lang="de-CH" smtClean="0"/>
              <a:t>‹#›</a:t>
            </a:fld>
            <a:endParaRPr lang="de-CH"/>
          </a:p>
        </p:txBody>
      </p:sp>
    </p:spTree>
    <p:extLst>
      <p:ext uri="{BB962C8B-B14F-4D97-AF65-F5344CB8AC3E}">
        <p14:creationId xmlns:p14="http://schemas.microsoft.com/office/powerpoint/2010/main" val="258708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43955064-D797-4C57-AF24-7A5AD46D95E7}" type="datetimeFigureOut">
              <a:rPr lang="de-CH" smtClean="0"/>
              <a:t>19.08.2024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6D8119D3-710E-4A1E-B3C0-0EDBC1683746}" type="slidenum">
              <a:rPr lang="de-CH" smtClean="0"/>
              <a:t>‹#›</a:t>
            </a:fld>
            <a:endParaRPr lang="de-CH"/>
          </a:p>
        </p:txBody>
      </p:sp>
    </p:spTree>
    <p:extLst>
      <p:ext uri="{BB962C8B-B14F-4D97-AF65-F5344CB8AC3E}">
        <p14:creationId xmlns:p14="http://schemas.microsoft.com/office/powerpoint/2010/main" val="368530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43955064-D797-4C57-AF24-7A5AD46D95E7}" type="datetimeFigureOut">
              <a:rPr lang="de-CH" smtClean="0"/>
              <a:t>19.08.2024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6D8119D3-710E-4A1E-B3C0-0EDBC1683746}" type="slidenum">
              <a:rPr lang="de-CH" smtClean="0"/>
              <a:t>‹#›</a:t>
            </a:fld>
            <a:endParaRPr lang="de-CH"/>
          </a:p>
        </p:txBody>
      </p:sp>
    </p:spTree>
    <p:extLst>
      <p:ext uri="{BB962C8B-B14F-4D97-AF65-F5344CB8AC3E}">
        <p14:creationId xmlns:p14="http://schemas.microsoft.com/office/powerpoint/2010/main" val="25140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ivider 2">
  <p:cSld name="Divider 2">
    <p:spTree>
      <p:nvGrpSpPr>
        <p:cNvPr id="1" name="Shape 296"/>
        <p:cNvGrpSpPr/>
        <p:nvPr/>
      </p:nvGrpSpPr>
      <p:grpSpPr>
        <a:xfrm>
          <a:off x="0" y="0"/>
          <a:ext cx="0" cy="0"/>
          <a:chOff x="0" y="0"/>
          <a:chExt cx="0" cy="0"/>
        </a:xfrm>
      </p:grpSpPr>
      <p:grpSp>
        <p:nvGrpSpPr>
          <p:cNvPr id="297" name="Google Shape;297;p41"/>
          <p:cNvGrpSpPr/>
          <p:nvPr/>
        </p:nvGrpSpPr>
        <p:grpSpPr>
          <a:xfrm>
            <a:off x="1" y="0"/>
            <a:ext cx="12188116" cy="6874571"/>
            <a:chOff x="0" y="-1"/>
            <a:chExt cx="9141087" cy="5155928"/>
          </a:xfrm>
        </p:grpSpPr>
        <p:sp>
          <p:nvSpPr>
            <p:cNvPr id="298" name="Google Shape;298;p41"/>
            <p:cNvSpPr/>
            <p:nvPr/>
          </p:nvSpPr>
          <p:spPr>
            <a:xfrm>
              <a:off x="0" y="0"/>
              <a:ext cx="2348678" cy="3502791"/>
            </a:xfrm>
            <a:custGeom>
              <a:avLst/>
              <a:gdLst/>
              <a:ahLst/>
              <a:cxnLst/>
              <a:rect l="l" t="t" r="r" b="b"/>
              <a:pathLst>
                <a:path w="2348678" h="3502791" extrusionOk="0">
                  <a:moveTo>
                    <a:pt x="0" y="0"/>
                  </a:moveTo>
                  <a:lnTo>
                    <a:pt x="525537" y="0"/>
                  </a:lnTo>
                  <a:lnTo>
                    <a:pt x="477649" y="11761"/>
                  </a:lnTo>
                  <a:cubicBezTo>
                    <a:pt x="337298" y="54090"/>
                    <a:pt x="198160" y="111742"/>
                    <a:pt x="62225" y="183642"/>
                  </a:cubicBezTo>
                  <a:cubicBezTo>
                    <a:pt x="62225" y="183642"/>
                    <a:pt x="58176" y="186913"/>
                    <a:pt x="59890" y="190324"/>
                  </a:cubicBezTo>
                  <a:cubicBezTo>
                    <a:pt x="61604" y="193735"/>
                    <a:pt x="66959" y="192199"/>
                    <a:pt x="66959" y="192199"/>
                  </a:cubicBezTo>
                  <a:cubicBezTo>
                    <a:pt x="514156" y="-7207"/>
                    <a:pt x="986540" y="-35167"/>
                    <a:pt x="1402010" y="154763"/>
                  </a:cubicBezTo>
                  <a:cubicBezTo>
                    <a:pt x="2220361" y="528726"/>
                    <a:pt x="2546084" y="1622623"/>
                    <a:pt x="2229032" y="2734319"/>
                  </a:cubicBezTo>
                  <a:lnTo>
                    <a:pt x="2191499" y="2849202"/>
                  </a:lnTo>
                  <a:lnTo>
                    <a:pt x="2121922" y="2804073"/>
                  </a:lnTo>
                  <a:cubicBezTo>
                    <a:pt x="1801129" y="2602569"/>
                    <a:pt x="1421055" y="2395579"/>
                    <a:pt x="1003565" y="2198977"/>
                  </a:cubicBezTo>
                  <a:cubicBezTo>
                    <a:pt x="1003565" y="2198977"/>
                    <a:pt x="997199" y="2196820"/>
                    <a:pt x="995646" y="2201009"/>
                  </a:cubicBezTo>
                  <a:cubicBezTo>
                    <a:pt x="994090" y="2205199"/>
                    <a:pt x="998896" y="2208929"/>
                    <a:pt x="998896" y="2208929"/>
                  </a:cubicBezTo>
                  <a:cubicBezTo>
                    <a:pt x="1434380" y="2451555"/>
                    <a:pt x="1833684" y="2702502"/>
                    <a:pt x="2137892" y="2923903"/>
                  </a:cubicBezTo>
                  <a:lnTo>
                    <a:pt x="2161363" y="2941446"/>
                  </a:lnTo>
                  <a:lnTo>
                    <a:pt x="2151199" y="2972556"/>
                  </a:lnTo>
                  <a:cubicBezTo>
                    <a:pt x="2121939" y="3051889"/>
                    <a:pt x="2089344" y="3131057"/>
                    <a:pt x="2053361" y="3209803"/>
                  </a:cubicBezTo>
                  <a:cubicBezTo>
                    <a:pt x="2017373" y="3288530"/>
                    <a:pt x="1978850" y="3364970"/>
                    <a:pt x="1938019" y="3438996"/>
                  </a:cubicBezTo>
                  <a:lnTo>
                    <a:pt x="1899637" y="3502791"/>
                  </a:lnTo>
                  <a:lnTo>
                    <a:pt x="1749744" y="3459348"/>
                  </a:lnTo>
                  <a:lnTo>
                    <a:pt x="1608111" y="3415107"/>
                  </a:lnTo>
                  <a:cubicBezTo>
                    <a:pt x="1239845" y="3295233"/>
                    <a:pt x="807151" y="3126085"/>
                    <a:pt x="352814" y="2919107"/>
                  </a:cubicBezTo>
                  <a:cubicBezTo>
                    <a:pt x="277091" y="2884611"/>
                    <a:pt x="202558" y="2849879"/>
                    <a:pt x="129384" y="2815026"/>
                  </a:cubicBezTo>
                  <a:lnTo>
                    <a:pt x="0" y="2752034"/>
                  </a:lnTo>
                  <a:lnTo>
                    <a:pt x="0" y="0"/>
                  </a:lnTo>
                  <a:close/>
                </a:path>
              </a:pathLst>
            </a:custGeom>
            <a:solidFill>
              <a:srgbClr val="B4D1E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299" name="Google Shape;299;p41"/>
            <p:cNvSpPr/>
            <p:nvPr/>
          </p:nvSpPr>
          <p:spPr>
            <a:xfrm>
              <a:off x="0" y="-1"/>
              <a:ext cx="9141087" cy="5155928"/>
            </a:xfrm>
            <a:custGeom>
              <a:avLst/>
              <a:gdLst/>
              <a:ahLst/>
              <a:cxnLst/>
              <a:rect l="l" t="t" r="r" b="b"/>
              <a:pathLst>
                <a:path w="9141087" h="5155928" extrusionOk="0">
                  <a:moveTo>
                    <a:pt x="1526153" y="0"/>
                  </a:moveTo>
                  <a:lnTo>
                    <a:pt x="9141087" y="0"/>
                  </a:lnTo>
                  <a:lnTo>
                    <a:pt x="9141087" y="5154827"/>
                  </a:lnTo>
                  <a:lnTo>
                    <a:pt x="0" y="5154827"/>
                  </a:lnTo>
                  <a:lnTo>
                    <a:pt x="0" y="5146451"/>
                  </a:lnTo>
                  <a:lnTo>
                    <a:pt x="75637" y="5154368"/>
                  </a:lnTo>
                  <a:cubicBezTo>
                    <a:pt x="776345" y="5184094"/>
                    <a:pt x="1521473" y="4787639"/>
                    <a:pt x="2058507" y="4098986"/>
                  </a:cubicBezTo>
                  <a:lnTo>
                    <a:pt x="2157322" y="3961433"/>
                  </a:lnTo>
                  <a:lnTo>
                    <a:pt x="2164242" y="3962746"/>
                  </a:lnTo>
                  <a:lnTo>
                    <a:pt x="2202530" y="3971148"/>
                  </a:lnTo>
                  <a:lnTo>
                    <a:pt x="2280575" y="3984804"/>
                  </a:lnTo>
                  <a:lnTo>
                    <a:pt x="2326734" y="3993557"/>
                  </a:lnTo>
                  <a:lnTo>
                    <a:pt x="2326992" y="3992927"/>
                  </a:lnTo>
                  <a:lnTo>
                    <a:pt x="2387013" y="4003429"/>
                  </a:lnTo>
                  <a:cubicBezTo>
                    <a:pt x="2799150" y="4065178"/>
                    <a:pt x="3079131" y="4031158"/>
                    <a:pt x="3145582" y="3885282"/>
                  </a:cubicBezTo>
                  <a:cubicBezTo>
                    <a:pt x="3218973" y="3724445"/>
                    <a:pt x="3017460" y="3460150"/>
                    <a:pt x="2630604" y="3157424"/>
                  </a:cubicBezTo>
                  <a:lnTo>
                    <a:pt x="2590729" y="3127515"/>
                  </a:lnTo>
                  <a:lnTo>
                    <a:pt x="2667774" y="2889009"/>
                  </a:lnTo>
                  <a:cubicBezTo>
                    <a:pt x="3005732" y="1683964"/>
                    <a:pt x="2631698" y="490305"/>
                    <a:pt x="1719839" y="73550"/>
                  </a:cubicBezTo>
                  <a:lnTo>
                    <a:pt x="1526153" y="0"/>
                  </a:lnTo>
                  <a:close/>
                </a:path>
              </a:pathLst>
            </a:custGeom>
            <a:solidFill>
              <a:srgbClr val="B4D1E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300" name="Google Shape;300;p41"/>
            <p:cNvSpPr/>
            <p:nvPr/>
          </p:nvSpPr>
          <p:spPr>
            <a:xfrm>
              <a:off x="0" y="3174823"/>
              <a:ext cx="1677049" cy="1665275"/>
            </a:xfrm>
            <a:custGeom>
              <a:avLst/>
              <a:gdLst/>
              <a:ahLst/>
              <a:cxnLst/>
              <a:rect l="l" t="t" r="r" b="b"/>
              <a:pathLst>
                <a:path w="1677049" h="1665275" extrusionOk="0">
                  <a:moveTo>
                    <a:pt x="0" y="0"/>
                  </a:moveTo>
                  <a:lnTo>
                    <a:pt x="55062" y="27525"/>
                  </a:lnTo>
                  <a:cubicBezTo>
                    <a:pt x="140029" y="68726"/>
                    <a:pt x="226710" y="109496"/>
                    <a:pt x="314915" y="149684"/>
                  </a:cubicBezTo>
                  <a:cubicBezTo>
                    <a:pt x="667741" y="310496"/>
                    <a:pt x="1011578" y="446790"/>
                    <a:pt x="1331241" y="555564"/>
                  </a:cubicBezTo>
                  <a:lnTo>
                    <a:pt x="1521376" y="617362"/>
                  </a:lnTo>
                  <a:lnTo>
                    <a:pt x="1521140" y="617775"/>
                  </a:lnTo>
                  <a:lnTo>
                    <a:pt x="1540381" y="623539"/>
                  </a:lnTo>
                  <a:lnTo>
                    <a:pt x="1566219" y="631937"/>
                  </a:lnTo>
                  <a:lnTo>
                    <a:pt x="1666079" y="661195"/>
                  </a:lnTo>
                  <a:lnTo>
                    <a:pt x="1677049" y="664481"/>
                  </a:lnTo>
                  <a:lnTo>
                    <a:pt x="1667186" y="678371"/>
                  </a:lnTo>
                  <a:cubicBezTo>
                    <a:pt x="1224914" y="1253212"/>
                    <a:pt x="632916" y="1612206"/>
                    <a:pt x="58278" y="1663563"/>
                  </a:cubicBezTo>
                  <a:lnTo>
                    <a:pt x="0" y="1665275"/>
                  </a:lnTo>
                  <a:lnTo>
                    <a:pt x="0" y="0"/>
                  </a:lnTo>
                  <a:close/>
                </a:path>
              </a:pathLst>
            </a:custGeom>
            <a:solidFill>
              <a:srgbClr val="B4D1E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301" name="Google Shape;301;p41"/>
            <p:cNvSpPr/>
            <p:nvPr/>
          </p:nvSpPr>
          <p:spPr>
            <a:xfrm>
              <a:off x="2376848" y="3253687"/>
              <a:ext cx="343930" cy="361770"/>
            </a:xfrm>
            <a:custGeom>
              <a:avLst/>
              <a:gdLst/>
              <a:ahLst/>
              <a:cxnLst/>
              <a:rect l="l" t="t" r="r" b="b"/>
              <a:pathLst>
                <a:path w="343930" h="361770" extrusionOk="0">
                  <a:moveTo>
                    <a:pt x="163744" y="0"/>
                  </a:moveTo>
                  <a:lnTo>
                    <a:pt x="178396" y="13750"/>
                  </a:lnTo>
                  <a:cubicBezTo>
                    <a:pt x="304317" y="138942"/>
                    <a:pt x="364544" y="238018"/>
                    <a:pt x="337605" y="297178"/>
                  </a:cubicBezTo>
                  <a:cubicBezTo>
                    <a:pt x="320278" y="335262"/>
                    <a:pt x="269017" y="356259"/>
                    <a:pt x="189169" y="361598"/>
                  </a:cubicBezTo>
                  <a:lnTo>
                    <a:pt x="101228" y="361770"/>
                  </a:lnTo>
                  <a:lnTo>
                    <a:pt x="94227" y="361237"/>
                  </a:lnTo>
                  <a:lnTo>
                    <a:pt x="4676" y="352915"/>
                  </a:lnTo>
                  <a:lnTo>
                    <a:pt x="0" y="352321"/>
                  </a:lnTo>
                  <a:lnTo>
                    <a:pt x="101987" y="150236"/>
                  </a:lnTo>
                  <a:lnTo>
                    <a:pt x="163744" y="0"/>
                  </a:lnTo>
                  <a:close/>
                </a:path>
              </a:pathLst>
            </a:custGeom>
            <a:solidFill>
              <a:srgbClr val="B4D1E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sp>
        <p:nvSpPr>
          <p:cNvPr id="302" name="Google Shape;302;p41"/>
          <p:cNvSpPr txBox="1">
            <a:spLocks noGrp="1"/>
          </p:cNvSpPr>
          <p:nvPr>
            <p:ph type="body" idx="1"/>
          </p:nvPr>
        </p:nvSpPr>
        <p:spPr>
          <a:xfrm>
            <a:off x="5135893" y="3606580"/>
            <a:ext cx="6380800" cy="1166400"/>
          </a:xfrm>
          <a:prstGeom prst="rect">
            <a:avLst/>
          </a:prstGeom>
          <a:noFill/>
          <a:ln>
            <a:noFill/>
          </a:ln>
        </p:spPr>
        <p:txBody>
          <a:bodyPr spcFirstLastPara="1" wrap="square" lIns="0" tIns="45700" rIns="91425" bIns="45700" anchor="b" anchorCtr="0">
            <a:noAutofit/>
          </a:bodyPr>
          <a:lstStyle>
            <a:lvl1pPr marL="609585" lvl="0" indent="-304792" algn="just" rtl="0">
              <a:lnSpc>
                <a:spcPct val="100000"/>
              </a:lnSpc>
              <a:spcBef>
                <a:spcPts val="400"/>
              </a:spcBef>
              <a:spcAft>
                <a:spcPts val="0"/>
              </a:spcAft>
              <a:buSzPts val="3500"/>
              <a:buNone/>
              <a:defRPr sz="3733">
                <a:solidFill>
                  <a:srgbClr val="000000"/>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03" name="Google Shape;303;p41"/>
          <p:cNvSpPr txBox="1">
            <a:spLocks noGrp="1"/>
          </p:cNvSpPr>
          <p:nvPr>
            <p:ph type="body" idx="2"/>
          </p:nvPr>
        </p:nvSpPr>
        <p:spPr>
          <a:xfrm>
            <a:off x="5135893" y="4882589"/>
            <a:ext cx="6380800" cy="466800"/>
          </a:xfrm>
          <a:prstGeom prst="rect">
            <a:avLst/>
          </a:prstGeom>
          <a:noFill/>
          <a:ln>
            <a:noFill/>
          </a:ln>
        </p:spPr>
        <p:txBody>
          <a:bodyPr spcFirstLastPara="1" wrap="square" lIns="0" tIns="45700" rIns="91425" bIns="45700" anchor="t" anchorCtr="0">
            <a:noAutofit/>
          </a:bodyPr>
          <a:lstStyle>
            <a:lvl1pPr marL="609585" lvl="0" indent="-304792" algn="l" rtl="0">
              <a:lnSpc>
                <a:spcPct val="93000"/>
              </a:lnSpc>
              <a:spcBef>
                <a:spcPts val="400"/>
              </a:spcBef>
              <a:spcAft>
                <a:spcPts val="0"/>
              </a:spcAft>
              <a:buSzPts val="2250"/>
              <a:buNone/>
              <a:defRPr sz="2400">
                <a:solidFill>
                  <a:srgbClr val="000000"/>
                </a:solidFill>
                <a:latin typeface="Arial"/>
                <a:ea typeface="Arial"/>
                <a:cs typeface="Arial"/>
                <a:sym typeface="Aria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pic>
        <p:nvPicPr>
          <p:cNvPr id="304" name="Google Shape;304;p41"/>
          <p:cNvPicPr preferRelativeResize="0"/>
          <p:nvPr/>
        </p:nvPicPr>
        <p:blipFill rotWithShape="1">
          <a:blip r:embed="rId2">
            <a:alphaModFix/>
          </a:blip>
          <a:srcRect b="52283"/>
          <a:stretch/>
        </p:blipFill>
        <p:spPr>
          <a:xfrm>
            <a:off x="5135894" y="1710880"/>
            <a:ext cx="4134489" cy="1142057"/>
          </a:xfrm>
          <a:prstGeom prst="rect">
            <a:avLst/>
          </a:prstGeom>
          <a:noFill/>
          <a:ln>
            <a:noFill/>
          </a:ln>
        </p:spPr>
      </p:pic>
    </p:spTree>
    <p:extLst>
      <p:ext uri="{BB962C8B-B14F-4D97-AF65-F5344CB8AC3E}">
        <p14:creationId xmlns:p14="http://schemas.microsoft.com/office/powerpoint/2010/main" val="39342698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90"/>
        <p:cNvGrpSpPr/>
        <p:nvPr/>
      </p:nvGrpSpPr>
      <p:grpSpPr>
        <a:xfrm>
          <a:off x="0" y="0"/>
          <a:ext cx="0" cy="0"/>
          <a:chOff x="0" y="0"/>
          <a:chExt cx="0" cy="0"/>
        </a:xfrm>
      </p:grpSpPr>
      <p:sp>
        <p:nvSpPr>
          <p:cNvPr id="291" name="Google Shape;291;p40"/>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Palatino Linotype"/>
              <a:buNone/>
              <a:defRPr>
                <a:solidFill>
                  <a:schemeClr val="accent1"/>
                </a:solidFill>
                <a:latin typeface="Palatino Linotype"/>
                <a:ea typeface="Palatino Linotype"/>
                <a:cs typeface="Palatino Linotype"/>
                <a:sym typeface="Palatino Linotyp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2" name="Google Shape;292;p40"/>
          <p:cNvSpPr txBox="1">
            <a:spLocks noGrp="1"/>
          </p:cNvSpPr>
          <p:nvPr>
            <p:ph type="body" idx="1"/>
          </p:nvPr>
        </p:nvSpPr>
        <p:spPr>
          <a:xfrm>
            <a:off x="666751" y="1762064"/>
            <a:ext cx="10850000" cy="38844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0"/>
              </a:spcBef>
              <a:spcAft>
                <a:spcPts val="0"/>
              </a:spcAft>
              <a:buSzPts val="2250"/>
              <a:buNone/>
              <a:defRPr>
                <a:latin typeface="Palatino Linotype"/>
                <a:ea typeface="Palatino Linotype"/>
                <a:cs typeface="Palatino Linotype"/>
                <a:sym typeface="Palatino Linotype"/>
              </a:defRPr>
            </a:lvl1pPr>
            <a:lvl2pPr marL="1219170" lvl="1" indent="-304792" algn="l" rtl="0">
              <a:lnSpc>
                <a:spcPct val="100000"/>
              </a:lnSpc>
              <a:spcBef>
                <a:spcPts val="800"/>
              </a:spcBef>
              <a:spcAft>
                <a:spcPts val="0"/>
              </a:spcAft>
              <a:buSzPts val="2000"/>
              <a:buNone/>
              <a:defRPr/>
            </a:lvl2pPr>
            <a:lvl3pPr marL="1828754" lvl="2" indent="-304792" algn="l" rtl="0">
              <a:lnSpc>
                <a:spcPct val="100000"/>
              </a:lnSpc>
              <a:spcBef>
                <a:spcPts val="400"/>
              </a:spcBef>
              <a:spcAft>
                <a:spcPts val="0"/>
              </a:spcAft>
              <a:buSzPts val="2000"/>
              <a:buNone/>
              <a:defRPr/>
            </a:lvl3pPr>
            <a:lvl4pPr marL="2438339" lvl="3" indent="-304792" algn="l" rtl="0">
              <a:lnSpc>
                <a:spcPct val="100000"/>
              </a:lnSpc>
              <a:spcBef>
                <a:spcPts val="400"/>
              </a:spcBef>
              <a:spcAft>
                <a:spcPts val="0"/>
              </a:spcAft>
              <a:buSzPts val="2000"/>
              <a:buNone/>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293" name="Google Shape;293;p40"/>
          <p:cNvSpPr txBox="1">
            <a:spLocks noGrp="1"/>
          </p:cNvSpPr>
          <p:nvPr>
            <p:ph type="body" idx="2"/>
          </p:nvPr>
        </p:nvSpPr>
        <p:spPr>
          <a:xfrm>
            <a:off x="666749" y="1220755"/>
            <a:ext cx="10850000" cy="4320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2250"/>
              <a:buFont typeface="Arial"/>
              <a:buNone/>
              <a:defRPr sz="2400" b="1">
                <a:solidFill>
                  <a:srgbClr val="222222"/>
                </a:solidFill>
                <a:latin typeface="Palatino Linotype"/>
                <a:ea typeface="Palatino Linotype"/>
                <a:cs typeface="Palatino Linotype"/>
                <a:sym typeface="Palatino Linotype"/>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294" name="Google Shape;294;p40"/>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
        <p:nvSpPr>
          <p:cNvPr id="295" name="Google Shape;295;p40"/>
          <p:cNvSpPr/>
          <p:nvPr/>
        </p:nvSpPr>
        <p:spPr>
          <a:xfrm>
            <a:off x="2844800" y="6170716"/>
            <a:ext cx="8229600" cy="509600"/>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736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43955064-D797-4C57-AF24-7A5AD46D95E7}" type="datetimeFigureOut">
              <a:rPr lang="de-CH" smtClean="0"/>
              <a:t>19.08.2024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6D8119D3-710E-4A1E-B3C0-0EDBC1683746}" type="slidenum">
              <a:rPr lang="de-CH" smtClean="0"/>
              <a:t>‹#›</a:t>
            </a:fld>
            <a:endParaRPr lang="de-CH"/>
          </a:p>
        </p:txBody>
      </p:sp>
    </p:spTree>
    <p:extLst>
      <p:ext uri="{BB962C8B-B14F-4D97-AF65-F5344CB8AC3E}">
        <p14:creationId xmlns:p14="http://schemas.microsoft.com/office/powerpoint/2010/main" val="312711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955064-D797-4C57-AF24-7A5AD46D95E7}" type="datetimeFigureOut">
              <a:rPr lang="de-CH" smtClean="0"/>
              <a:t>19.08.2024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6D8119D3-710E-4A1E-B3C0-0EDBC1683746}" type="slidenum">
              <a:rPr lang="de-CH" smtClean="0"/>
              <a:t>‹#›</a:t>
            </a:fld>
            <a:endParaRPr lang="de-CH"/>
          </a:p>
        </p:txBody>
      </p:sp>
    </p:spTree>
    <p:extLst>
      <p:ext uri="{BB962C8B-B14F-4D97-AF65-F5344CB8AC3E}">
        <p14:creationId xmlns:p14="http://schemas.microsoft.com/office/powerpoint/2010/main" val="188600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Date Placeholder 4"/>
          <p:cNvSpPr>
            <a:spLocks noGrp="1"/>
          </p:cNvSpPr>
          <p:nvPr>
            <p:ph type="dt" sz="half" idx="10"/>
          </p:nvPr>
        </p:nvSpPr>
        <p:spPr/>
        <p:txBody>
          <a:bodyPr/>
          <a:lstStyle/>
          <a:p>
            <a:fld id="{43955064-D797-4C57-AF24-7A5AD46D95E7}" type="datetimeFigureOut">
              <a:rPr lang="de-CH" smtClean="0"/>
              <a:t>19.08.2024</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6D8119D3-710E-4A1E-B3C0-0EDBC1683746}" type="slidenum">
              <a:rPr lang="de-CH" smtClean="0"/>
              <a:t>‹#›</a:t>
            </a:fld>
            <a:endParaRPr lang="de-CH"/>
          </a:p>
        </p:txBody>
      </p:sp>
    </p:spTree>
    <p:extLst>
      <p:ext uri="{BB962C8B-B14F-4D97-AF65-F5344CB8AC3E}">
        <p14:creationId xmlns:p14="http://schemas.microsoft.com/office/powerpoint/2010/main" val="230537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7" name="Date Placeholder 6"/>
          <p:cNvSpPr>
            <a:spLocks noGrp="1"/>
          </p:cNvSpPr>
          <p:nvPr>
            <p:ph type="dt" sz="half" idx="10"/>
          </p:nvPr>
        </p:nvSpPr>
        <p:spPr/>
        <p:txBody>
          <a:bodyPr/>
          <a:lstStyle/>
          <a:p>
            <a:fld id="{43955064-D797-4C57-AF24-7A5AD46D95E7}" type="datetimeFigureOut">
              <a:rPr lang="de-CH" smtClean="0"/>
              <a:t>19.08.2024</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6D8119D3-710E-4A1E-B3C0-0EDBC1683746}" type="slidenum">
              <a:rPr lang="de-CH" smtClean="0"/>
              <a:t>‹#›</a:t>
            </a:fld>
            <a:endParaRPr lang="de-CH"/>
          </a:p>
        </p:txBody>
      </p:sp>
    </p:spTree>
    <p:extLst>
      <p:ext uri="{BB962C8B-B14F-4D97-AF65-F5344CB8AC3E}">
        <p14:creationId xmlns:p14="http://schemas.microsoft.com/office/powerpoint/2010/main" val="38484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Date Placeholder 2"/>
          <p:cNvSpPr>
            <a:spLocks noGrp="1"/>
          </p:cNvSpPr>
          <p:nvPr>
            <p:ph type="dt" sz="half" idx="10"/>
          </p:nvPr>
        </p:nvSpPr>
        <p:spPr/>
        <p:txBody>
          <a:bodyPr/>
          <a:lstStyle/>
          <a:p>
            <a:fld id="{43955064-D797-4C57-AF24-7A5AD46D95E7}" type="datetimeFigureOut">
              <a:rPr lang="de-CH" smtClean="0"/>
              <a:t>19.08.2024</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6D8119D3-710E-4A1E-B3C0-0EDBC1683746}" type="slidenum">
              <a:rPr lang="de-CH" smtClean="0"/>
              <a:t>‹#›</a:t>
            </a:fld>
            <a:endParaRPr lang="de-CH"/>
          </a:p>
        </p:txBody>
      </p:sp>
    </p:spTree>
    <p:extLst>
      <p:ext uri="{BB962C8B-B14F-4D97-AF65-F5344CB8AC3E}">
        <p14:creationId xmlns:p14="http://schemas.microsoft.com/office/powerpoint/2010/main" val="291075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55064-D797-4C57-AF24-7A5AD46D95E7}" type="datetimeFigureOut">
              <a:rPr lang="de-CH" smtClean="0"/>
              <a:t>19.08.2024</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6D8119D3-710E-4A1E-B3C0-0EDBC1683746}" type="slidenum">
              <a:rPr lang="de-CH" smtClean="0"/>
              <a:t>‹#›</a:t>
            </a:fld>
            <a:endParaRPr lang="de-CH"/>
          </a:p>
        </p:txBody>
      </p:sp>
    </p:spTree>
    <p:extLst>
      <p:ext uri="{BB962C8B-B14F-4D97-AF65-F5344CB8AC3E}">
        <p14:creationId xmlns:p14="http://schemas.microsoft.com/office/powerpoint/2010/main" val="2307673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955064-D797-4C57-AF24-7A5AD46D95E7}" type="datetimeFigureOut">
              <a:rPr lang="de-CH" smtClean="0"/>
              <a:t>19.08.2024</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6D8119D3-710E-4A1E-B3C0-0EDBC1683746}" type="slidenum">
              <a:rPr lang="de-CH" smtClean="0"/>
              <a:t>‹#›</a:t>
            </a:fld>
            <a:endParaRPr lang="de-CH"/>
          </a:p>
        </p:txBody>
      </p:sp>
    </p:spTree>
    <p:extLst>
      <p:ext uri="{BB962C8B-B14F-4D97-AF65-F5344CB8AC3E}">
        <p14:creationId xmlns:p14="http://schemas.microsoft.com/office/powerpoint/2010/main" val="81790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955064-D797-4C57-AF24-7A5AD46D95E7}" type="datetimeFigureOut">
              <a:rPr lang="de-CH" smtClean="0"/>
              <a:t>19.08.2024</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6D8119D3-710E-4A1E-B3C0-0EDBC1683746}" type="slidenum">
              <a:rPr lang="de-CH" smtClean="0"/>
              <a:t>‹#›</a:t>
            </a:fld>
            <a:endParaRPr lang="de-CH"/>
          </a:p>
        </p:txBody>
      </p:sp>
    </p:spTree>
    <p:extLst>
      <p:ext uri="{BB962C8B-B14F-4D97-AF65-F5344CB8AC3E}">
        <p14:creationId xmlns:p14="http://schemas.microsoft.com/office/powerpoint/2010/main" val="74604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55064-D797-4C57-AF24-7A5AD46D95E7}" type="datetimeFigureOut">
              <a:rPr lang="de-CH" smtClean="0"/>
              <a:t>19.08.2024</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119D3-710E-4A1E-B3C0-0EDBC1683746}" type="slidenum">
              <a:rPr lang="de-CH" smtClean="0"/>
              <a:t>‹#›</a:t>
            </a:fld>
            <a:endParaRPr lang="de-CH"/>
          </a:p>
        </p:txBody>
      </p:sp>
    </p:spTree>
    <p:extLst>
      <p:ext uri="{BB962C8B-B14F-4D97-AF65-F5344CB8AC3E}">
        <p14:creationId xmlns:p14="http://schemas.microsoft.com/office/powerpoint/2010/main" val="696412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9"/>
          <p:cNvSpPr txBox="1">
            <a:spLocks noGrp="1"/>
          </p:cNvSpPr>
          <p:nvPr>
            <p:ph type="body" idx="1"/>
          </p:nvPr>
        </p:nvSpPr>
        <p:spPr>
          <a:xfrm>
            <a:off x="4246536" y="3099661"/>
            <a:ext cx="7766964" cy="1874884"/>
          </a:xfrm>
          <a:prstGeom prst="rect">
            <a:avLst/>
          </a:prstGeom>
          <a:noFill/>
          <a:ln>
            <a:noFill/>
          </a:ln>
        </p:spPr>
        <p:txBody>
          <a:bodyPr spcFirstLastPara="1" wrap="square" lIns="0" tIns="60933" rIns="121900" bIns="60933" anchor="b" anchorCtr="0">
            <a:noAutofit/>
          </a:bodyPr>
          <a:lstStyle/>
          <a:p>
            <a:pPr marL="0" indent="0">
              <a:spcBef>
                <a:spcPts val="0"/>
              </a:spcBef>
            </a:pPr>
            <a:r>
              <a:rPr lang="en" sz="4000" b="1" dirty="0">
                <a:solidFill>
                  <a:schemeClr val="bg1"/>
                </a:solidFill>
              </a:rPr>
              <a:t>OVERVIEW OF OM TRAINING</a:t>
            </a:r>
            <a:endParaRPr sz="2400" b="1" dirty="0">
              <a:solidFill>
                <a:schemeClr val="bg1"/>
              </a:solidFill>
            </a:endParaRPr>
          </a:p>
        </p:txBody>
      </p:sp>
    </p:spTree>
    <p:extLst>
      <p:ext uri="{BB962C8B-B14F-4D97-AF65-F5344CB8AC3E}">
        <p14:creationId xmlns:p14="http://schemas.microsoft.com/office/powerpoint/2010/main" val="3607645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1" dirty="0" err="1" smtClean="0"/>
              <a:t>Introduction</a:t>
            </a:r>
            <a:endParaRPr lang="de-CH" b="1" dirty="0"/>
          </a:p>
        </p:txBody>
      </p:sp>
      <p:sp>
        <p:nvSpPr>
          <p:cNvPr id="3" name="Content Placeholder 2"/>
          <p:cNvSpPr>
            <a:spLocks noGrp="1"/>
          </p:cNvSpPr>
          <p:nvPr>
            <p:ph idx="1"/>
          </p:nvPr>
        </p:nvSpPr>
        <p:spPr>
          <a:xfrm>
            <a:off x="302490" y="1890279"/>
            <a:ext cx="11353800" cy="3152776"/>
          </a:xfrm>
        </p:spPr>
        <p:txBody>
          <a:bodyPr>
            <a:normAutofit/>
          </a:bodyPr>
          <a:lstStyle/>
          <a:p>
            <a:r>
              <a:rPr lang="en-US" dirty="0">
                <a:latin typeface="Arial" panose="020B0604020202020204" pitchFamily="34" charset="0"/>
                <a:cs typeface="Arial" panose="020B0604020202020204" pitchFamily="34" charset="0"/>
              </a:rPr>
              <a:t>This PhD attempts to </a:t>
            </a:r>
            <a:r>
              <a:rPr lang="en-US" b="1" dirty="0">
                <a:latin typeface="Arial" panose="020B0604020202020204" pitchFamily="34" charset="0"/>
                <a:cs typeface="Arial" panose="020B0604020202020204" pitchFamily="34" charset="0"/>
              </a:rPr>
              <a:t>quantify uncertainty of agent-based models</a:t>
            </a:r>
            <a:r>
              <a:rPr lang="en-US" dirty="0">
                <a:latin typeface="Arial" panose="020B0604020202020204" pitchFamily="34" charset="0"/>
                <a:cs typeface="Arial" panose="020B0604020202020204" pitchFamily="34" charset="0"/>
              </a:rPr>
              <a:t> with application to </a:t>
            </a:r>
            <a:r>
              <a:rPr lang="en-US" b="1" dirty="0">
                <a:latin typeface="Arial" panose="020B0604020202020204" pitchFamily="34" charset="0"/>
                <a:cs typeface="Arial" panose="020B0604020202020204" pitchFamily="34" charset="0"/>
              </a:rPr>
              <a:t>malaria intervention modeling</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It aims </a:t>
            </a:r>
            <a:r>
              <a:rPr lang="en-US" dirty="0">
                <a:latin typeface="Arial" panose="020B0604020202020204" pitchFamily="34" charset="0"/>
                <a:cs typeface="Arial" panose="020B0604020202020204" pitchFamily="34" charset="0"/>
              </a:rPr>
              <a:t>to </a:t>
            </a:r>
            <a:r>
              <a:rPr lang="en-US" b="1" dirty="0">
                <a:latin typeface="Arial" panose="020B0604020202020204" pitchFamily="34" charset="0"/>
                <a:cs typeface="Arial" panose="020B0604020202020204" pitchFamily="34" charset="0"/>
              </a:rPr>
              <a:t>understand</a:t>
            </a:r>
            <a:r>
              <a:rPr lang="en-US" dirty="0">
                <a:latin typeface="Arial" panose="020B0604020202020204" pitchFamily="34" charset="0"/>
                <a:cs typeface="Arial" panose="020B0604020202020204" pitchFamily="34" charset="0"/>
              </a:rPr>
              <a:t> how much uncertainty we can afford to </a:t>
            </a:r>
            <a:r>
              <a:rPr lang="en-US" b="1" dirty="0">
                <a:latin typeface="Arial" panose="020B0604020202020204" pitchFamily="34" charset="0"/>
                <a:cs typeface="Arial" panose="020B0604020202020204" pitchFamily="34" charset="0"/>
              </a:rPr>
              <a:t>ensure robust conclusions</a:t>
            </a:r>
            <a:r>
              <a:rPr lang="en-US" dirty="0">
                <a:latin typeface="Arial" panose="020B0604020202020204" pitchFamily="34" charset="0"/>
                <a:cs typeface="Arial" panose="020B0604020202020204" pitchFamily="34" charset="0"/>
              </a:rPr>
              <a:t> are made for </a:t>
            </a:r>
            <a:r>
              <a:rPr lang="en-US" b="1" dirty="0">
                <a:latin typeface="Arial" panose="020B0604020202020204" pitchFamily="34" charset="0"/>
                <a:cs typeface="Arial" panose="020B0604020202020204" pitchFamily="34" charset="0"/>
              </a:rPr>
              <a:t>future planning of interventions at the sub-national level</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557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654"/>
            <a:ext cx="10515600" cy="734002"/>
          </a:xfrm>
        </p:spPr>
        <p:txBody>
          <a:bodyPr/>
          <a:lstStyle/>
          <a:p>
            <a:r>
              <a:rPr lang="de-CH" b="1" dirty="0" err="1" smtClean="0"/>
              <a:t>Introduction</a:t>
            </a:r>
            <a:endParaRPr lang="de-CH" b="1" dirty="0"/>
          </a:p>
        </p:txBody>
      </p:sp>
      <p:sp>
        <p:nvSpPr>
          <p:cNvPr id="3" name="Content Placeholder 2"/>
          <p:cNvSpPr>
            <a:spLocks noGrp="1"/>
          </p:cNvSpPr>
          <p:nvPr>
            <p:ph idx="1"/>
          </p:nvPr>
        </p:nvSpPr>
        <p:spPr>
          <a:xfrm>
            <a:off x="838200" y="1200727"/>
            <a:ext cx="11353800" cy="4359564"/>
          </a:xfrm>
        </p:spPr>
        <p:txBody>
          <a:bodyPr>
            <a:normAutofit/>
          </a:bodyPr>
          <a:lstStyle/>
          <a:p>
            <a:r>
              <a:rPr lang="en-US" dirty="0" smtClean="0">
                <a:latin typeface="Arial" panose="020B0604020202020204" pitchFamily="34" charset="0"/>
                <a:cs typeface="Arial" panose="020B0604020202020204" pitchFamily="34" charset="0"/>
              </a:rPr>
              <a:t>It seeks to </a:t>
            </a:r>
            <a:r>
              <a:rPr lang="en-US" b="1" dirty="0">
                <a:latin typeface="Arial" panose="020B0604020202020204" pitchFamily="34" charset="0"/>
                <a:cs typeface="Arial" panose="020B0604020202020204" pitchFamily="34" charset="0"/>
              </a:rPr>
              <a:t>consider and account</a:t>
            </a:r>
            <a:r>
              <a:rPr lang="en-US" dirty="0">
                <a:latin typeface="Arial" panose="020B0604020202020204" pitchFamily="34" charset="0"/>
                <a:cs typeface="Arial" panose="020B0604020202020204" pitchFamily="34" charset="0"/>
              </a:rPr>
              <a:t> for other </a:t>
            </a:r>
            <a:r>
              <a:rPr lang="en-US" b="1" dirty="0">
                <a:latin typeface="Arial" panose="020B0604020202020204" pitchFamily="34" charset="0"/>
                <a:cs typeface="Arial" panose="020B0604020202020204" pitchFamily="34" charset="0"/>
              </a:rPr>
              <a:t>sources of uncertainty </a:t>
            </a:r>
            <a:r>
              <a:rPr lang="en-US" dirty="0">
                <a:latin typeface="Arial" panose="020B0604020202020204" pitchFamily="34" charset="0"/>
                <a:cs typeface="Arial" panose="020B0604020202020204" pitchFamily="34" charset="0"/>
              </a:rPr>
              <a:t>in the </a:t>
            </a:r>
            <a:r>
              <a:rPr lang="en-US" dirty="0" err="1">
                <a:latin typeface="Arial" panose="020B0604020202020204" pitchFamily="34" charset="0"/>
                <a:cs typeface="Arial" panose="020B0604020202020204" pitchFamily="34" charset="0"/>
              </a:rPr>
              <a:t>OpenMalaria</a:t>
            </a:r>
            <a:r>
              <a:rPr lang="en-US" dirty="0">
                <a:latin typeface="Arial" panose="020B0604020202020204" pitchFamily="34" charset="0"/>
                <a:cs typeface="Arial" panose="020B0604020202020204" pitchFamily="34" charset="0"/>
              </a:rPr>
              <a:t> Ghana model, apart from the entomological inoculation rate (EIR) and </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assess </a:t>
            </a:r>
            <a:r>
              <a:rPr lang="en-US" b="1" dirty="0">
                <a:latin typeface="Arial" panose="020B0604020202020204" pitchFamily="34" charset="0"/>
                <a:cs typeface="Arial" panose="020B0604020202020204" pitchFamily="34" charset="0"/>
              </a:rPr>
              <a:t>the impact </a:t>
            </a:r>
            <a:r>
              <a:rPr lang="en-US" dirty="0">
                <a:latin typeface="Arial" panose="020B0604020202020204" pitchFamily="34" charset="0"/>
                <a:cs typeface="Arial" panose="020B0604020202020204" pitchFamily="34" charset="0"/>
              </a:rPr>
              <a:t>this would have on </a:t>
            </a:r>
            <a:r>
              <a:rPr lang="en-US" b="1" dirty="0">
                <a:latin typeface="Arial" panose="020B0604020202020204" pitchFamily="34" charset="0"/>
                <a:cs typeface="Arial" panose="020B0604020202020204" pitchFamily="34" charset="0"/>
              </a:rPr>
              <a:t>intervention scenario evaluation </a:t>
            </a:r>
            <a:r>
              <a:rPr lang="en-US" dirty="0">
                <a:latin typeface="Arial" panose="020B0604020202020204" pitchFamily="34" charset="0"/>
                <a:cs typeface="Arial" panose="020B0604020202020204" pitchFamily="34" charset="0"/>
              </a:rPr>
              <a:t>at the sub-national level.</a:t>
            </a:r>
            <a:endParaRPr lang="en-US"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3783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1" dirty="0" err="1" smtClean="0"/>
              <a:t>Objectives</a:t>
            </a:r>
            <a:r>
              <a:rPr lang="de-CH" b="1" dirty="0" smtClean="0"/>
              <a:t> - 1</a:t>
            </a:r>
            <a:endParaRPr lang="de-CH" b="1" dirty="0"/>
          </a:p>
        </p:txBody>
      </p:sp>
      <p:sp>
        <p:nvSpPr>
          <p:cNvPr id="3" name="Content Placeholder 2"/>
          <p:cNvSpPr>
            <a:spLocks noGrp="1"/>
          </p:cNvSpPr>
          <p:nvPr>
            <p:ph idx="1"/>
          </p:nvPr>
        </p:nvSpPr>
        <p:spPr>
          <a:xfrm>
            <a:off x="838200" y="1690688"/>
            <a:ext cx="6791036" cy="4351338"/>
          </a:xfrm>
        </p:spPr>
        <p:txBody>
          <a:bodyPr>
            <a:normAutofit fontScale="92500" lnSpcReduction="10000"/>
          </a:bodyPr>
          <a:lstStyle/>
          <a:p>
            <a:r>
              <a:rPr lang="de-CH" dirty="0" smtClean="0"/>
              <a:t>Zoom </a:t>
            </a:r>
            <a:r>
              <a:rPr lang="de-CH" dirty="0" err="1" smtClean="0"/>
              <a:t>into</a:t>
            </a:r>
            <a:r>
              <a:rPr lang="de-CH" dirty="0" smtClean="0"/>
              <a:t> </a:t>
            </a:r>
            <a:r>
              <a:rPr lang="de-CH" dirty="0" err="1" smtClean="0"/>
              <a:t>the</a:t>
            </a:r>
            <a:r>
              <a:rPr lang="de-CH" dirty="0" smtClean="0"/>
              <a:t> </a:t>
            </a:r>
            <a:r>
              <a:rPr lang="de-CH" dirty="0" err="1" smtClean="0"/>
              <a:t>parameters</a:t>
            </a:r>
            <a:r>
              <a:rPr lang="de-CH" dirty="0" smtClean="0"/>
              <a:t> </a:t>
            </a:r>
            <a:r>
              <a:rPr lang="de-CH" dirty="0" err="1" smtClean="0"/>
              <a:t>of</a:t>
            </a:r>
            <a:r>
              <a:rPr lang="de-CH" dirty="0" smtClean="0"/>
              <a:t> </a:t>
            </a:r>
            <a:r>
              <a:rPr lang="de-CH" dirty="0" err="1" smtClean="0"/>
              <a:t>the</a:t>
            </a:r>
            <a:r>
              <a:rPr lang="de-CH" dirty="0" smtClean="0"/>
              <a:t> </a:t>
            </a:r>
            <a:r>
              <a:rPr lang="de-CH" dirty="0" err="1" smtClean="0"/>
              <a:t>model</a:t>
            </a:r>
            <a:r>
              <a:rPr lang="de-CH" dirty="0" smtClean="0"/>
              <a:t> </a:t>
            </a:r>
            <a:r>
              <a:rPr lang="de-CH" dirty="0" err="1" smtClean="0"/>
              <a:t>as</a:t>
            </a:r>
            <a:r>
              <a:rPr lang="de-CH" dirty="0" smtClean="0"/>
              <a:t> </a:t>
            </a:r>
            <a:r>
              <a:rPr lang="de-CH" dirty="0" err="1" smtClean="0"/>
              <a:t>they</a:t>
            </a:r>
            <a:r>
              <a:rPr lang="de-CH" dirty="0" smtClean="0"/>
              <a:t> </a:t>
            </a:r>
            <a:r>
              <a:rPr lang="de-CH" dirty="0" err="1" smtClean="0"/>
              <a:t>contribute</a:t>
            </a:r>
            <a:r>
              <a:rPr lang="de-CH" dirty="0" smtClean="0"/>
              <a:t> </a:t>
            </a:r>
            <a:r>
              <a:rPr lang="de-CH" dirty="0" err="1" smtClean="0"/>
              <a:t>differently</a:t>
            </a:r>
            <a:r>
              <a:rPr lang="de-CH" dirty="0" smtClean="0"/>
              <a:t> </a:t>
            </a:r>
            <a:r>
              <a:rPr lang="de-CH" dirty="0" err="1" smtClean="0"/>
              <a:t>to</a:t>
            </a:r>
            <a:r>
              <a:rPr lang="de-CH" dirty="0" smtClean="0"/>
              <a:t> </a:t>
            </a:r>
            <a:r>
              <a:rPr lang="de-CH" dirty="0" err="1" smtClean="0"/>
              <a:t>the</a:t>
            </a:r>
            <a:r>
              <a:rPr lang="de-CH" dirty="0" smtClean="0"/>
              <a:t> </a:t>
            </a:r>
            <a:r>
              <a:rPr lang="de-CH" dirty="0" err="1" smtClean="0"/>
              <a:t>uncertainty</a:t>
            </a:r>
            <a:endParaRPr lang="de-CH" dirty="0" smtClean="0"/>
          </a:p>
          <a:p>
            <a:pPr marL="0" indent="0">
              <a:buNone/>
            </a:pPr>
            <a:r>
              <a:rPr lang="de-CH" dirty="0" smtClean="0"/>
              <a:t> </a:t>
            </a:r>
          </a:p>
          <a:p>
            <a:r>
              <a:rPr lang="de-CH" dirty="0" err="1" smtClean="0"/>
              <a:t>Identify</a:t>
            </a:r>
            <a:r>
              <a:rPr lang="de-CH" dirty="0" smtClean="0"/>
              <a:t> </a:t>
            </a:r>
            <a:r>
              <a:rPr lang="de-CH" dirty="0" err="1" smtClean="0"/>
              <a:t>key</a:t>
            </a:r>
            <a:r>
              <a:rPr lang="de-CH" dirty="0" smtClean="0"/>
              <a:t> </a:t>
            </a:r>
            <a:r>
              <a:rPr lang="de-CH" dirty="0" err="1" smtClean="0"/>
              <a:t>drivers</a:t>
            </a:r>
            <a:r>
              <a:rPr lang="de-CH" dirty="0" smtClean="0"/>
              <a:t> </a:t>
            </a:r>
            <a:r>
              <a:rPr lang="de-CH" dirty="0" err="1" smtClean="0"/>
              <a:t>of</a:t>
            </a:r>
            <a:r>
              <a:rPr lang="de-CH" dirty="0" smtClean="0"/>
              <a:t> </a:t>
            </a:r>
            <a:r>
              <a:rPr lang="de-CH" dirty="0" err="1" smtClean="0"/>
              <a:t>this</a:t>
            </a:r>
            <a:r>
              <a:rPr lang="de-CH" dirty="0" smtClean="0"/>
              <a:t> </a:t>
            </a:r>
            <a:r>
              <a:rPr lang="de-CH" dirty="0" err="1" smtClean="0"/>
              <a:t>source</a:t>
            </a:r>
            <a:r>
              <a:rPr lang="de-CH" dirty="0" smtClean="0"/>
              <a:t> </a:t>
            </a:r>
            <a:r>
              <a:rPr lang="de-CH" dirty="0" err="1" smtClean="0"/>
              <a:t>of</a:t>
            </a:r>
            <a:r>
              <a:rPr lang="de-CH" dirty="0" smtClean="0"/>
              <a:t> </a:t>
            </a:r>
            <a:r>
              <a:rPr lang="de-CH" dirty="0" err="1" smtClean="0"/>
              <a:t>uncertainty</a:t>
            </a:r>
            <a:endParaRPr lang="de-CH" dirty="0" smtClean="0"/>
          </a:p>
          <a:p>
            <a:endParaRPr lang="de-CH" dirty="0"/>
          </a:p>
          <a:p>
            <a:r>
              <a:rPr lang="en-US" b="1" dirty="0"/>
              <a:t>detect</a:t>
            </a:r>
            <a:r>
              <a:rPr lang="en-US" dirty="0"/>
              <a:t> and </a:t>
            </a:r>
            <a:r>
              <a:rPr lang="en-US" b="1" dirty="0"/>
              <a:t>rank</a:t>
            </a:r>
            <a:r>
              <a:rPr lang="en-US" dirty="0"/>
              <a:t> those parameters which need to be </a:t>
            </a:r>
            <a:r>
              <a:rPr lang="en-US" b="1" dirty="0"/>
              <a:t>better measured </a:t>
            </a:r>
            <a:r>
              <a:rPr lang="en-US" dirty="0"/>
              <a:t>in order to </a:t>
            </a:r>
            <a:r>
              <a:rPr lang="en-US" b="1" dirty="0"/>
              <a:t>reduce the output variance</a:t>
            </a:r>
            <a:r>
              <a:rPr lang="de-CH" b="1" dirty="0" smtClean="0"/>
              <a:t> </a:t>
            </a:r>
          </a:p>
          <a:p>
            <a:endParaRPr lang="de-CH" b="1" dirty="0"/>
          </a:p>
          <a:p>
            <a:r>
              <a:rPr lang="de-CH" dirty="0" err="1" smtClean="0"/>
              <a:t>With</a:t>
            </a:r>
            <a:r>
              <a:rPr lang="de-CH" dirty="0" smtClean="0"/>
              <a:t> </a:t>
            </a:r>
            <a:r>
              <a:rPr lang="de-CH" dirty="0" err="1" smtClean="0"/>
              <a:t>focus</a:t>
            </a:r>
            <a:r>
              <a:rPr lang="de-CH" dirty="0" smtClean="0"/>
              <a:t> on </a:t>
            </a:r>
            <a:r>
              <a:rPr lang="de-CH" dirty="0" err="1" smtClean="0"/>
              <a:t>geographic</a:t>
            </a:r>
            <a:r>
              <a:rPr lang="de-CH" dirty="0" smtClean="0"/>
              <a:t> </a:t>
            </a:r>
            <a:r>
              <a:rPr lang="de-CH" dirty="0" err="1" smtClean="0"/>
              <a:t>specificity</a:t>
            </a:r>
            <a:endParaRPr lang="de-CH" dirty="0"/>
          </a:p>
        </p:txBody>
      </p:sp>
      <p:sp>
        <p:nvSpPr>
          <p:cNvPr id="6" name="Right Brace 5"/>
          <p:cNvSpPr/>
          <p:nvPr/>
        </p:nvSpPr>
        <p:spPr>
          <a:xfrm>
            <a:off x="7435273" y="1690688"/>
            <a:ext cx="1089891" cy="43513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b="1" dirty="0">
              <a:solidFill>
                <a:srgbClr val="FF0000"/>
              </a:solidFill>
            </a:endParaRPr>
          </a:p>
        </p:txBody>
      </p:sp>
      <p:sp>
        <p:nvSpPr>
          <p:cNvPr id="7" name="Content Placeholder 2"/>
          <p:cNvSpPr txBox="1">
            <a:spLocks/>
          </p:cNvSpPr>
          <p:nvPr/>
        </p:nvSpPr>
        <p:spPr>
          <a:xfrm>
            <a:off x="8968509" y="3513283"/>
            <a:ext cx="3223491" cy="706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CH" b="1" dirty="0" smtClean="0">
                <a:solidFill>
                  <a:srgbClr val="FF0000"/>
                </a:solidFill>
              </a:rPr>
              <a:t>Sensitivity analysis</a:t>
            </a:r>
            <a:endParaRPr lang="de-CH" b="1" dirty="0">
              <a:solidFill>
                <a:srgbClr val="FF0000"/>
              </a:solidFill>
            </a:endParaRPr>
          </a:p>
        </p:txBody>
      </p:sp>
    </p:spTree>
    <p:extLst>
      <p:ext uri="{BB962C8B-B14F-4D97-AF65-F5344CB8AC3E}">
        <p14:creationId xmlns:p14="http://schemas.microsoft.com/office/powerpoint/2010/main" val="279083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1" dirty="0" err="1" smtClean="0"/>
              <a:t>Objectives</a:t>
            </a:r>
            <a:r>
              <a:rPr lang="de-CH" b="1" dirty="0" smtClean="0"/>
              <a:t> - 2</a:t>
            </a:r>
            <a:endParaRPr lang="de-CH" b="1" dirty="0"/>
          </a:p>
        </p:txBody>
      </p:sp>
      <p:sp>
        <p:nvSpPr>
          <p:cNvPr id="3" name="Content Placeholder 2"/>
          <p:cNvSpPr>
            <a:spLocks noGrp="1"/>
          </p:cNvSpPr>
          <p:nvPr>
            <p:ph idx="1"/>
          </p:nvPr>
        </p:nvSpPr>
        <p:spPr>
          <a:xfrm>
            <a:off x="838200" y="1825625"/>
            <a:ext cx="6938818" cy="4351338"/>
          </a:xfrm>
        </p:spPr>
        <p:txBody>
          <a:bodyPr/>
          <a:lstStyle/>
          <a:p>
            <a:r>
              <a:rPr lang="de-CH" dirty="0" err="1" smtClean="0"/>
              <a:t>Use</a:t>
            </a:r>
            <a:r>
              <a:rPr lang="de-CH" dirty="0" smtClean="0"/>
              <a:t> a </a:t>
            </a:r>
            <a:r>
              <a:rPr lang="de-CH" dirty="0" err="1" smtClean="0"/>
              <a:t>sampling-based</a:t>
            </a:r>
            <a:r>
              <a:rPr lang="de-CH" dirty="0" smtClean="0"/>
              <a:t> </a:t>
            </a:r>
            <a:r>
              <a:rPr lang="de-CH" dirty="0" err="1" smtClean="0"/>
              <a:t>approach</a:t>
            </a:r>
            <a:r>
              <a:rPr lang="de-CH" dirty="0" smtClean="0"/>
              <a:t> </a:t>
            </a:r>
            <a:r>
              <a:rPr lang="de-CH" dirty="0" err="1" smtClean="0"/>
              <a:t>to</a:t>
            </a:r>
            <a:r>
              <a:rPr lang="de-CH" dirty="0" smtClean="0"/>
              <a:t> </a:t>
            </a:r>
            <a:r>
              <a:rPr lang="de-CH" b="1" dirty="0" smtClean="0"/>
              <a:t>«find </a:t>
            </a:r>
            <a:r>
              <a:rPr lang="de-CH" b="1" dirty="0" err="1" smtClean="0"/>
              <a:t>the</a:t>
            </a:r>
            <a:r>
              <a:rPr lang="de-CH" b="1" dirty="0" smtClean="0"/>
              <a:t> </a:t>
            </a:r>
            <a:r>
              <a:rPr lang="de-CH" b="1" dirty="0" err="1" smtClean="0"/>
              <a:t>true</a:t>
            </a:r>
            <a:r>
              <a:rPr lang="de-CH" b="1" dirty="0" smtClean="0"/>
              <a:t> </a:t>
            </a:r>
            <a:r>
              <a:rPr lang="de-CH" b="1" dirty="0" err="1" smtClean="0"/>
              <a:t>values</a:t>
            </a:r>
            <a:r>
              <a:rPr lang="de-CH" b="1" dirty="0" smtClean="0"/>
              <a:t> (</a:t>
            </a:r>
            <a:r>
              <a:rPr lang="de-CH" b="1" dirty="0" err="1" smtClean="0"/>
              <a:t>infer</a:t>
            </a:r>
            <a:r>
              <a:rPr lang="de-CH" b="1" dirty="0" smtClean="0"/>
              <a:t>)» </a:t>
            </a:r>
            <a:r>
              <a:rPr lang="de-CH" dirty="0" err="1" smtClean="0"/>
              <a:t>of</a:t>
            </a:r>
            <a:r>
              <a:rPr lang="de-CH" dirty="0" smtClean="0"/>
              <a:t> </a:t>
            </a:r>
            <a:r>
              <a:rPr lang="de-CH" dirty="0" err="1" smtClean="0"/>
              <a:t>these</a:t>
            </a:r>
            <a:r>
              <a:rPr lang="de-CH" dirty="0" smtClean="0"/>
              <a:t> </a:t>
            </a:r>
            <a:r>
              <a:rPr lang="de-CH" dirty="0" err="1" smtClean="0"/>
              <a:t>parameters</a:t>
            </a:r>
            <a:r>
              <a:rPr lang="de-CH" dirty="0" smtClean="0"/>
              <a:t> </a:t>
            </a:r>
          </a:p>
          <a:p>
            <a:pPr marL="0" indent="0">
              <a:buNone/>
            </a:pPr>
            <a:endParaRPr lang="de-CH" dirty="0"/>
          </a:p>
          <a:p>
            <a:r>
              <a:rPr lang="de-CH" dirty="0" err="1" smtClean="0"/>
              <a:t>To</a:t>
            </a:r>
            <a:r>
              <a:rPr lang="de-CH" dirty="0" smtClean="0"/>
              <a:t> </a:t>
            </a:r>
            <a:r>
              <a:rPr lang="de-CH" dirty="0" err="1" smtClean="0"/>
              <a:t>reduce</a:t>
            </a:r>
            <a:r>
              <a:rPr lang="de-CH" dirty="0" smtClean="0"/>
              <a:t> </a:t>
            </a:r>
            <a:r>
              <a:rPr lang="de-CH" dirty="0" err="1" smtClean="0"/>
              <a:t>their</a:t>
            </a:r>
            <a:r>
              <a:rPr lang="de-CH" dirty="0" smtClean="0"/>
              <a:t> </a:t>
            </a:r>
            <a:r>
              <a:rPr lang="de-CH" dirty="0" err="1" smtClean="0"/>
              <a:t>uncertainty</a:t>
            </a:r>
            <a:r>
              <a:rPr lang="de-CH" dirty="0" smtClean="0"/>
              <a:t> </a:t>
            </a:r>
          </a:p>
          <a:p>
            <a:pPr marL="0" indent="0">
              <a:buNone/>
            </a:pPr>
            <a:endParaRPr lang="de-CH" dirty="0" smtClean="0"/>
          </a:p>
          <a:p>
            <a:r>
              <a:rPr lang="en-US" dirty="0" smtClean="0"/>
              <a:t>results </a:t>
            </a:r>
            <a:r>
              <a:rPr lang="en-US" dirty="0"/>
              <a:t>in a reduction in the uncertainty in the model </a:t>
            </a:r>
            <a:r>
              <a:rPr lang="en-US" dirty="0" smtClean="0"/>
              <a:t>outcome</a:t>
            </a:r>
            <a:endParaRPr lang="de-CH" dirty="0"/>
          </a:p>
        </p:txBody>
      </p:sp>
      <p:sp>
        <p:nvSpPr>
          <p:cNvPr id="4" name="Right Brace 3"/>
          <p:cNvSpPr/>
          <p:nvPr/>
        </p:nvSpPr>
        <p:spPr>
          <a:xfrm>
            <a:off x="7435274" y="1690688"/>
            <a:ext cx="877454" cy="351862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b="1" dirty="0">
              <a:solidFill>
                <a:srgbClr val="FF0000"/>
              </a:solidFill>
            </a:endParaRPr>
          </a:p>
        </p:txBody>
      </p:sp>
      <p:sp>
        <p:nvSpPr>
          <p:cNvPr id="5" name="Content Placeholder 2"/>
          <p:cNvSpPr txBox="1">
            <a:spLocks/>
          </p:cNvSpPr>
          <p:nvPr/>
        </p:nvSpPr>
        <p:spPr>
          <a:xfrm>
            <a:off x="8636000" y="3106883"/>
            <a:ext cx="2115128" cy="706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CH" b="1" dirty="0" err="1" smtClean="0">
                <a:solidFill>
                  <a:srgbClr val="FF0000"/>
                </a:solidFill>
              </a:rPr>
              <a:t>Calibration</a:t>
            </a:r>
            <a:endParaRPr lang="de-CH" b="1" dirty="0">
              <a:solidFill>
                <a:srgbClr val="FF0000"/>
              </a:solidFill>
            </a:endParaRPr>
          </a:p>
        </p:txBody>
      </p:sp>
    </p:spTree>
    <p:extLst>
      <p:ext uri="{BB962C8B-B14F-4D97-AF65-F5344CB8AC3E}">
        <p14:creationId xmlns:p14="http://schemas.microsoft.com/office/powerpoint/2010/main" val="270069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1" dirty="0" err="1" smtClean="0"/>
              <a:t>Objectives</a:t>
            </a:r>
            <a:r>
              <a:rPr lang="de-CH" b="1" dirty="0" smtClean="0"/>
              <a:t> - 1</a:t>
            </a:r>
            <a:endParaRPr lang="de-CH" b="1" dirty="0"/>
          </a:p>
        </p:txBody>
      </p:sp>
      <p:sp>
        <p:nvSpPr>
          <p:cNvPr id="6" name="Right Brace 5"/>
          <p:cNvSpPr/>
          <p:nvPr/>
        </p:nvSpPr>
        <p:spPr>
          <a:xfrm>
            <a:off x="7435273" y="1690688"/>
            <a:ext cx="1089891" cy="43513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b="1" dirty="0">
              <a:solidFill>
                <a:srgbClr val="FF0000"/>
              </a:solidFill>
            </a:endParaRPr>
          </a:p>
        </p:txBody>
      </p:sp>
      <p:sp>
        <p:nvSpPr>
          <p:cNvPr id="7" name="Content Placeholder 2"/>
          <p:cNvSpPr txBox="1">
            <a:spLocks/>
          </p:cNvSpPr>
          <p:nvPr/>
        </p:nvSpPr>
        <p:spPr>
          <a:xfrm>
            <a:off x="8968509" y="3513283"/>
            <a:ext cx="3223491" cy="706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CH" b="1" dirty="0" smtClean="0">
                <a:solidFill>
                  <a:srgbClr val="FF0000"/>
                </a:solidFill>
              </a:rPr>
              <a:t>Sensitivity analysis</a:t>
            </a:r>
            <a:endParaRPr lang="de-CH" b="1" dirty="0">
              <a:solidFill>
                <a:srgbClr val="FF0000"/>
              </a:solidFill>
            </a:endParaRPr>
          </a:p>
        </p:txBody>
      </p:sp>
      <p:sp>
        <p:nvSpPr>
          <p:cNvPr id="4" name="Content Placeholder 3"/>
          <p:cNvSpPr>
            <a:spLocks noGrp="1"/>
          </p:cNvSpPr>
          <p:nvPr>
            <p:ph idx="1"/>
          </p:nvPr>
        </p:nvSpPr>
        <p:spPr>
          <a:xfrm>
            <a:off x="838200" y="1825625"/>
            <a:ext cx="6597073" cy="4351338"/>
          </a:xfrm>
        </p:spPr>
        <p:txBody>
          <a:bodyPr/>
          <a:lstStyle/>
          <a:p>
            <a:r>
              <a:rPr lang="de-CH" dirty="0" err="1" smtClean="0"/>
              <a:t>Use</a:t>
            </a:r>
            <a:r>
              <a:rPr lang="de-CH" dirty="0" smtClean="0"/>
              <a:t> </a:t>
            </a:r>
            <a:r>
              <a:rPr lang="de-CH" dirty="0" err="1" smtClean="0"/>
              <a:t>sensitivity</a:t>
            </a:r>
            <a:r>
              <a:rPr lang="de-CH" dirty="0" smtClean="0"/>
              <a:t> </a:t>
            </a:r>
            <a:r>
              <a:rPr lang="de-CH" dirty="0" err="1" smtClean="0"/>
              <a:t>package</a:t>
            </a:r>
            <a:r>
              <a:rPr lang="de-CH" dirty="0" smtClean="0"/>
              <a:t> in R </a:t>
            </a:r>
            <a:r>
              <a:rPr lang="de-CH" dirty="0" err="1" smtClean="0"/>
              <a:t>to</a:t>
            </a:r>
            <a:r>
              <a:rPr lang="de-CH" dirty="0" smtClean="0"/>
              <a:t> </a:t>
            </a:r>
            <a:r>
              <a:rPr lang="de-CH" dirty="0" err="1" smtClean="0"/>
              <a:t>calculate</a:t>
            </a:r>
            <a:r>
              <a:rPr lang="de-CH" dirty="0" smtClean="0"/>
              <a:t> </a:t>
            </a:r>
            <a:r>
              <a:rPr lang="de-CH" dirty="0" err="1" smtClean="0"/>
              <a:t>sensitivity</a:t>
            </a:r>
            <a:r>
              <a:rPr lang="de-CH" dirty="0" smtClean="0"/>
              <a:t> </a:t>
            </a:r>
            <a:r>
              <a:rPr lang="de-CH" dirty="0" err="1" smtClean="0"/>
              <a:t>indices</a:t>
            </a:r>
            <a:r>
              <a:rPr lang="de-CH" dirty="0" smtClean="0"/>
              <a:t> </a:t>
            </a:r>
          </a:p>
          <a:p>
            <a:r>
              <a:rPr lang="de-CH" dirty="0" smtClean="0"/>
              <a:t>Rank </a:t>
            </a:r>
            <a:r>
              <a:rPr lang="de-CH" dirty="0" err="1" smtClean="0"/>
              <a:t>parameters</a:t>
            </a:r>
            <a:r>
              <a:rPr lang="de-CH" dirty="0" smtClean="0"/>
              <a:t> in </a:t>
            </a:r>
            <a:r>
              <a:rPr lang="de-CH" dirty="0" err="1" smtClean="0"/>
              <a:t>order</a:t>
            </a:r>
            <a:r>
              <a:rPr lang="de-CH" dirty="0" smtClean="0"/>
              <a:t> </a:t>
            </a:r>
            <a:r>
              <a:rPr lang="de-CH" dirty="0" err="1" smtClean="0"/>
              <a:t>of</a:t>
            </a:r>
            <a:r>
              <a:rPr lang="de-CH" dirty="0" smtClean="0"/>
              <a:t> </a:t>
            </a:r>
            <a:r>
              <a:rPr lang="de-CH" dirty="0" err="1" smtClean="0"/>
              <a:t>their</a:t>
            </a:r>
            <a:r>
              <a:rPr lang="de-CH" dirty="0" smtClean="0"/>
              <a:t> </a:t>
            </a:r>
            <a:r>
              <a:rPr lang="de-CH" dirty="0" err="1" smtClean="0"/>
              <a:t>importance</a:t>
            </a:r>
            <a:endParaRPr lang="de-CH" dirty="0"/>
          </a:p>
        </p:txBody>
      </p:sp>
    </p:spTree>
    <p:extLst>
      <p:ext uri="{BB962C8B-B14F-4D97-AF65-F5344CB8AC3E}">
        <p14:creationId xmlns:p14="http://schemas.microsoft.com/office/powerpoint/2010/main" val="259130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1" dirty="0" err="1" smtClean="0"/>
              <a:t>Objectives</a:t>
            </a:r>
            <a:r>
              <a:rPr lang="de-CH" b="1" dirty="0" smtClean="0"/>
              <a:t> - 3</a:t>
            </a:r>
            <a:endParaRPr lang="de-CH" b="1" dirty="0"/>
          </a:p>
        </p:txBody>
      </p:sp>
      <p:sp>
        <p:nvSpPr>
          <p:cNvPr id="3" name="Content Placeholder 2"/>
          <p:cNvSpPr>
            <a:spLocks noGrp="1"/>
          </p:cNvSpPr>
          <p:nvPr>
            <p:ph idx="1"/>
          </p:nvPr>
        </p:nvSpPr>
        <p:spPr/>
        <p:txBody>
          <a:bodyPr>
            <a:normAutofit lnSpcReduction="10000"/>
          </a:bodyPr>
          <a:lstStyle/>
          <a:p>
            <a:r>
              <a:rPr lang="en-US" b="1" dirty="0" smtClean="0"/>
              <a:t>Improve </a:t>
            </a:r>
            <a:r>
              <a:rPr lang="en-US" b="1" dirty="0"/>
              <a:t>model calibration </a:t>
            </a:r>
            <a:r>
              <a:rPr lang="en-US" dirty="0"/>
              <a:t>with uncertainty to </a:t>
            </a:r>
            <a:r>
              <a:rPr lang="en-US" b="1" dirty="0"/>
              <a:t>enhance accuracy and reliability</a:t>
            </a:r>
            <a:r>
              <a:rPr lang="en-US" dirty="0"/>
              <a:t> for malaria intervention modeling in Ghana. </a:t>
            </a:r>
            <a:endParaRPr lang="en-US" dirty="0" smtClean="0"/>
          </a:p>
          <a:p>
            <a:pPr marL="0" indent="0">
              <a:buNone/>
            </a:pPr>
            <a:endParaRPr lang="en-US" dirty="0" smtClean="0"/>
          </a:p>
          <a:p>
            <a:r>
              <a:rPr lang="en-US" dirty="0" smtClean="0"/>
              <a:t>Refine </a:t>
            </a:r>
            <a:r>
              <a:rPr lang="en-US" b="1" dirty="0" smtClean="0"/>
              <a:t>subnational-tailoring </a:t>
            </a:r>
            <a:r>
              <a:rPr lang="en-US" b="1" dirty="0"/>
              <a:t>modeling scenarios </a:t>
            </a:r>
            <a:r>
              <a:rPr lang="en-US" dirty="0"/>
              <a:t>for </a:t>
            </a:r>
            <a:r>
              <a:rPr lang="en-US" dirty="0" smtClean="0"/>
              <a:t>Ghana </a:t>
            </a:r>
          </a:p>
          <a:p>
            <a:pPr marL="0" indent="0">
              <a:buNone/>
            </a:pPr>
            <a:endParaRPr lang="en-US" dirty="0" smtClean="0"/>
          </a:p>
          <a:p>
            <a:r>
              <a:rPr lang="en-US" dirty="0" smtClean="0"/>
              <a:t>Develop </a:t>
            </a:r>
            <a:r>
              <a:rPr lang="en-US" b="1" dirty="0" err="1" smtClean="0"/>
              <a:t>prioritisation</a:t>
            </a:r>
            <a:r>
              <a:rPr lang="en-US" b="1" dirty="0" smtClean="0"/>
              <a:t> </a:t>
            </a:r>
            <a:r>
              <a:rPr lang="en-US" b="1" dirty="0"/>
              <a:t>criteria </a:t>
            </a:r>
            <a:r>
              <a:rPr lang="en-US" dirty="0"/>
              <a:t>for </a:t>
            </a:r>
            <a:r>
              <a:rPr lang="en-US" b="1" dirty="0"/>
              <a:t>combinations of interventions</a:t>
            </a:r>
            <a:r>
              <a:rPr lang="en-US" dirty="0"/>
              <a:t> at the </a:t>
            </a:r>
            <a:r>
              <a:rPr lang="en-US" dirty="0" smtClean="0"/>
              <a:t>district level. </a:t>
            </a:r>
          </a:p>
          <a:p>
            <a:pPr marL="0" indent="0">
              <a:buNone/>
            </a:pPr>
            <a:endParaRPr lang="en-US" dirty="0" smtClean="0"/>
          </a:p>
          <a:p>
            <a:r>
              <a:rPr lang="en-US" dirty="0" smtClean="0"/>
              <a:t>focus </a:t>
            </a:r>
            <a:r>
              <a:rPr lang="en-US" dirty="0"/>
              <a:t>will be placed on </a:t>
            </a:r>
            <a:r>
              <a:rPr lang="en-US" b="1" dirty="0" smtClean="0"/>
              <a:t>ITNs?</a:t>
            </a:r>
            <a:r>
              <a:rPr lang="en-US" dirty="0" smtClean="0"/>
              <a:t>, </a:t>
            </a:r>
            <a:r>
              <a:rPr lang="en-US" b="1" dirty="0" smtClean="0"/>
              <a:t>SMC?</a:t>
            </a:r>
            <a:r>
              <a:rPr lang="en-US" dirty="0" smtClean="0"/>
              <a:t> and </a:t>
            </a:r>
            <a:r>
              <a:rPr lang="en-US" b="1" dirty="0" smtClean="0"/>
              <a:t>vaccines?</a:t>
            </a:r>
            <a:r>
              <a:rPr lang="en-US" dirty="0" smtClean="0"/>
              <a:t> </a:t>
            </a:r>
            <a:r>
              <a:rPr lang="en-US" dirty="0"/>
              <a:t>in terms of uncertainty quantification and propagation.</a:t>
            </a:r>
            <a:endParaRPr lang="de-CH" dirty="0"/>
          </a:p>
        </p:txBody>
      </p:sp>
    </p:spTree>
    <p:extLst>
      <p:ext uri="{BB962C8B-B14F-4D97-AF65-F5344CB8AC3E}">
        <p14:creationId xmlns:p14="http://schemas.microsoft.com/office/powerpoint/2010/main" val="2605936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467764" cy="1325563"/>
          </a:xfrm>
        </p:spPr>
        <p:txBody>
          <a:bodyPr/>
          <a:lstStyle/>
          <a:p>
            <a:r>
              <a:rPr lang="de-CH" b="1" dirty="0" err="1" smtClean="0"/>
              <a:t>Where</a:t>
            </a:r>
            <a:r>
              <a:rPr lang="de-CH" b="1" dirty="0" smtClean="0"/>
              <a:t> do I </a:t>
            </a:r>
            <a:r>
              <a:rPr lang="de-CH" b="1" dirty="0" err="1" smtClean="0"/>
              <a:t>need</a:t>
            </a:r>
            <a:r>
              <a:rPr lang="de-CH" b="1" dirty="0" smtClean="0"/>
              <a:t> </a:t>
            </a:r>
            <a:r>
              <a:rPr lang="de-CH" b="1" dirty="0" err="1" smtClean="0"/>
              <a:t>help</a:t>
            </a:r>
            <a:r>
              <a:rPr lang="de-CH" b="1" dirty="0" smtClean="0"/>
              <a:t> </a:t>
            </a:r>
            <a:r>
              <a:rPr lang="de-CH" b="1" dirty="0" err="1" smtClean="0"/>
              <a:t>now</a:t>
            </a:r>
            <a:r>
              <a:rPr lang="de-CH" b="1" dirty="0" smtClean="0"/>
              <a:t>?</a:t>
            </a:r>
            <a:endParaRPr lang="de-CH" b="1" dirty="0"/>
          </a:p>
        </p:txBody>
      </p:sp>
      <p:sp>
        <p:nvSpPr>
          <p:cNvPr id="3" name="Content Placeholder 2"/>
          <p:cNvSpPr>
            <a:spLocks noGrp="1"/>
          </p:cNvSpPr>
          <p:nvPr>
            <p:ph idx="1"/>
          </p:nvPr>
        </p:nvSpPr>
        <p:spPr/>
        <p:txBody>
          <a:bodyPr/>
          <a:lstStyle/>
          <a:p>
            <a:r>
              <a:rPr lang="de-CH" dirty="0" smtClean="0">
                <a:solidFill>
                  <a:srgbClr val="FF0000"/>
                </a:solidFill>
              </a:rPr>
              <a:t>OM </a:t>
            </a:r>
            <a:r>
              <a:rPr lang="de-CH" dirty="0" err="1" smtClean="0">
                <a:solidFill>
                  <a:srgbClr val="FF0000"/>
                </a:solidFill>
              </a:rPr>
              <a:t>is</a:t>
            </a:r>
            <a:r>
              <a:rPr lang="de-CH" dirty="0" smtClean="0">
                <a:solidFill>
                  <a:srgbClr val="FF0000"/>
                </a:solidFill>
              </a:rPr>
              <a:t> </a:t>
            </a:r>
            <a:r>
              <a:rPr lang="de-CH" dirty="0" err="1" smtClean="0">
                <a:solidFill>
                  <a:srgbClr val="FF0000"/>
                </a:solidFill>
              </a:rPr>
              <a:t>required</a:t>
            </a:r>
            <a:r>
              <a:rPr lang="de-CH" dirty="0" smtClean="0">
                <a:solidFill>
                  <a:srgbClr val="FF0000"/>
                </a:solidFill>
              </a:rPr>
              <a:t> </a:t>
            </a:r>
            <a:r>
              <a:rPr lang="de-CH" dirty="0" err="1" smtClean="0">
                <a:solidFill>
                  <a:srgbClr val="FF0000"/>
                </a:solidFill>
              </a:rPr>
              <a:t>everywhere</a:t>
            </a:r>
            <a:endParaRPr lang="de-CH" dirty="0" smtClean="0">
              <a:solidFill>
                <a:srgbClr val="FF0000"/>
              </a:solidFill>
            </a:endParaRPr>
          </a:p>
          <a:p>
            <a:pPr marL="0" indent="0">
              <a:buNone/>
            </a:pPr>
            <a:endParaRPr lang="de-CH" dirty="0" smtClean="0">
              <a:solidFill>
                <a:srgbClr val="FF0000"/>
              </a:solidFill>
            </a:endParaRPr>
          </a:p>
          <a:p>
            <a:r>
              <a:rPr lang="de-CH" dirty="0" err="1" smtClean="0">
                <a:solidFill>
                  <a:srgbClr val="FF0000"/>
                </a:solidFill>
              </a:rPr>
              <a:t>Obj</a:t>
            </a:r>
            <a:r>
              <a:rPr lang="de-CH" dirty="0" smtClean="0">
                <a:solidFill>
                  <a:srgbClr val="FF0000"/>
                </a:solidFill>
              </a:rPr>
              <a:t> 1: </a:t>
            </a:r>
            <a:r>
              <a:rPr lang="de-CH" dirty="0" err="1" smtClean="0"/>
              <a:t>Any</a:t>
            </a:r>
            <a:r>
              <a:rPr lang="de-CH" dirty="0" smtClean="0"/>
              <a:t> </a:t>
            </a:r>
            <a:r>
              <a:rPr lang="de-CH" b="1" dirty="0" err="1" smtClean="0"/>
              <a:t>existing</a:t>
            </a:r>
            <a:r>
              <a:rPr lang="de-CH" b="1" dirty="0" smtClean="0"/>
              <a:t> </a:t>
            </a:r>
            <a:r>
              <a:rPr lang="de-CH" b="1" dirty="0" err="1" smtClean="0"/>
              <a:t>code</a:t>
            </a:r>
            <a:r>
              <a:rPr lang="de-CH" b="1" dirty="0" smtClean="0"/>
              <a:t> </a:t>
            </a:r>
            <a:r>
              <a:rPr lang="de-CH" dirty="0" smtClean="0"/>
              <a:t>on </a:t>
            </a:r>
            <a:r>
              <a:rPr lang="de-CH" dirty="0" err="1" smtClean="0"/>
              <a:t>performing</a:t>
            </a:r>
            <a:r>
              <a:rPr lang="de-CH" dirty="0" smtClean="0"/>
              <a:t> </a:t>
            </a:r>
            <a:r>
              <a:rPr lang="de-CH" b="1" dirty="0" err="1" smtClean="0"/>
              <a:t>sensitivity</a:t>
            </a:r>
            <a:r>
              <a:rPr lang="de-CH" b="1" dirty="0" smtClean="0"/>
              <a:t> analysis in OM </a:t>
            </a:r>
            <a:r>
              <a:rPr lang="de-CH" dirty="0" err="1" smtClean="0"/>
              <a:t>from</a:t>
            </a:r>
            <a:r>
              <a:rPr lang="de-CH" dirty="0" smtClean="0"/>
              <a:t> </a:t>
            </a:r>
            <a:r>
              <a:rPr lang="de-CH" dirty="0" err="1" smtClean="0"/>
              <a:t>the</a:t>
            </a:r>
            <a:r>
              <a:rPr lang="de-CH" dirty="0" smtClean="0"/>
              <a:t> </a:t>
            </a:r>
            <a:r>
              <a:rPr lang="de-CH" dirty="0" err="1" smtClean="0"/>
              <a:t>group</a:t>
            </a:r>
            <a:r>
              <a:rPr lang="de-CH" dirty="0" smtClean="0"/>
              <a:t>? –</a:t>
            </a:r>
            <a:r>
              <a:rPr lang="de-CH" dirty="0" err="1" smtClean="0"/>
              <a:t>how</a:t>
            </a:r>
            <a:r>
              <a:rPr lang="de-CH" dirty="0" smtClean="0"/>
              <a:t> </a:t>
            </a:r>
            <a:r>
              <a:rPr lang="de-CH" dirty="0" err="1" smtClean="0"/>
              <a:t>to</a:t>
            </a:r>
            <a:r>
              <a:rPr lang="de-CH" dirty="0" smtClean="0"/>
              <a:t> </a:t>
            </a:r>
            <a:r>
              <a:rPr lang="de-CH" dirty="0" err="1" smtClean="0"/>
              <a:t>implement</a:t>
            </a:r>
            <a:r>
              <a:rPr lang="de-CH" dirty="0" smtClean="0"/>
              <a:t> in OM</a:t>
            </a:r>
          </a:p>
          <a:p>
            <a:pPr marL="0" indent="0">
              <a:buNone/>
            </a:pPr>
            <a:endParaRPr lang="de-CH" dirty="0" smtClean="0"/>
          </a:p>
          <a:p>
            <a:r>
              <a:rPr lang="de-CH" dirty="0" err="1" smtClean="0">
                <a:solidFill>
                  <a:srgbClr val="FF0000"/>
                </a:solidFill>
              </a:rPr>
              <a:t>Obj</a:t>
            </a:r>
            <a:r>
              <a:rPr lang="de-CH" dirty="0" smtClean="0">
                <a:solidFill>
                  <a:srgbClr val="FF0000"/>
                </a:solidFill>
              </a:rPr>
              <a:t> 2: </a:t>
            </a:r>
            <a:r>
              <a:rPr lang="de-CH" dirty="0" err="1" smtClean="0"/>
              <a:t>How</a:t>
            </a:r>
            <a:r>
              <a:rPr lang="de-CH" dirty="0" smtClean="0"/>
              <a:t> </a:t>
            </a:r>
            <a:r>
              <a:rPr lang="de-CH" dirty="0" err="1" smtClean="0"/>
              <a:t>to</a:t>
            </a:r>
            <a:r>
              <a:rPr lang="de-CH" dirty="0" smtClean="0"/>
              <a:t> </a:t>
            </a:r>
            <a:r>
              <a:rPr lang="de-CH" dirty="0" err="1" smtClean="0"/>
              <a:t>implement</a:t>
            </a:r>
            <a:r>
              <a:rPr lang="de-CH" dirty="0" smtClean="0"/>
              <a:t> </a:t>
            </a:r>
            <a:r>
              <a:rPr lang="de-CH" dirty="0" err="1" smtClean="0"/>
              <a:t>sampling</a:t>
            </a:r>
            <a:r>
              <a:rPr lang="de-CH" dirty="0" smtClean="0"/>
              <a:t> </a:t>
            </a:r>
            <a:r>
              <a:rPr lang="de-CH" dirty="0" err="1" smtClean="0"/>
              <a:t>methods</a:t>
            </a:r>
            <a:r>
              <a:rPr lang="de-CH" dirty="0" smtClean="0"/>
              <a:t> in OM</a:t>
            </a:r>
          </a:p>
          <a:p>
            <a:endParaRPr lang="de-CH" dirty="0"/>
          </a:p>
          <a:p>
            <a:r>
              <a:rPr lang="de-CH" dirty="0" err="1" smtClean="0">
                <a:solidFill>
                  <a:srgbClr val="FF0000"/>
                </a:solidFill>
              </a:rPr>
              <a:t>Obj</a:t>
            </a:r>
            <a:r>
              <a:rPr lang="de-CH" dirty="0" smtClean="0">
                <a:solidFill>
                  <a:srgbClr val="FF0000"/>
                </a:solidFill>
              </a:rPr>
              <a:t> 3: </a:t>
            </a:r>
            <a:r>
              <a:rPr lang="de-CH" dirty="0" smtClean="0"/>
              <a:t>Assistance </a:t>
            </a:r>
            <a:r>
              <a:rPr lang="de-CH" dirty="0" err="1" smtClean="0"/>
              <a:t>from</a:t>
            </a:r>
            <a:r>
              <a:rPr lang="de-CH" dirty="0" smtClean="0"/>
              <a:t> </a:t>
            </a:r>
            <a:r>
              <a:rPr lang="de-CH" dirty="0" err="1" smtClean="0"/>
              <a:t>the</a:t>
            </a:r>
            <a:r>
              <a:rPr lang="de-CH" dirty="0" smtClean="0"/>
              <a:t> OM </a:t>
            </a:r>
            <a:r>
              <a:rPr lang="de-CH" dirty="0" err="1" smtClean="0"/>
              <a:t>training</a:t>
            </a:r>
            <a:r>
              <a:rPr lang="de-CH" dirty="0" smtClean="0"/>
              <a:t> </a:t>
            </a:r>
            <a:r>
              <a:rPr lang="de-CH" dirty="0" err="1" smtClean="0"/>
              <a:t>team</a:t>
            </a:r>
            <a:r>
              <a:rPr lang="de-CH" dirty="0" smtClean="0"/>
              <a:t> </a:t>
            </a:r>
            <a:r>
              <a:rPr lang="de-CH" dirty="0" err="1" smtClean="0"/>
              <a:t>to</a:t>
            </a:r>
            <a:r>
              <a:rPr lang="de-CH" dirty="0" smtClean="0"/>
              <a:t> </a:t>
            </a:r>
            <a:r>
              <a:rPr lang="de-CH" dirty="0" err="1" smtClean="0"/>
              <a:t>build</a:t>
            </a:r>
            <a:r>
              <a:rPr lang="de-CH" dirty="0" smtClean="0"/>
              <a:t> </a:t>
            </a:r>
            <a:r>
              <a:rPr lang="de-CH" dirty="0" err="1" smtClean="0"/>
              <a:t>the</a:t>
            </a:r>
            <a:r>
              <a:rPr lang="de-CH" dirty="0" smtClean="0"/>
              <a:t> </a:t>
            </a:r>
            <a:r>
              <a:rPr lang="de-CH" dirty="0" err="1" smtClean="0"/>
              <a:t>full</a:t>
            </a:r>
            <a:r>
              <a:rPr lang="de-CH" dirty="0" smtClean="0"/>
              <a:t> </a:t>
            </a:r>
            <a:r>
              <a:rPr lang="de-CH" dirty="0" err="1" smtClean="0"/>
              <a:t>simulation</a:t>
            </a:r>
            <a:r>
              <a:rPr lang="de-CH" dirty="0" smtClean="0"/>
              <a:t> </a:t>
            </a:r>
            <a:r>
              <a:rPr lang="de-CH" dirty="0" err="1" smtClean="0"/>
              <a:t>experiment</a:t>
            </a:r>
            <a:r>
              <a:rPr lang="de-CH" dirty="0" smtClean="0"/>
              <a:t> </a:t>
            </a:r>
            <a:r>
              <a:rPr lang="de-CH" dirty="0" err="1" smtClean="0"/>
              <a:t>for</a:t>
            </a:r>
            <a:r>
              <a:rPr lang="de-CH" dirty="0" smtClean="0"/>
              <a:t> Ghana at </a:t>
            </a:r>
            <a:r>
              <a:rPr lang="de-CH" dirty="0" err="1" smtClean="0"/>
              <a:t>the</a:t>
            </a:r>
            <a:r>
              <a:rPr lang="de-CH" dirty="0" smtClean="0"/>
              <a:t> </a:t>
            </a:r>
            <a:r>
              <a:rPr lang="de-CH" dirty="0" err="1" smtClean="0"/>
              <a:t>district</a:t>
            </a:r>
            <a:r>
              <a:rPr lang="de-CH" dirty="0" smtClean="0"/>
              <a:t> </a:t>
            </a:r>
            <a:r>
              <a:rPr lang="de-CH" dirty="0" err="1" smtClean="0"/>
              <a:t>level</a:t>
            </a:r>
            <a:endParaRPr lang="de-CH" dirty="0"/>
          </a:p>
        </p:txBody>
      </p:sp>
    </p:spTree>
    <p:extLst>
      <p:ext uri="{BB962C8B-B14F-4D97-AF65-F5344CB8AC3E}">
        <p14:creationId xmlns:p14="http://schemas.microsoft.com/office/powerpoint/2010/main" val="3490482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6"/>
          <p:cNvSpPr txBox="1">
            <a:spLocks noGrp="1"/>
          </p:cNvSpPr>
          <p:nvPr>
            <p:ph type="title"/>
          </p:nvPr>
        </p:nvSpPr>
        <p:spPr>
          <a:xfrm>
            <a:off x="666751" y="366185"/>
            <a:ext cx="10850000" cy="745200"/>
          </a:xfrm>
          <a:prstGeom prst="rect">
            <a:avLst/>
          </a:prstGeom>
          <a:noFill/>
          <a:ln>
            <a:noFill/>
          </a:ln>
        </p:spPr>
        <p:txBody>
          <a:bodyPr spcFirstLastPara="1" wrap="square" lIns="0" tIns="60933" rIns="121900" bIns="60933" anchor="ctr" anchorCtr="0">
            <a:noAutofit/>
          </a:bodyPr>
          <a:lstStyle/>
          <a:p>
            <a:r>
              <a:rPr lang="en" dirty="0" smtClean="0">
                <a:latin typeface="+mn-lt"/>
              </a:rPr>
              <a:t>OVERVIEW OF OM TRAINING – WHAT I LEARNT</a:t>
            </a:r>
            <a:endParaRPr dirty="0">
              <a:latin typeface="+mn-lt"/>
            </a:endParaRPr>
          </a:p>
        </p:txBody>
      </p:sp>
      <p:sp>
        <p:nvSpPr>
          <p:cNvPr id="577" name="Google Shape;577;p76"/>
          <p:cNvSpPr txBox="1"/>
          <p:nvPr/>
        </p:nvSpPr>
        <p:spPr>
          <a:xfrm>
            <a:off x="666767" y="1521101"/>
            <a:ext cx="11103600" cy="2995973"/>
          </a:xfrm>
          <a:prstGeom prst="rect">
            <a:avLst/>
          </a:prstGeom>
          <a:noFill/>
          <a:ln>
            <a:noFill/>
          </a:ln>
        </p:spPr>
        <p:txBody>
          <a:bodyPr spcFirstLastPara="1" wrap="square" lIns="121900" tIns="121900" rIns="121900" bIns="121900" anchor="t" anchorCtr="0">
            <a:spAutoFit/>
          </a:bodyPr>
          <a:lstStyle/>
          <a:p>
            <a:pPr marL="457200" marR="99058" indent="-457200" algn="just">
              <a:spcAft>
                <a:spcPts val="800"/>
              </a:spcAft>
              <a:buFont typeface="Arial" panose="020B0604020202020204" pitchFamily="34" charset="0"/>
              <a:buChar char="•"/>
            </a:pPr>
            <a:r>
              <a:rPr lang="en" sz="2667" dirty="0" smtClean="0">
                <a:solidFill>
                  <a:schemeClr val="dk1"/>
                </a:solidFill>
              </a:rPr>
              <a:t>Clarity of terms (eg: experiment, simulation, scenario, archetype etc)</a:t>
            </a:r>
          </a:p>
          <a:p>
            <a:pPr marL="457200" marR="99058" indent="-457200" algn="just">
              <a:spcAft>
                <a:spcPts val="800"/>
              </a:spcAft>
              <a:buFont typeface="Arial" panose="020B0604020202020204" pitchFamily="34" charset="0"/>
              <a:buChar char="•"/>
            </a:pPr>
            <a:r>
              <a:rPr lang="en" sz="2667" dirty="0" smtClean="0">
                <a:solidFill>
                  <a:schemeClr val="dk1"/>
                </a:solidFill>
              </a:rPr>
              <a:t>From XML to OpenMalariaUtilities </a:t>
            </a:r>
          </a:p>
          <a:p>
            <a:pPr marL="457200" marR="99058" indent="-457200" algn="just">
              <a:spcAft>
                <a:spcPts val="800"/>
              </a:spcAft>
              <a:buFont typeface="Arial" panose="020B0604020202020204" pitchFamily="34" charset="0"/>
              <a:buChar char="•"/>
            </a:pPr>
            <a:r>
              <a:rPr lang="de-CH" sz="3067" dirty="0" err="1" smtClean="0"/>
              <a:t>Running</a:t>
            </a:r>
            <a:r>
              <a:rPr lang="de-CH" sz="3067" dirty="0" smtClean="0"/>
              <a:t> simple </a:t>
            </a:r>
            <a:r>
              <a:rPr lang="de-CH" sz="3067" dirty="0" err="1" smtClean="0"/>
              <a:t>experiments</a:t>
            </a:r>
            <a:r>
              <a:rPr lang="de-CH" sz="3067" dirty="0" smtClean="0"/>
              <a:t> </a:t>
            </a:r>
            <a:r>
              <a:rPr lang="de-CH" sz="3067" dirty="0" err="1" smtClean="0"/>
              <a:t>locally</a:t>
            </a:r>
            <a:r>
              <a:rPr lang="de-CH" sz="3067" dirty="0" smtClean="0"/>
              <a:t> </a:t>
            </a:r>
            <a:r>
              <a:rPr lang="de-CH" sz="3067" dirty="0" err="1" smtClean="0"/>
              <a:t>and</a:t>
            </a:r>
            <a:r>
              <a:rPr lang="de-CH" sz="3067" dirty="0" smtClean="0"/>
              <a:t> on </a:t>
            </a:r>
            <a:r>
              <a:rPr lang="de-CH" sz="3067" dirty="0" err="1" smtClean="0"/>
              <a:t>sciCORE</a:t>
            </a:r>
            <a:endParaRPr lang="de-CH" sz="3067" dirty="0" smtClean="0"/>
          </a:p>
          <a:p>
            <a:pPr marL="457200" marR="99058" indent="-457200" algn="just">
              <a:spcAft>
                <a:spcPts val="800"/>
              </a:spcAft>
              <a:buFont typeface="Arial" panose="020B0604020202020204" pitchFamily="34" charset="0"/>
              <a:buChar char="•"/>
            </a:pPr>
            <a:r>
              <a:rPr lang="de-CH" sz="3067" dirty="0" smtClean="0"/>
              <a:t>Building a </a:t>
            </a:r>
            <a:r>
              <a:rPr lang="de-CH" sz="3067" dirty="0" err="1" smtClean="0"/>
              <a:t>workflow</a:t>
            </a:r>
            <a:r>
              <a:rPr lang="de-CH" sz="3067" dirty="0" smtClean="0"/>
              <a:t> </a:t>
            </a:r>
            <a:r>
              <a:rPr lang="de-CH" sz="3067" dirty="0" err="1" smtClean="0"/>
              <a:t>for</a:t>
            </a:r>
            <a:r>
              <a:rPr lang="de-CH" sz="3067" dirty="0" smtClean="0"/>
              <a:t> </a:t>
            </a:r>
            <a:r>
              <a:rPr lang="de-CH" sz="3067" dirty="0" err="1" smtClean="0"/>
              <a:t>running</a:t>
            </a:r>
            <a:r>
              <a:rPr lang="de-CH" sz="3067" dirty="0" smtClean="0"/>
              <a:t> </a:t>
            </a:r>
            <a:r>
              <a:rPr lang="de-CH" sz="3067" dirty="0" err="1" smtClean="0"/>
              <a:t>simulations</a:t>
            </a:r>
            <a:r>
              <a:rPr lang="de-CH" sz="3067" dirty="0" smtClean="0"/>
              <a:t> </a:t>
            </a:r>
            <a:r>
              <a:rPr lang="de-CH" sz="3067" dirty="0" err="1" smtClean="0"/>
              <a:t>and</a:t>
            </a:r>
            <a:r>
              <a:rPr lang="de-CH" sz="3067" dirty="0" smtClean="0"/>
              <a:t> </a:t>
            </a:r>
            <a:r>
              <a:rPr lang="de-CH" sz="3067" dirty="0" err="1" smtClean="0"/>
              <a:t>processing</a:t>
            </a:r>
            <a:endParaRPr lang="de-CH" sz="3067" dirty="0" smtClean="0"/>
          </a:p>
          <a:p>
            <a:pPr marL="457200" marR="99058" indent="-457200" algn="just">
              <a:spcAft>
                <a:spcPts val="800"/>
              </a:spcAft>
              <a:buFont typeface="Arial" panose="020B0604020202020204" pitchFamily="34" charset="0"/>
              <a:buChar char="•"/>
            </a:pPr>
            <a:r>
              <a:rPr lang="de-CH" sz="3067" dirty="0" err="1" smtClean="0"/>
              <a:t>From</a:t>
            </a:r>
            <a:r>
              <a:rPr lang="de-CH" sz="3067" dirty="0" smtClean="0"/>
              <a:t> </a:t>
            </a:r>
            <a:r>
              <a:rPr lang="de-CH" sz="3067" dirty="0" err="1" smtClean="0"/>
              <a:t>archetypes</a:t>
            </a:r>
            <a:r>
              <a:rPr lang="de-CH" sz="3067" dirty="0" smtClean="0"/>
              <a:t> </a:t>
            </a:r>
            <a:r>
              <a:rPr lang="de-CH" sz="3067" dirty="0" err="1" smtClean="0"/>
              <a:t>to</a:t>
            </a:r>
            <a:r>
              <a:rPr lang="de-CH" sz="3067" dirty="0" smtClean="0"/>
              <a:t> </a:t>
            </a:r>
            <a:r>
              <a:rPr lang="de-CH" sz="3067" dirty="0" err="1" smtClean="0"/>
              <a:t>country-specific</a:t>
            </a:r>
            <a:r>
              <a:rPr lang="de-CH" sz="3067" dirty="0" smtClean="0"/>
              <a:t> </a:t>
            </a:r>
            <a:r>
              <a:rPr lang="de-CH" sz="3067" dirty="0" err="1" smtClean="0"/>
              <a:t>experiments</a:t>
            </a:r>
            <a:endParaRPr sz="3067" dirty="0"/>
          </a:p>
        </p:txBody>
      </p:sp>
    </p:spTree>
    <p:extLst>
      <p:ext uri="{BB962C8B-B14F-4D97-AF65-F5344CB8AC3E}">
        <p14:creationId xmlns:p14="http://schemas.microsoft.com/office/powerpoint/2010/main" val="3426749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7"/>
          <p:cNvSpPr txBox="1">
            <a:spLocks noGrp="1"/>
          </p:cNvSpPr>
          <p:nvPr>
            <p:ph type="title"/>
          </p:nvPr>
        </p:nvSpPr>
        <p:spPr>
          <a:xfrm>
            <a:off x="191708" y="165885"/>
            <a:ext cx="10850000" cy="745200"/>
          </a:xfrm>
          <a:prstGeom prst="rect">
            <a:avLst/>
          </a:prstGeom>
          <a:noFill/>
          <a:ln>
            <a:noFill/>
          </a:ln>
        </p:spPr>
        <p:txBody>
          <a:bodyPr spcFirstLastPara="1" wrap="square" lIns="0" tIns="60933" rIns="121900" bIns="60933" anchor="ctr" anchorCtr="0">
            <a:noAutofit/>
          </a:bodyPr>
          <a:lstStyle/>
          <a:p>
            <a:r>
              <a:rPr lang="en" sz="2800" b="1" dirty="0">
                <a:latin typeface="+mn-lt"/>
              </a:rPr>
              <a:t>Background </a:t>
            </a:r>
            <a:r>
              <a:rPr lang="en" sz="2800" b="1" dirty="0" smtClean="0">
                <a:latin typeface="+mn-lt"/>
              </a:rPr>
              <a:t>– What do we intend to do?</a:t>
            </a:r>
            <a:endParaRPr sz="2800" b="1" dirty="0">
              <a:latin typeface="+mn-lt"/>
            </a:endParaRPr>
          </a:p>
        </p:txBody>
      </p:sp>
      <p:sp>
        <p:nvSpPr>
          <p:cNvPr id="522" name="Google Shape;522;p67"/>
          <p:cNvSpPr txBox="1"/>
          <p:nvPr/>
        </p:nvSpPr>
        <p:spPr>
          <a:xfrm>
            <a:off x="191708" y="1309949"/>
            <a:ext cx="11764318" cy="3385502"/>
          </a:xfrm>
          <a:prstGeom prst="rect">
            <a:avLst/>
          </a:prstGeom>
          <a:noFill/>
          <a:ln>
            <a:noFill/>
          </a:ln>
        </p:spPr>
        <p:txBody>
          <a:bodyPr spcFirstLastPara="1" wrap="square" lIns="121900" tIns="121900" rIns="121900" bIns="121900" anchor="t" anchorCtr="0">
            <a:spAutoFit/>
          </a:bodyPr>
          <a:lstStyle/>
          <a:p>
            <a:pPr marL="609585" indent="-457189">
              <a:buClr>
                <a:schemeClr val="dk1"/>
              </a:buClr>
              <a:buSzPts val="1800"/>
              <a:buChar char="●"/>
            </a:pPr>
            <a:r>
              <a:rPr lang="en" sz="2400" dirty="0" smtClean="0">
                <a:solidFill>
                  <a:schemeClr val="dk1"/>
                </a:solidFill>
              </a:rPr>
              <a:t>In </a:t>
            </a:r>
            <a:r>
              <a:rPr lang="en" sz="2400" dirty="0">
                <a:solidFill>
                  <a:schemeClr val="dk1"/>
                </a:solidFill>
              </a:rPr>
              <a:t>the current OM calibration, the EIR bears all the </a:t>
            </a:r>
            <a:r>
              <a:rPr lang="en" sz="2400" dirty="0" smtClean="0">
                <a:solidFill>
                  <a:schemeClr val="dk1"/>
                </a:solidFill>
              </a:rPr>
              <a:t>uncertainty</a:t>
            </a:r>
            <a:endParaRPr sz="2400" dirty="0">
              <a:solidFill>
                <a:schemeClr val="dk1"/>
              </a:solidFill>
            </a:endParaRPr>
          </a:p>
          <a:p>
            <a:pPr marL="609585"/>
            <a:endParaRPr sz="2400" dirty="0">
              <a:solidFill>
                <a:schemeClr val="dk1"/>
              </a:solidFill>
            </a:endParaRPr>
          </a:p>
          <a:p>
            <a:pPr marL="609585" indent="-457189">
              <a:buClr>
                <a:schemeClr val="dk1"/>
              </a:buClr>
              <a:buSzPts val="1800"/>
              <a:buChar char="●"/>
            </a:pPr>
            <a:r>
              <a:rPr lang="en" sz="2400" dirty="0">
                <a:solidFill>
                  <a:schemeClr val="dk1"/>
                </a:solidFill>
              </a:rPr>
              <a:t>This PhD attempts to disentangle this uncertainty </a:t>
            </a:r>
            <a:r>
              <a:rPr lang="en" sz="2400" dirty="0" smtClean="0">
                <a:solidFill>
                  <a:schemeClr val="dk1"/>
                </a:solidFill>
              </a:rPr>
              <a:t>by identifying and </a:t>
            </a:r>
            <a:r>
              <a:rPr lang="en" sz="2400" dirty="0">
                <a:solidFill>
                  <a:schemeClr val="dk1"/>
                </a:solidFill>
              </a:rPr>
              <a:t>quantifying uncertainty of </a:t>
            </a:r>
            <a:r>
              <a:rPr lang="en" sz="2400" dirty="0" smtClean="0">
                <a:solidFill>
                  <a:schemeClr val="dk1"/>
                </a:solidFill>
              </a:rPr>
              <a:t>intervention and geographic parameters and assessing their impact on intervention scenario evaluation.</a:t>
            </a:r>
          </a:p>
          <a:p>
            <a:pPr marL="609585" indent="-457189">
              <a:buClr>
                <a:schemeClr val="dk1"/>
              </a:buClr>
              <a:buSzPts val="1800"/>
              <a:buChar char="●"/>
            </a:pPr>
            <a:endParaRPr lang="en" sz="2400" dirty="0">
              <a:solidFill>
                <a:schemeClr val="dk1"/>
              </a:solidFill>
            </a:endParaRPr>
          </a:p>
          <a:p>
            <a:pPr marL="609585" indent="-457189">
              <a:buClr>
                <a:schemeClr val="dk1"/>
              </a:buClr>
              <a:buSzPts val="1800"/>
              <a:buFontTx/>
              <a:buChar char="●"/>
            </a:pPr>
            <a:r>
              <a:rPr lang="en-US" dirty="0">
                <a:solidFill>
                  <a:srgbClr val="FF0000"/>
                </a:solidFill>
              </a:rPr>
              <a:t>I thought that you are interested mainly to identify sources of uncertainties and quantify uncertainties of model parameters, leading to more accurate estimations of the uncertainty of model </a:t>
            </a:r>
            <a:r>
              <a:rPr lang="en-US" dirty="0" smtClean="0">
                <a:solidFill>
                  <a:srgbClr val="FF0000"/>
                </a:solidFill>
              </a:rPr>
              <a:t>outputs - Monica</a:t>
            </a:r>
            <a:endParaRPr lang="de-CH" dirty="0">
              <a:solidFill>
                <a:srgbClr val="FF0000"/>
              </a:solidFill>
            </a:endParaRPr>
          </a:p>
          <a:p>
            <a:pPr marL="609585" indent="-457189">
              <a:buClr>
                <a:schemeClr val="dk1"/>
              </a:buClr>
              <a:buSzPts val="1800"/>
              <a:buChar char="●"/>
            </a:pPr>
            <a:endParaRPr sz="2400" dirty="0">
              <a:solidFill>
                <a:schemeClr val="dk1"/>
              </a:solidFill>
            </a:endParaRPr>
          </a:p>
        </p:txBody>
      </p:sp>
    </p:spTree>
    <p:extLst>
      <p:ext uri="{BB962C8B-B14F-4D97-AF65-F5344CB8AC3E}">
        <p14:creationId xmlns:p14="http://schemas.microsoft.com/office/powerpoint/2010/main" val="133255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0"/>
          <p:cNvSpPr txBox="1">
            <a:spLocks noGrp="1"/>
          </p:cNvSpPr>
          <p:nvPr>
            <p:ph type="title"/>
          </p:nvPr>
        </p:nvSpPr>
        <p:spPr>
          <a:xfrm>
            <a:off x="332455" y="110546"/>
            <a:ext cx="10850000" cy="745200"/>
          </a:xfrm>
          <a:prstGeom prst="rect">
            <a:avLst/>
          </a:prstGeom>
          <a:noFill/>
          <a:ln>
            <a:noFill/>
          </a:ln>
        </p:spPr>
        <p:txBody>
          <a:bodyPr spcFirstLastPara="1" wrap="square" lIns="0" tIns="60933" rIns="121900" bIns="60933" anchor="ctr" anchorCtr="0">
            <a:noAutofit/>
          </a:bodyPr>
          <a:lstStyle/>
          <a:p>
            <a:r>
              <a:rPr lang="en" sz="2800" b="1" dirty="0">
                <a:latin typeface="+mn-lt"/>
              </a:rPr>
              <a:t>Objective 1 - Variance-based approach (eg. Sobol indices)</a:t>
            </a:r>
            <a:endParaRPr sz="2800" b="1" dirty="0">
              <a:latin typeface="+mn-lt"/>
            </a:endParaRPr>
          </a:p>
        </p:txBody>
      </p:sp>
      <p:pic>
        <p:nvPicPr>
          <p:cNvPr id="539" name="Google Shape;539;p70"/>
          <p:cNvPicPr preferRelativeResize="0"/>
          <p:nvPr/>
        </p:nvPicPr>
        <p:blipFill>
          <a:blip r:embed="rId3">
            <a:alphaModFix/>
          </a:blip>
          <a:stretch>
            <a:fillRect/>
          </a:stretch>
        </p:blipFill>
        <p:spPr>
          <a:xfrm>
            <a:off x="1488033" y="1439652"/>
            <a:ext cx="9601200" cy="3708400"/>
          </a:xfrm>
          <a:prstGeom prst="rect">
            <a:avLst/>
          </a:prstGeom>
          <a:noFill/>
          <a:ln>
            <a:noFill/>
          </a:ln>
        </p:spPr>
      </p:pic>
      <p:sp>
        <p:nvSpPr>
          <p:cNvPr id="540" name="Google Shape;540;p70"/>
          <p:cNvSpPr/>
          <p:nvPr/>
        </p:nvSpPr>
        <p:spPr>
          <a:xfrm>
            <a:off x="8115633" y="1037820"/>
            <a:ext cx="3335200" cy="3795600"/>
          </a:xfrm>
          <a:prstGeom prst="rect">
            <a:avLst/>
          </a:prstGeom>
          <a:solidFill>
            <a:schemeClr val="lt1"/>
          </a:solidFill>
          <a:ln>
            <a:noFill/>
          </a:ln>
        </p:spPr>
        <p:txBody>
          <a:bodyPr spcFirstLastPara="1" wrap="square" lIns="121900" tIns="121900" rIns="121900" bIns="121900" anchor="ctr" anchorCtr="0">
            <a:noAutofit/>
          </a:bodyPr>
          <a:lstStyle/>
          <a:p>
            <a:pPr algn="ctr"/>
            <a:endParaRPr sz="2400"/>
          </a:p>
        </p:txBody>
      </p:sp>
      <p:sp>
        <p:nvSpPr>
          <p:cNvPr id="541" name="Google Shape;541;p70"/>
          <p:cNvSpPr/>
          <p:nvPr/>
        </p:nvSpPr>
        <p:spPr>
          <a:xfrm>
            <a:off x="7502033" y="2147590"/>
            <a:ext cx="3768000" cy="3974400"/>
          </a:xfrm>
          <a:prstGeom prst="rect">
            <a:avLst/>
          </a:prstGeom>
          <a:solidFill>
            <a:schemeClr val="lt1"/>
          </a:solidFill>
          <a:ln>
            <a:noFill/>
          </a:ln>
        </p:spPr>
        <p:txBody>
          <a:bodyPr spcFirstLastPara="1" wrap="square" lIns="121900" tIns="121900" rIns="121900" bIns="121900" anchor="ctr" anchorCtr="0">
            <a:noAutofit/>
          </a:bodyPr>
          <a:lstStyle/>
          <a:p>
            <a:pPr algn="ctr"/>
            <a:endParaRPr sz="2400"/>
          </a:p>
        </p:txBody>
      </p:sp>
    </p:spTree>
    <p:extLst>
      <p:ext uri="{BB962C8B-B14F-4D97-AF65-F5344CB8AC3E}">
        <p14:creationId xmlns:p14="http://schemas.microsoft.com/office/powerpoint/2010/main" val="58483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4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6"/>
          <p:cNvSpPr txBox="1">
            <a:spLocks noGrp="1"/>
          </p:cNvSpPr>
          <p:nvPr>
            <p:ph type="title"/>
          </p:nvPr>
        </p:nvSpPr>
        <p:spPr>
          <a:xfrm>
            <a:off x="666751" y="366185"/>
            <a:ext cx="10850000" cy="745200"/>
          </a:xfrm>
          <a:prstGeom prst="rect">
            <a:avLst/>
          </a:prstGeom>
          <a:noFill/>
          <a:ln>
            <a:noFill/>
          </a:ln>
        </p:spPr>
        <p:txBody>
          <a:bodyPr spcFirstLastPara="1" wrap="square" lIns="0" tIns="60933" rIns="121900" bIns="60933" anchor="ctr" anchorCtr="0">
            <a:noAutofit/>
          </a:bodyPr>
          <a:lstStyle/>
          <a:p>
            <a:r>
              <a:rPr lang="en" dirty="0" smtClean="0">
                <a:latin typeface="+mn-lt"/>
              </a:rPr>
              <a:t>OVERVIEW OF OM TRAINING – LINK TO MY PhD</a:t>
            </a:r>
            <a:endParaRPr dirty="0">
              <a:latin typeface="+mn-lt"/>
            </a:endParaRPr>
          </a:p>
        </p:txBody>
      </p:sp>
      <p:sp>
        <p:nvSpPr>
          <p:cNvPr id="577" name="Google Shape;577;p76"/>
          <p:cNvSpPr txBox="1"/>
          <p:nvPr/>
        </p:nvSpPr>
        <p:spPr>
          <a:xfrm>
            <a:off x="666767" y="1521101"/>
            <a:ext cx="11103600" cy="820762"/>
          </a:xfrm>
          <a:prstGeom prst="rect">
            <a:avLst/>
          </a:prstGeom>
          <a:noFill/>
          <a:ln>
            <a:noFill/>
          </a:ln>
        </p:spPr>
        <p:txBody>
          <a:bodyPr spcFirstLastPara="1" wrap="square" lIns="121900" tIns="121900" rIns="121900" bIns="121900" anchor="t" anchorCtr="0">
            <a:spAutoFit/>
          </a:bodyPr>
          <a:lstStyle/>
          <a:p>
            <a:pPr marL="457200" marR="99058" indent="-457200" algn="just">
              <a:spcAft>
                <a:spcPts val="800"/>
              </a:spcAft>
              <a:buFont typeface="Arial" panose="020B0604020202020204" pitchFamily="34" charset="0"/>
              <a:buChar char="•"/>
            </a:pPr>
            <a:r>
              <a:rPr lang="de-CH" sz="3067" dirty="0"/>
              <a:t>S</a:t>
            </a:r>
            <a:endParaRPr sz="3067" dirty="0"/>
          </a:p>
        </p:txBody>
      </p:sp>
    </p:spTree>
    <p:extLst>
      <p:ext uri="{BB962C8B-B14F-4D97-AF65-F5344CB8AC3E}">
        <p14:creationId xmlns:p14="http://schemas.microsoft.com/office/powerpoint/2010/main" val="27569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527" y="526472"/>
            <a:ext cx="11563928" cy="6169892"/>
          </a:xfrm>
        </p:spPr>
        <p:txBody>
          <a:bodyPr>
            <a:normAutofit/>
          </a:bodyPr>
          <a:lstStyle/>
          <a:p>
            <a:r>
              <a:rPr lang="de-CH" b="1" dirty="0" err="1" smtClean="0"/>
              <a:t>Uncertainty</a:t>
            </a:r>
            <a:r>
              <a:rPr lang="de-CH" b="1" dirty="0"/>
              <a:t> </a:t>
            </a:r>
            <a:r>
              <a:rPr lang="de-CH" b="1" dirty="0" err="1" smtClean="0"/>
              <a:t>Quantification</a:t>
            </a:r>
            <a:r>
              <a:rPr lang="de-CH" b="1" dirty="0" smtClean="0"/>
              <a:t> </a:t>
            </a:r>
            <a:r>
              <a:rPr lang="de-CH" b="1" dirty="0" err="1" smtClean="0"/>
              <a:t>of</a:t>
            </a:r>
            <a:r>
              <a:rPr lang="de-CH" b="1" dirty="0" smtClean="0"/>
              <a:t> Agent-</a:t>
            </a:r>
            <a:r>
              <a:rPr lang="de-CH" b="1" dirty="0" err="1"/>
              <a:t>B</a:t>
            </a:r>
            <a:r>
              <a:rPr lang="de-CH" b="1" dirty="0" err="1" smtClean="0"/>
              <a:t>ased</a:t>
            </a:r>
            <a:r>
              <a:rPr lang="de-CH" b="1" dirty="0" smtClean="0"/>
              <a:t> </a:t>
            </a:r>
            <a:r>
              <a:rPr lang="de-CH" b="1" dirty="0"/>
              <a:t>M</a:t>
            </a:r>
            <a:r>
              <a:rPr lang="de-CH" b="1" dirty="0" smtClean="0"/>
              <a:t>odels </a:t>
            </a:r>
            <a:r>
              <a:rPr lang="de-CH" b="1" dirty="0" err="1" smtClean="0"/>
              <a:t>with</a:t>
            </a:r>
            <a:r>
              <a:rPr lang="de-CH" b="1" dirty="0" smtClean="0"/>
              <a:t> </a:t>
            </a:r>
            <a:r>
              <a:rPr lang="de-CH" b="1" dirty="0" err="1" smtClean="0"/>
              <a:t>Application</a:t>
            </a:r>
            <a:r>
              <a:rPr lang="de-CH" b="1" dirty="0" smtClean="0"/>
              <a:t> </a:t>
            </a:r>
            <a:r>
              <a:rPr lang="de-CH" b="1" dirty="0" err="1" smtClean="0"/>
              <a:t>to</a:t>
            </a:r>
            <a:r>
              <a:rPr lang="de-CH" b="1" dirty="0" smtClean="0"/>
              <a:t> Malaria Intervention Modeling</a:t>
            </a:r>
            <a:br>
              <a:rPr lang="de-CH" b="1" dirty="0" smtClean="0"/>
            </a:br>
            <a:r>
              <a:rPr lang="de-CH" b="1" dirty="0"/>
              <a:t/>
            </a:r>
            <a:br>
              <a:rPr lang="de-CH" b="1" dirty="0"/>
            </a:br>
            <a:r>
              <a:rPr lang="de-CH" b="1" dirty="0" smtClean="0"/>
              <a:t/>
            </a:r>
            <a:br>
              <a:rPr lang="de-CH" b="1" dirty="0" smtClean="0"/>
            </a:br>
            <a:r>
              <a:rPr lang="de-CH" b="1" dirty="0"/>
              <a:t/>
            </a:r>
            <a:br>
              <a:rPr lang="de-CH" b="1" dirty="0"/>
            </a:br>
            <a:r>
              <a:rPr lang="de-CH" sz="4400" b="1" dirty="0" smtClean="0"/>
              <a:t>Zenabu Suboi</a:t>
            </a:r>
            <a:endParaRPr lang="de-CH" sz="4800" b="1" dirty="0"/>
          </a:p>
        </p:txBody>
      </p:sp>
    </p:spTree>
    <p:extLst>
      <p:ext uri="{BB962C8B-B14F-4D97-AF65-F5344CB8AC3E}">
        <p14:creationId xmlns:p14="http://schemas.microsoft.com/office/powerpoint/2010/main" val="333233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41564"/>
            <a:ext cx="10515600" cy="835891"/>
          </a:xfrm>
        </p:spPr>
        <p:txBody>
          <a:bodyPr/>
          <a:lstStyle/>
          <a:p>
            <a:r>
              <a:rPr lang="de-CH" dirty="0" smtClean="0"/>
              <a:t>Background</a:t>
            </a:r>
            <a:endParaRPr lang="de-CH" dirty="0"/>
          </a:p>
        </p:txBody>
      </p:sp>
      <p:pic>
        <p:nvPicPr>
          <p:cNvPr id="4" name="Picture 3"/>
          <p:cNvPicPr>
            <a:picLocks noChangeAspect="1"/>
          </p:cNvPicPr>
          <p:nvPr/>
        </p:nvPicPr>
        <p:blipFill>
          <a:blip r:embed="rId2"/>
          <a:stretch>
            <a:fillRect/>
          </a:stretch>
        </p:blipFill>
        <p:spPr>
          <a:xfrm>
            <a:off x="613929" y="1367127"/>
            <a:ext cx="1667071" cy="2235056"/>
          </a:xfrm>
          <a:prstGeom prst="rect">
            <a:avLst/>
          </a:prstGeom>
        </p:spPr>
      </p:pic>
      <p:pic>
        <p:nvPicPr>
          <p:cNvPr id="5" name="Picture 4"/>
          <p:cNvPicPr>
            <a:picLocks noChangeAspect="1"/>
          </p:cNvPicPr>
          <p:nvPr/>
        </p:nvPicPr>
        <p:blipFill>
          <a:blip r:embed="rId3"/>
          <a:stretch>
            <a:fillRect/>
          </a:stretch>
        </p:blipFill>
        <p:spPr>
          <a:xfrm>
            <a:off x="3065607" y="1367127"/>
            <a:ext cx="1450975" cy="2227760"/>
          </a:xfrm>
          <a:prstGeom prst="rect">
            <a:avLst/>
          </a:prstGeom>
        </p:spPr>
      </p:pic>
      <p:pic>
        <p:nvPicPr>
          <p:cNvPr id="6" name="Picture 5"/>
          <p:cNvPicPr>
            <a:picLocks noChangeAspect="1"/>
          </p:cNvPicPr>
          <p:nvPr/>
        </p:nvPicPr>
        <p:blipFill>
          <a:blip r:embed="rId4"/>
          <a:stretch>
            <a:fillRect/>
          </a:stretch>
        </p:blipFill>
        <p:spPr>
          <a:xfrm>
            <a:off x="5165346" y="1367127"/>
            <a:ext cx="1432214" cy="2228700"/>
          </a:xfrm>
          <a:prstGeom prst="rect">
            <a:avLst/>
          </a:prstGeom>
        </p:spPr>
      </p:pic>
      <p:pic>
        <p:nvPicPr>
          <p:cNvPr id="7" name="Picture 6"/>
          <p:cNvPicPr>
            <a:picLocks noChangeAspect="1"/>
          </p:cNvPicPr>
          <p:nvPr/>
        </p:nvPicPr>
        <p:blipFill>
          <a:blip r:embed="rId5"/>
          <a:stretch>
            <a:fillRect/>
          </a:stretch>
        </p:blipFill>
        <p:spPr>
          <a:xfrm>
            <a:off x="7376761" y="1367127"/>
            <a:ext cx="1253115" cy="2227760"/>
          </a:xfrm>
          <a:prstGeom prst="rect">
            <a:avLst/>
          </a:prstGeom>
        </p:spPr>
      </p:pic>
      <p:pic>
        <p:nvPicPr>
          <p:cNvPr id="9" name="Picture 8"/>
          <p:cNvPicPr>
            <a:picLocks noChangeAspect="1"/>
          </p:cNvPicPr>
          <p:nvPr/>
        </p:nvPicPr>
        <p:blipFill>
          <a:blip r:embed="rId6"/>
          <a:stretch>
            <a:fillRect/>
          </a:stretch>
        </p:blipFill>
        <p:spPr>
          <a:xfrm>
            <a:off x="3635036" y="3563209"/>
            <a:ext cx="3461616" cy="3294791"/>
          </a:xfrm>
          <a:prstGeom prst="rect">
            <a:avLst/>
          </a:prstGeom>
        </p:spPr>
      </p:pic>
    </p:spTree>
    <p:extLst>
      <p:ext uri="{BB962C8B-B14F-4D97-AF65-F5344CB8AC3E}">
        <p14:creationId xmlns:p14="http://schemas.microsoft.com/office/powerpoint/2010/main" val="162793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41564"/>
            <a:ext cx="10515600" cy="835891"/>
          </a:xfrm>
        </p:spPr>
        <p:txBody>
          <a:bodyPr/>
          <a:lstStyle/>
          <a:p>
            <a:r>
              <a:rPr lang="de-CH" dirty="0" err="1" smtClean="0"/>
              <a:t>Introduction</a:t>
            </a:r>
            <a:endParaRPr lang="de-CH" dirty="0"/>
          </a:p>
        </p:txBody>
      </p:sp>
      <p:pic>
        <p:nvPicPr>
          <p:cNvPr id="7" name="Picture 6"/>
          <p:cNvPicPr>
            <a:picLocks noChangeAspect="1"/>
          </p:cNvPicPr>
          <p:nvPr/>
        </p:nvPicPr>
        <p:blipFill>
          <a:blip r:embed="rId2"/>
          <a:stretch>
            <a:fillRect/>
          </a:stretch>
        </p:blipFill>
        <p:spPr>
          <a:xfrm>
            <a:off x="1897568" y="1182255"/>
            <a:ext cx="1253115" cy="2227760"/>
          </a:xfrm>
          <a:prstGeom prst="rect">
            <a:avLst/>
          </a:prstGeom>
        </p:spPr>
      </p:pic>
      <p:sp>
        <p:nvSpPr>
          <p:cNvPr id="3" name="TextBox 2"/>
          <p:cNvSpPr txBox="1"/>
          <p:nvPr/>
        </p:nvSpPr>
        <p:spPr>
          <a:xfrm>
            <a:off x="4627418" y="1432751"/>
            <a:ext cx="7435273" cy="3046988"/>
          </a:xfrm>
          <a:prstGeom prst="rect">
            <a:avLst/>
          </a:prstGeom>
          <a:noFill/>
        </p:spPr>
        <p:txBody>
          <a:bodyPr wrap="square" rtlCol="0">
            <a:spAutoFit/>
          </a:bodyPr>
          <a:lstStyle/>
          <a:p>
            <a:pPr marL="285750" indent="-285750">
              <a:buFont typeface="Arial" panose="020B0604020202020204" pitchFamily="34" charset="0"/>
              <a:buChar char="•"/>
            </a:pPr>
            <a:r>
              <a:rPr lang="de-CH" sz="2400" dirty="0" smtClean="0">
                <a:latin typeface="Arial" panose="020B0604020202020204" pitchFamily="34" charset="0"/>
                <a:cs typeface="Arial" panose="020B0604020202020204" pitchFamily="34" charset="0"/>
              </a:rPr>
              <a:t>All </a:t>
            </a:r>
            <a:r>
              <a:rPr lang="de-CH" sz="2400" dirty="0" err="1" smtClean="0">
                <a:latin typeface="Arial" panose="020B0604020202020204" pitchFamily="34" charset="0"/>
                <a:cs typeface="Arial" panose="020B0604020202020204" pitchFamily="34" charset="0"/>
              </a:rPr>
              <a:t>of</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this</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parameter</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uncertainty</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is</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currently</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borne</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by</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the</a:t>
            </a:r>
            <a:r>
              <a:rPr lang="de-CH" sz="2400" dirty="0" smtClean="0">
                <a:latin typeface="Arial" panose="020B0604020202020204" pitchFamily="34" charset="0"/>
                <a:cs typeface="Arial" panose="020B0604020202020204" pitchFamily="34" charset="0"/>
              </a:rPr>
              <a:t> EIR in OM</a:t>
            </a:r>
          </a:p>
          <a:p>
            <a:pPr marL="285750" indent="-285750">
              <a:buFont typeface="Arial" panose="020B0604020202020204" pitchFamily="34" charset="0"/>
              <a:buChar char="•"/>
            </a:pPr>
            <a:endParaRPr lang="de-CH"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CH" sz="2400" dirty="0" err="1" smtClean="0">
                <a:latin typeface="Arial" panose="020B0604020202020204" pitchFamily="34" charset="0"/>
                <a:cs typeface="Arial" panose="020B0604020202020204" pitchFamily="34" charset="0"/>
              </a:rPr>
              <a:t>Meanwhile</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other</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parameters</a:t>
            </a:r>
            <a:r>
              <a:rPr lang="de-CH" sz="2400" dirty="0" smtClean="0">
                <a:latin typeface="Arial" panose="020B0604020202020204" pitchFamily="34" charset="0"/>
                <a:cs typeface="Arial" panose="020B0604020202020204" pitchFamily="34" charset="0"/>
              </a:rPr>
              <a:t> also </a:t>
            </a:r>
            <a:r>
              <a:rPr lang="de-CH" sz="2400" dirty="0" err="1" smtClean="0">
                <a:latin typeface="Arial" panose="020B0604020202020204" pitchFamily="34" charset="0"/>
                <a:cs typeface="Arial" panose="020B0604020202020204" pitchFamily="34" charset="0"/>
              </a:rPr>
              <a:t>contribute</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to</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this</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uncertainty</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eg</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itn</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coverage</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effective</a:t>
            </a:r>
            <a:r>
              <a:rPr lang="de-CH" sz="2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de-CH"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CH" sz="2400" dirty="0" err="1" smtClean="0">
                <a:latin typeface="Arial" panose="020B0604020202020204" pitchFamily="34" charset="0"/>
                <a:cs typeface="Arial" panose="020B0604020202020204" pitchFamily="34" charset="0"/>
              </a:rPr>
              <a:t>Disentangle</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the</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uncertainty</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by</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identifying</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other</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drivers</a:t>
            </a:r>
            <a:r>
              <a:rPr lang="de-CH" sz="2400" dirty="0" smtClean="0">
                <a:latin typeface="Arial" panose="020B0604020202020204" pitchFamily="34" charset="0"/>
                <a:cs typeface="Arial" panose="020B0604020202020204" pitchFamily="34" charset="0"/>
              </a:rPr>
              <a:t> in </a:t>
            </a:r>
            <a:r>
              <a:rPr lang="de-CH" sz="2400" dirty="0" err="1" smtClean="0">
                <a:latin typeface="Arial" panose="020B0604020202020204" pitchFamily="34" charset="0"/>
                <a:cs typeface="Arial" panose="020B0604020202020204" pitchFamily="34" charset="0"/>
              </a:rPr>
              <a:t>addition</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to</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the</a:t>
            </a:r>
            <a:r>
              <a:rPr lang="de-CH" sz="2400" dirty="0" smtClean="0">
                <a:latin typeface="Arial" panose="020B0604020202020204" pitchFamily="34" charset="0"/>
                <a:cs typeface="Arial" panose="020B0604020202020204" pitchFamily="34" charset="0"/>
              </a:rPr>
              <a:t> EIR </a:t>
            </a:r>
            <a:r>
              <a:rPr lang="de-CH" sz="2400" dirty="0" err="1" smtClean="0">
                <a:latin typeface="Arial" panose="020B0604020202020204" pitchFamily="34" charset="0"/>
                <a:cs typeface="Arial" panose="020B0604020202020204" pitchFamily="34" charset="0"/>
              </a:rPr>
              <a:t>and</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estimating</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them</a:t>
            </a:r>
            <a:endParaRPr lang="de-CH" sz="24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83128" y="3410015"/>
            <a:ext cx="3461616" cy="3294791"/>
          </a:xfrm>
          <a:prstGeom prst="rect">
            <a:avLst/>
          </a:prstGeom>
        </p:spPr>
      </p:pic>
    </p:spTree>
    <p:extLst>
      <p:ext uri="{BB962C8B-B14F-4D97-AF65-F5344CB8AC3E}">
        <p14:creationId xmlns:p14="http://schemas.microsoft.com/office/powerpoint/2010/main" val="6352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101646"/>
            <a:ext cx="12081164" cy="835891"/>
          </a:xfrm>
        </p:spPr>
        <p:txBody>
          <a:bodyPr>
            <a:normAutofit fontScale="90000"/>
          </a:bodyPr>
          <a:lstStyle/>
          <a:p>
            <a:r>
              <a:rPr lang="de-CH" dirty="0" smtClean="0"/>
              <a:t>Background: </a:t>
            </a:r>
            <a:r>
              <a:rPr lang="de-CH" dirty="0" err="1" smtClean="0"/>
              <a:t>Sources</a:t>
            </a:r>
            <a:r>
              <a:rPr lang="de-CH" dirty="0" smtClean="0"/>
              <a:t> </a:t>
            </a:r>
            <a:r>
              <a:rPr lang="de-CH" dirty="0" err="1" smtClean="0"/>
              <a:t>of</a:t>
            </a:r>
            <a:r>
              <a:rPr lang="de-CH" dirty="0" smtClean="0"/>
              <a:t> </a:t>
            </a:r>
            <a:r>
              <a:rPr lang="de-CH" dirty="0" err="1"/>
              <a:t>U</a:t>
            </a:r>
            <a:r>
              <a:rPr lang="de-CH" dirty="0" err="1" smtClean="0"/>
              <a:t>ncertainty</a:t>
            </a:r>
            <a:r>
              <a:rPr lang="de-CH" dirty="0" smtClean="0"/>
              <a:t> in </a:t>
            </a:r>
            <a:r>
              <a:rPr lang="de-CH" dirty="0"/>
              <a:t>I</a:t>
            </a:r>
            <a:r>
              <a:rPr lang="de-CH" dirty="0" smtClean="0"/>
              <a:t>ntervention </a:t>
            </a:r>
            <a:r>
              <a:rPr lang="de-CH" dirty="0"/>
              <a:t>M</a:t>
            </a:r>
            <a:r>
              <a:rPr lang="de-CH" dirty="0" smtClean="0"/>
              <a:t>odeling </a:t>
            </a:r>
            <a:endParaRPr lang="de-CH" dirty="0"/>
          </a:p>
        </p:txBody>
      </p:sp>
      <p:sp>
        <p:nvSpPr>
          <p:cNvPr id="4" name="Right Arrow Callout 3"/>
          <p:cNvSpPr/>
          <p:nvPr/>
        </p:nvSpPr>
        <p:spPr>
          <a:xfrm>
            <a:off x="1099127" y="1616363"/>
            <a:ext cx="1662546" cy="75738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4"/>
          <p:cNvSpPr txBox="1"/>
          <p:nvPr/>
        </p:nvSpPr>
        <p:spPr>
          <a:xfrm>
            <a:off x="3158836" y="1810388"/>
            <a:ext cx="3546764" cy="461665"/>
          </a:xfrm>
          <a:prstGeom prst="rect">
            <a:avLst/>
          </a:prstGeom>
          <a:noFill/>
        </p:spPr>
        <p:txBody>
          <a:bodyPr wrap="square" rtlCol="0">
            <a:spAutoFit/>
          </a:bodyPr>
          <a:lstStyle/>
          <a:p>
            <a:r>
              <a:rPr lang="de-CH" sz="2400" dirty="0" smtClean="0">
                <a:latin typeface="Arial" panose="020B0604020202020204" pitchFamily="34" charset="0"/>
                <a:cs typeface="Arial" panose="020B0604020202020204" pitchFamily="34" charset="0"/>
              </a:rPr>
              <a:t>ITN </a:t>
            </a:r>
            <a:r>
              <a:rPr lang="de-CH" sz="2400" dirty="0" err="1" smtClean="0">
                <a:latin typeface="Arial" panose="020B0604020202020204" pitchFamily="34" charset="0"/>
                <a:cs typeface="Arial" panose="020B0604020202020204" pitchFamily="34" charset="0"/>
              </a:rPr>
              <a:t>Effective</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Coverage</a:t>
            </a:r>
            <a:r>
              <a:rPr lang="de-CH" sz="2400" dirty="0" smtClean="0">
                <a:latin typeface="Arial" panose="020B0604020202020204" pitchFamily="34" charset="0"/>
                <a:cs typeface="Arial" panose="020B0604020202020204" pitchFamily="34" charset="0"/>
              </a:rPr>
              <a:t> </a:t>
            </a:r>
            <a:endParaRPr lang="de-CH" sz="2400" dirty="0">
              <a:latin typeface="Arial" panose="020B0604020202020204" pitchFamily="34" charset="0"/>
              <a:cs typeface="Arial" panose="020B0604020202020204" pitchFamily="34" charset="0"/>
            </a:endParaRPr>
          </a:p>
        </p:txBody>
      </p:sp>
      <p:sp>
        <p:nvSpPr>
          <p:cNvPr id="8" name="Right Arrow Callout 7"/>
          <p:cNvSpPr/>
          <p:nvPr/>
        </p:nvSpPr>
        <p:spPr>
          <a:xfrm>
            <a:off x="1099127" y="3112653"/>
            <a:ext cx="1662546" cy="75738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TextBox 9"/>
          <p:cNvSpPr txBox="1"/>
          <p:nvPr/>
        </p:nvSpPr>
        <p:spPr>
          <a:xfrm>
            <a:off x="3158836" y="3306678"/>
            <a:ext cx="2521528" cy="461665"/>
          </a:xfrm>
          <a:prstGeom prst="rect">
            <a:avLst/>
          </a:prstGeom>
          <a:noFill/>
        </p:spPr>
        <p:txBody>
          <a:bodyPr wrap="square" rtlCol="0">
            <a:spAutoFit/>
          </a:bodyPr>
          <a:lstStyle/>
          <a:p>
            <a:r>
              <a:rPr lang="de-CH" sz="2400" dirty="0" smtClean="0">
                <a:latin typeface="Arial" panose="020B0604020202020204" pitchFamily="34" charset="0"/>
                <a:cs typeface="Arial" panose="020B0604020202020204" pitchFamily="34" charset="0"/>
              </a:rPr>
              <a:t>SMC  </a:t>
            </a:r>
            <a:r>
              <a:rPr lang="de-CH" sz="2400" dirty="0" err="1" smtClean="0">
                <a:latin typeface="Arial" panose="020B0604020202020204" pitchFamily="34" charset="0"/>
                <a:cs typeface="Arial" panose="020B0604020202020204" pitchFamily="34" charset="0"/>
              </a:rPr>
              <a:t>Coverage</a:t>
            </a:r>
            <a:r>
              <a:rPr lang="de-CH" sz="2400" dirty="0" smtClean="0">
                <a:latin typeface="Arial" panose="020B0604020202020204" pitchFamily="34" charset="0"/>
                <a:cs typeface="Arial" panose="020B0604020202020204" pitchFamily="34" charset="0"/>
              </a:rPr>
              <a:t> </a:t>
            </a:r>
            <a:endParaRPr lang="de-CH" sz="2400" dirty="0">
              <a:latin typeface="Arial" panose="020B0604020202020204" pitchFamily="34" charset="0"/>
              <a:cs typeface="Arial" panose="020B0604020202020204" pitchFamily="34" charset="0"/>
            </a:endParaRPr>
          </a:p>
        </p:txBody>
      </p:sp>
      <p:sp>
        <p:nvSpPr>
          <p:cNvPr id="11" name="Right Arrow Callout 10"/>
          <p:cNvSpPr/>
          <p:nvPr/>
        </p:nvSpPr>
        <p:spPr>
          <a:xfrm>
            <a:off x="1099127" y="4641194"/>
            <a:ext cx="1662546" cy="75738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p:cNvSpPr txBox="1"/>
          <p:nvPr/>
        </p:nvSpPr>
        <p:spPr>
          <a:xfrm>
            <a:off x="3158836" y="4641194"/>
            <a:ext cx="6844147" cy="461665"/>
          </a:xfrm>
          <a:prstGeom prst="rect">
            <a:avLst/>
          </a:prstGeom>
          <a:noFill/>
        </p:spPr>
        <p:txBody>
          <a:bodyPr wrap="square" rtlCol="0">
            <a:spAutoFit/>
          </a:bodyPr>
          <a:lstStyle/>
          <a:p>
            <a:r>
              <a:rPr lang="de-CH" sz="2400" dirty="0" err="1">
                <a:latin typeface="Arial" panose="020B0604020202020204" pitchFamily="34" charset="0"/>
                <a:cs typeface="Arial" panose="020B0604020202020204" pitchFamily="34" charset="0"/>
              </a:rPr>
              <a:t>geostatistical</a:t>
            </a:r>
            <a:r>
              <a:rPr lang="de-CH" sz="2400" dirty="0">
                <a:latin typeface="Arial" panose="020B0604020202020204" pitchFamily="34" charset="0"/>
                <a:cs typeface="Arial" panose="020B0604020202020204" pitchFamily="34" charset="0"/>
              </a:rPr>
              <a:t> </a:t>
            </a:r>
            <a:r>
              <a:rPr lang="de-CH" sz="2400" dirty="0" err="1">
                <a:latin typeface="Arial" panose="020B0604020202020204" pitchFamily="34" charset="0"/>
                <a:cs typeface="Arial" panose="020B0604020202020204" pitchFamily="34" charset="0"/>
              </a:rPr>
              <a:t>effective</a:t>
            </a:r>
            <a:r>
              <a:rPr lang="de-CH" sz="2400" dirty="0">
                <a:latin typeface="Arial" panose="020B0604020202020204" pitchFamily="34" charset="0"/>
                <a:cs typeface="Arial" panose="020B0604020202020204" pitchFamily="34" charset="0"/>
              </a:rPr>
              <a:t> </a:t>
            </a:r>
            <a:r>
              <a:rPr lang="de-CH" sz="2400" dirty="0" err="1">
                <a:latin typeface="Arial" panose="020B0604020202020204" pitchFamily="34" charset="0"/>
                <a:cs typeface="Arial" panose="020B0604020202020204" pitchFamily="34" charset="0"/>
              </a:rPr>
              <a:t>intervention</a:t>
            </a:r>
            <a:r>
              <a:rPr lang="de-CH" sz="2400" dirty="0">
                <a:latin typeface="Arial" panose="020B0604020202020204" pitchFamily="34" charset="0"/>
                <a:cs typeface="Arial" panose="020B0604020202020204" pitchFamily="34" charset="0"/>
              </a:rPr>
              <a:t> </a:t>
            </a:r>
            <a:r>
              <a:rPr lang="de-CH" sz="2400" dirty="0" err="1">
                <a:latin typeface="Arial" panose="020B0604020202020204" pitchFamily="34" charset="0"/>
                <a:cs typeface="Arial" panose="020B0604020202020204" pitchFamily="34" charset="0"/>
              </a:rPr>
              <a:t>coverage</a:t>
            </a:r>
            <a:endParaRPr lang="de-CH" sz="3200" dirty="0">
              <a:latin typeface="Arial" panose="020B0604020202020204" pitchFamily="34" charset="0"/>
              <a:cs typeface="Arial" panose="020B0604020202020204" pitchFamily="34" charset="0"/>
            </a:endParaRPr>
          </a:p>
        </p:txBody>
      </p:sp>
      <p:sp>
        <p:nvSpPr>
          <p:cNvPr id="13" name="Right Arrow Callout 12"/>
          <p:cNvSpPr/>
          <p:nvPr/>
        </p:nvSpPr>
        <p:spPr>
          <a:xfrm>
            <a:off x="1099127" y="5791044"/>
            <a:ext cx="1662546" cy="75738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TextBox 13"/>
          <p:cNvSpPr txBox="1"/>
          <p:nvPr/>
        </p:nvSpPr>
        <p:spPr>
          <a:xfrm>
            <a:off x="3158835" y="5938902"/>
            <a:ext cx="6844147" cy="461665"/>
          </a:xfrm>
          <a:prstGeom prst="rect">
            <a:avLst/>
          </a:prstGeom>
          <a:noFill/>
        </p:spPr>
        <p:txBody>
          <a:bodyPr wrap="square" rtlCol="0">
            <a:spAutoFit/>
          </a:bodyPr>
          <a:lstStyle/>
          <a:p>
            <a:r>
              <a:rPr lang="de-CH" sz="2400" dirty="0" err="1" smtClean="0">
                <a:latin typeface="Arial" panose="020B0604020202020204" pitchFamily="34" charset="0"/>
                <a:cs typeface="Arial" panose="020B0604020202020204" pitchFamily="34" charset="0"/>
              </a:rPr>
              <a:t>Use</a:t>
            </a:r>
            <a:r>
              <a:rPr lang="de-CH" sz="2400" dirty="0" smtClean="0">
                <a:latin typeface="Arial" panose="020B0604020202020204" pitchFamily="34" charset="0"/>
                <a:cs typeface="Arial" panose="020B0604020202020204" pitchFamily="34" charset="0"/>
              </a:rPr>
              <a:t> </a:t>
            </a:r>
            <a:r>
              <a:rPr lang="de-CH" sz="2400" dirty="0" err="1" smtClean="0">
                <a:latin typeface="Arial" panose="020B0604020202020204" pitchFamily="34" charset="0"/>
                <a:cs typeface="Arial" panose="020B0604020202020204" pitchFamily="34" charset="0"/>
              </a:rPr>
              <a:t>of</a:t>
            </a:r>
            <a:r>
              <a:rPr lang="de-CH" sz="2400" dirty="0" smtClean="0">
                <a:latin typeface="Arial" panose="020B0604020202020204" pitchFamily="34" charset="0"/>
                <a:cs typeface="Arial" panose="020B0604020202020204" pitchFamily="34" charset="0"/>
              </a:rPr>
              <a:t> RCTs </a:t>
            </a:r>
            <a:r>
              <a:rPr lang="de-CH" sz="2400" dirty="0" err="1" smtClean="0">
                <a:latin typeface="Arial" panose="020B0604020202020204" pitchFamily="34" charset="0"/>
                <a:cs typeface="Arial" panose="020B0604020202020204" pitchFamily="34" charset="0"/>
              </a:rPr>
              <a:t>for</a:t>
            </a:r>
            <a:r>
              <a:rPr lang="de-CH" sz="2400" dirty="0" smtClean="0">
                <a:latin typeface="Arial" panose="020B0604020202020204" pitchFamily="34" charset="0"/>
                <a:cs typeface="Arial" panose="020B0604020202020204" pitchFamily="34" charset="0"/>
              </a:rPr>
              <a:t> </a:t>
            </a:r>
            <a:endParaRPr lang="de-C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8141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Words>
  <Application>Microsoft Office PowerPoint</Application>
  <PresentationFormat>Widescreen</PresentationFormat>
  <Paragraphs>74</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Palatino Linotype</vt:lpstr>
      <vt:lpstr>Office Theme</vt:lpstr>
      <vt:lpstr>PowerPoint Presentation</vt:lpstr>
      <vt:lpstr>OVERVIEW OF OM TRAINING – WHAT I LEARNT</vt:lpstr>
      <vt:lpstr>Background – What do we intend to do?</vt:lpstr>
      <vt:lpstr>Objective 1 - Variance-based approach (eg. Sobol indices)</vt:lpstr>
      <vt:lpstr>OVERVIEW OF OM TRAINING – LINK TO MY PhD</vt:lpstr>
      <vt:lpstr>Uncertainty Quantification of Agent-Based Models with Application to Malaria Intervention Modeling    Zenabu Suboi</vt:lpstr>
      <vt:lpstr>Background</vt:lpstr>
      <vt:lpstr>Introduction</vt:lpstr>
      <vt:lpstr>Background: Sources of Uncertainty in Intervention Modeling </vt:lpstr>
      <vt:lpstr>Introduction</vt:lpstr>
      <vt:lpstr>Introduction</vt:lpstr>
      <vt:lpstr>Objectives - 1</vt:lpstr>
      <vt:lpstr>Objectives - 2</vt:lpstr>
      <vt:lpstr>Objectives - 1</vt:lpstr>
      <vt:lpstr>Objectives - 3</vt:lpstr>
      <vt:lpstr>Where do I need help now?</vt:lpstr>
    </vt:vector>
  </TitlesOfParts>
  <Company>Swiss TPH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Uncertainty Quantification for Agent-based models with Application to Malaria Intervention Modeling</dc:title>
  <dc:creator>Zenabu Suboi</dc:creator>
  <cp:lastModifiedBy>Zenabu Suboi</cp:lastModifiedBy>
  <cp:revision>60</cp:revision>
  <dcterms:created xsi:type="dcterms:W3CDTF">2024-06-18T05:35:09Z</dcterms:created>
  <dcterms:modified xsi:type="dcterms:W3CDTF">2024-08-19T17:31:14Z</dcterms:modified>
</cp:coreProperties>
</file>