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MUSCLEHUB </a:t>
            </a:r>
            <a:br>
              <a:rPr lang="en-US" dirty="0" smtClean="0"/>
            </a:b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together STRONG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011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Analysis of Sales Fall Sales Campaign</a:t>
            </a:r>
          </a:p>
          <a:p>
            <a:r>
              <a:rPr lang="en-US" dirty="0" smtClean="0"/>
              <a:t>Analyst: Shawn Chen </a:t>
            </a:r>
          </a:p>
          <a:p>
            <a:r>
              <a:rPr lang="en-US" dirty="0" smtClean="0"/>
              <a:t>Jan 2018</a:t>
            </a:r>
          </a:p>
        </p:txBody>
      </p:sp>
    </p:spTree>
    <p:extLst>
      <p:ext uri="{BB962C8B-B14F-4D97-AF65-F5344CB8AC3E}">
        <p14:creationId xmlns:p14="http://schemas.microsoft.com/office/powerpoint/2010/main" val="11205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75" y="311015"/>
            <a:ext cx="8610600" cy="129302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THANKS to marketing and sales teams on a fine quarter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Launched </a:t>
            </a:r>
            <a:r>
              <a:rPr lang="en-US" sz="3200" dirty="0" err="1" smtClean="0"/>
              <a:t>FitTest</a:t>
            </a:r>
            <a:r>
              <a:rPr lang="en-US" sz="3200" dirty="0" smtClean="0"/>
              <a:t> for applicants</a:t>
            </a:r>
          </a:p>
          <a:p>
            <a:r>
              <a:rPr lang="en-US" sz="3200" dirty="0" smtClean="0"/>
              <a:t>Separate track for Jumpstarts (no </a:t>
            </a:r>
            <a:r>
              <a:rPr lang="en-US" sz="3200" dirty="0" err="1" smtClean="0"/>
              <a:t>FitTest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Review of applications &amp; membership results</a:t>
            </a:r>
          </a:p>
          <a:p>
            <a:r>
              <a:rPr lang="en-US" sz="3200" dirty="0" smtClean="0"/>
              <a:t>Analysis and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43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31" y="226491"/>
            <a:ext cx="8610600" cy="1293028"/>
          </a:xfrm>
        </p:spPr>
        <p:txBody>
          <a:bodyPr/>
          <a:lstStyle/>
          <a:p>
            <a:r>
              <a:rPr lang="en-US" dirty="0" err="1" smtClean="0"/>
              <a:t>SIGNup</a:t>
            </a:r>
            <a:r>
              <a:rPr lang="en-US" dirty="0" smtClean="0"/>
              <a:t> TRACKS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8" y="1640672"/>
            <a:ext cx="5365750" cy="4024313"/>
          </a:xfrm>
        </p:spPr>
      </p:pic>
      <p:sp>
        <p:nvSpPr>
          <p:cNvPr id="11" name="TextBox 10"/>
          <p:cNvSpPr txBox="1"/>
          <p:nvPr/>
        </p:nvSpPr>
        <p:spPr>
          <a:xfrm>
            <a:off x="6107773" y="2813982"/>
            <a:ext cx="4958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5004 Visitors during Fall –</a:t>
            </a:r>
          </a:p>
          <a:p>
            <a:r>
              <a:rPr lang="en-US" sz="2800" dirty="0" smtClean="0"/>
              <a:t>~50/50 distribution of visitors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7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360" y="274607"/>
            <a:ext cx="8610600" cy="1293028"/>
          </a:xfrm>
        </p:spPr>
        <p:txBody>
          <a:bodyPr/>
          <a:lstStyle/>
          <a:p>
            <a:r>
              <a:rPr lang="en-US" dirty="0" err="1" smtClean="0"/>
              <a:t>ApplicaNT</a:t>
            </a:r>
            <a:r>
              <a:rPr lang="en-US" dirty="0" smtClean="0"/>
              <a:t>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3" y="1471626"/>
            <a:ext cx="5823084" cy="4367314"/>
          </a:xfrm>
        </p:spPr>
      </p:pic>
      <p:sp>
        <p:nvSpPr>
          <p:cNvPr id="6" name="TextBox 5"/>
          <p:cNvSpPr txBox="1"/>
          <p:nvPr/>
        </p:nvSpPr>
        <p:spPr>
          <a:xfrm>
            <a:off x="6585216" y="1967111"/>
            <a:ext cx="49946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~9.98 Fitness Test  </a:t>
            </a:r>
          </a:p>
          <a:p>
            <a:r>
              <a:rPr lang="en-US" sz="2000" dirty="0" smtClean="0"/>
              <a:t>v.</a:t>
            </a:r>
          </a:p>
          <a:p>
            <a:r>
              <a:rPr lang="en-US" sz="2000" dirty="0" smtClean="0"/>
              <a:t>13% No Fitness Test </a:t>
            </a:r>
          </a:p>
          <a:p>
            <a:endParaRPr lang="en-US" sz="2000" dirty="0"/>
          </a:p>
          <a:p>
            <a:r>
              <a:rPr lang="en-US" sz="2000" dirty="0" smtClean="0"/>
              <a:t>~3% (325 v 250 applications) higher applications in no fitness test group</a:t>
            </a:r>
          </a:p>
          <a:p>
            <a:endParaRPr lang="en-US" sz="2400" dirty="0"/>
          </a:p>
          <a:p>
            <a:r>
              <a:rPr lang="en-US" sz="2800" dirty="0" smtClean="0"/>
              <a:t>There is a higher chance a visitor will apply if no test is given*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8918" y="6238416"/>
            <a:ext cx="844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*Result confidence validated with Pearson’s Chi Square Test  </a:t>
            </a:r>
            <a:r>
              <a:rPr lang="en-US" sz="1400" i="1" dirty="0" err="1" smtClean="0"/>
              <a:t>pval</a:t>
            </a:r>
            <a:r>
              <a:rPr lang="en-US" sz="1400" i="1" dirty="0" smtClean="0"/>
              <a:t> &lt; 1/10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of percent </a:t>
            </a:r>
            <a:r>
              <a:rPr lang="en-US" sz="1400" i="1" dirty="0"/>
              <a:t>(0.00096</a:t>
            </a:r>
            <a:r>
              <a:rPr lang="en-US" sz="1400" i="1" dirty="0" smtClean="0"/>
              <a:t>..)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523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326" y="533852"/>
            <a:ext cx="8610600" cy="1293028"/>
          </a:xfrm>
        </p:spPr>
        <p:txBody>
          <a:bodyPr/>
          <a:lstStyle/>
          <a:p>
            <a:r>
              <a:rPr lang="en-US" dirty="0" smtClean="0"/>
              <a:t>Membership FROM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8" y="1609938"/>
            <a:ext cx="5947265" cy="4460449"/>
          </a:xfrm>
        </p:spPr>
      </p:pic>
      <p:sp>
        <p:nvSpPr>
          <p:cNvPr id="5" name="TextBox 4"/>
          <p:cNvSpPr txBox="1"/>
          <p:nvPr/>
        </p:nvSpPr>
        <p:spPr>
          <a:xfrm>
            <a:off x="6602943" y="2212622"/>
            <a:ext cx="4762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 (200 of 250) Fitness tested applicants</a:t>
            </a:r>
          </a:p>
          <a:p>
            <a:r>
              <a:rPr lang="en-US" dirty="0" smtClean="0"/>
              <a:t>purchased membership</a:t>
            </a:r>
          </a:p>
          <a:p>
            <a:r>
              <a:rPr lang="en-US" dirty="0" smtClean="0"/>
              <a:t>v.</a:t>
            </a:r>
          </a:p>
          <a:p>
            <a:r>
              <a:rPr lang="en-US" dirty="0" smtClean="0"/>
              <a:t>~77% (250 of 325) Non-Fitness tested</a:t>
            </a:r>
          </a:p>
          <a:p>
            <a:endParaRPr lang="en-US" sz="2400" dirty="0"/>
          </a:p>
          <a:p>
            <a:r>
              <a:rPr lang="en-US" sz="2400" dirty="0" smtClean="0"/>
              <a:t>The difference does not</a:t>
            </a:r>
          </a:p>
          <a:p>
            <a:r>
              <a:rPr lang="en-US" sz="2400" dirty="0" smtClean="0"/>
              <a:t>appear significant*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918" y="6238416"/>
            <a:ext cx="3845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*Pearson’s Chi Square Test  </a:t>
            </a:r>
            <a:r>
              <a:rPr lang="en-US" sz="1400" i="1" dirty="0" err="1" smtClean="0"/>
              <a:t>pval</a:t>
            </a:r>
            <a:r>
              <a:rPr lang="en-US" sz="1400" i="1" dirty="0" smtClean="0"/>
              <a:t> is ~43.26%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806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565" y="426276"/>
            <a:ext cx="9721582" cy="1293028"/>
          </a:xfrm>
        </p:spPr>
        <p:txBody>
          <a:bodyPr/>
          <a:lstStyle/>
          <a:p>
            <a:r>
              <a:rPr lang="en-US" dirty="0" smtClean="0"/>
              <a:t>Membership Purchase by GROUP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3" y="1571518"/>
            <a:ext cx="6029227" cy="4521921"/>
          </a:xfrm>
        </p:spPr>
      </p:pic>
      <p:sp>
        <p:nvSpPr>
          <p:cNvPr id="7" name="TextBox 6"/>
          <p:cNvSpPr txBox="1"/>
          <p:nvPr/>
        </p:nvSpPr>
        <p:spPr>
          <a:xfrm>
            <a:off x="6600583" y="1997849"/>
            <a:ext cx="5440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 of Visitors without Fitness test </a:t>
            </a:r>
          </a:p>
          <a:p>
            <a:r>
              <a:rPr lang="en-US" dirty="0" smtClean="0"/>
              <a:t>purchased membership (250)</a:t>
            </a:r>
          </a:p>
          <a:p>
            <a:r>
              <a:rPr lang="en-US" dirty="0" smtClean="0"/>
              <a:t>v.</a:t>
            </a:r>
          </a:p>
          <a:p>
            <a:r>
              <a:rPr lang="en-US" dirty="0" smtClean="0"/>
              <a:t>~8% Fitness tested (200)</a:t>
            </a:r>
          </a:p>
          <a:p>
            <a:endParaRPr lang="en-US" dirty="0"/>
          </a:p>
          <a:p>
            <a:r>
              <a:rPr lang="en-US" sz="2800" b="1" dirty="0" smtClean="0"/>
              <a:t>25% more membership sign-up from visitors that did not receive a fitness test*  (1 in 4)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918" y="6238416"/>
            <a:ext cx="943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*Analysis of data suggests a good level of confidence.  Pearson’s Chi Square Test  </a:t>
            </a:r>
            <a:r>
              <a:rPr lang="en-US" sz="1400" i="1" dirty="0" err="1" smtClean="0"/>
              <a:t>pval</a:t>
            </a:r>
            <a:r>
              <a:rPr lang="en-US" sz="1400" i="1" dirty="0" smtClean="0"/>
              <a:t> </a:t>
            </a:r>
            <a:r>
              <a:rPr lang="en-US" sz="1400" i="1" dirty="0"/>
              <a:t>is </a:t>
            </a:r>
            <a:r>
              <a:rPr lang="en-US" sz="1400" i="1" dirty="0" smtClean="0"/>
              <a:t>~1.5% (&lt; 0.05)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632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Visitors were more likely to apply and purchase a membership when not offered a fitness test</a:t>
            </a:r>
          </a:p>
          <a:p>
            <a:pPr lvl="1"/>
            <a:r>
              <a:rPr lang="en-US" sz="2600" dirty="0" smtClean="0"/>
              <a:t>13% v. 10% applications of 5000 visitors</a:t>
            </a:r>
          </a:p>
          <a:p>
            <a:pPr lvl="1"/>
            <a:r>
              <a:rPr lang="en-US" sz="2600" dirty="0" smtClean="0"/>
              <a:t>10% v. 8% membership purchase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r>
              <a:rPr lang="en-US" sz="2800" dirty="0" smtClean="0"/>
              <a:t>Recommend no fitness test offering for sign-ups moving forward and green light “we will get you there together” campaign</a:t>
            </a:r>
          </a:p>
        </p:txBody>
      </p:sp>
    </p:spTree>
    <p:extLst>
      <p:ext uri="{BB962C8B-B14F-4D97-AF65-F5344CB8AC3E}">
        <p14:creationId xmlns:p14="http://schemas.microsoft.com/office/powerpoint/2010/main" val="11865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</TotalTime>
  <Words>291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MUSCLEHUB  together STRONG</vt:lpstr>
      <vt:lpstr>Overview</vt:lpstr>
      <vt:lpstr>SIGNup TRACKS</vt:lpstr>
      <vt:lpstr>ApplicaNT RATE</vt:lpstr>
      <vt:lpstr>Membership FROM APPLICATIONS</vt:lpstr>
      <vt:lpstr>Membership Purchase by GROUP</vt:lpstr>
      <vt:lpstr>SUMMARY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MUSCLEHUB  together STRONG</dc:title>
  <dc:creator>Shawn Chen</dc:creator>
  <cp:lastModifiedBy>Shawn Chen</cp:lastModifiedBy>
  <cp:revision>14</cp:revision>
  <dcterms:created xsi:type="dcterms:W3CDTF">2018-01-13T20:21:08Z</dcterms:created>
  <dcterms:modified xsi:type="dcterms:W3CDTF">2018-01-13T21:40:35Z</dcterms:modified>
</cp:coreProperties>
</file>