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59" r:id="rId10"/>
    <p:sldId id="265" r:id="rId11"/>
    <p:sldId id="266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-2" y="0"/>
            <a:ext cx="12188956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95" name="Title 1"/>
          <p:cNvSpPr txBox="1"/>
          <p:nvPr>
            <p:ph type="ctrTitle"/>
          </p:nvPr>
        </p:nvSpPr>
        <p:spPr>
          <a:xfrm>
            <a:off x="551815" y="-890270"/>
            <a:ext cx="5353050" cy="4566920"/>
          </a:xfrm>
          <a:prstGeom prst="rect">
            <a:avLst/>
          </a:prstGeom>
        </p:spPr>
        <p:txBody>
          <a:bodyPr/>
          <a:lstStyle>
            <a:lvl1pPr algn="l">
              <a:defRPr sz="4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lang="en-US" sz="4800"/>
              <a:t>BOSTON NEIGHBOURHOOD ANALYSIS</a:t>
            </a:r>
            <a:endParaRPr lang="en-US" sz="4800"/>
          </a:p>
        </p:txBody>
      </p:sp>
      <p:sp>
        <p:nvSpPr>
          <p:cNvPr id="96" name="Subtitle 2"/>
          <p:cNvSpPr txBox="1"/>
          <p:nvPr>
            <p:ph type="subTitle" sz="quarter" idx="1"/>
          </p:nvPr>
        </p:nvSpPr>
        <p:spPr>
          <a:xfrm>
            <a:off x="407670" y="4437380"/>
            <a:ext cx="4620895" cy="14287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895985">
              <a:lnSpc>
                <a:spcPct val="81000"/>
              </a:lnSpc>
              <a:spcBef>
                <a:spcPts val="900"/>
              </a:spcBef>
              <a:defRPr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2800"/>
              <a:t>                                                  -</a:t>
            </a:r>
            <a:r>
              <a:rPr sz="2800"/>
              <a:t>By Aashay, Apurv, Umesh and Ariv</a:t>
            </a:r>
            <a:endParaRPr sz="2800"/>
          </a:p>
          <a:p>
            <a:pPr algn="l" defTabSz="895985">
              <a:lnSpc>
                <a:spcPct val="81000"/>
              </a:lnSpc>
              <a:spcBef>
                <a:spcPts val="900"/>
              </a:spcBef>
              <a:defRPr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800"/>
              <a:t>Group 5</a:t>
            </a:r>
            <a:endParaRPr sz="2800"/>
          </a:p>
        </p:txBody>
      </p:sp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1"/>
          <a:srcRect l="16798" r="34294"/>
          <a:stretch>
            <a:fillRect/>
          </a:stretch>
        </p:blipFill>
        <p:spPr>
          <a:xfrm>
            <a:off x="6229182" y="8"/>
            <a:ext cx="5962664" cy="6857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3776" y="0"/>
                </a:moveTo>
                <a:lnTo>
                  <a:pt x="4190" y="138"/>
                </a:lnTo>
                <a:cubicBezTo>
                  <a:pt x="4371" y="198"/>
                  <a:pt x="4554" y="258"/>
                  <a:pt x="4737" y="309"/>
                </a:cubicBezTo>
                <a:cubicBezTo>
                  <a:pt x="4685" y="422"/>
                  <a:pt x="4631" y="400"/>
                  <a:pt x="4579" y="389"/>
                </a:cubicBezTo>
                <a:cubicBezTo>
                  <a:pt x="4263" y="343"/>
                  <a:pt x="3938" y="309"/>
                  <a:pt x="3634" y="184"/>
                </a:cubicBezTo>
                <a:cubicBezTo>
                  <a:pt x="3560" y="161"/>
                  <a:pt x="3477" y="161"/>
                  <a:pt x="3445" y="240"/>
                </a:cubicBezTo>
                <a:cubicBezTo>
                  <a:pt x="3393" y="354"/>
                  <a:pt x="3465" y="422"/>
                  <a:pt x="3539" y="479"/>
                </a:cubicBezTo>
                <a:cubicBezTo>
                  <a:pt x="3665" y="581"/>
                  <a:pt x="3813" y="559"/>
                  <a:pt x="3949" y="570"/>
                </a:cubicBezTo>
                <a:cubicBezTo>
                  <a:pt x="4327" y="627"/>
                  <a:pt x="4507" y="785"/>
                  <a:pt x="4591" y="1149"/>
                </a:cubicBezTo>
                <a:cubicBezTo>
                  <a:pt x="4265" y="1001"/>
                  <a:pt x="3939" y="1183"/>
                  <a:pt x="3624" y="1081"/>
                </a:cubicBezTo>
                <a:cubicBezTo>
                  <a:pt x="3539" y="1059"/>
                  <a:pt x="3413" y="1093"/>
                  <a:pt x="3455" y="1218"/>
                </a:cubicBezTo>
                <a:cubicBezTo>
                  <a:pt x="3497" y="1330"/>
                  <a:pt x="3634" y="1421"/>
                  <a:pt x="3393" y="1399"/>
                </a:cubicBezTo>
                <a:cubicBezTo>
                  <a:pt x="3214" y="1387"/>
                  <a:pt x="3161" y="1251"/>
                  <a:pt x="3109" y="1104"/>
                </a:cubicBezTo>
                <a:cubicBezTo>
                  <a:pt x="3067" y="1024"/>
                  <a:pt x="2951" y="978"/>
                  <a:pt x="2867" y="1024"/>
                </a:cubicBezTo>
                <a:cubicBezTo>
                  <a:pt x="2762" y="1069"/>
                  <a:pt x="2794" y="1194"/>
                  <a:pt x="2794" y="1285"/>
                </a:cubicBezTo>
                <a:cubicBezTo>
                  <a:pt x="2784" y="1455"/>
                  <a:pt x="2867" y="1535"/>
                  <a:pt x="3014" y="1569"/>
                </a:cubicBezTo>
                <a:cubicBezTo>
                  <a:pt x="3193" y="1614"/>
                  <a:pt x="3371" y="1671"/>
                  <a:pt x="3602" y="1739"/>
                </a:cubicBezTo>
                <a:cubicBezTo>
                  <a:pt x="3350" y="1852"/>
                  <a:pt x="3160" y="1830"/>
                  <a:pt x="2971" y="1739"/>
                </a:cubicBezTo>
                <a:cubicBezTo>
                  <a:pt x="2740" y="1637"/>
                  <a:pt x="2436" y="1501"/>
                  <a:pt x="2247" y="1626"/>
                </a:cubicBezTo>
                <a:cubicBezTo>
                  <a:pt x="1963" y="1808"/>
                  <a:pt x="1731" y="1694"/>
                  <a:pt x="1478" y="1660"/>
                </a:cubicBezTo>
                <a:cubicBezTo>
                  <a:pt x="953" y="1592"/>
                  <a:pt x="1282" y="1489"/>
                  <a:pt x="756" y="1432"/>
                </a:cubicBezTo>
                <a:cubicBezTo>
                  <a:pt x="546" y="1411"/>
                  <a:pt x="324" y="1319"/>
                  <a:pt x="20" y="1444"/>
                </a:cubicBezTo>
                <a:cubicBezTo>
                  <a:pt x="1396" y="2102"/>
                  <a:pt x="2046" y="2057"/>
                  <a:pt x="3275" y="2862"/>
                </a:cubicBezTo>
                <a:cubicBezTo>
                  <a:pt x="3223" y="2942"/>
                  <a:pt x="3171" y="2908"/>
                  <a:pt x="3119" y="2898"/>
                </a:cubicBezTo>
                <a:cubicBezTo>
                  <a:pt x="3035" y="2886"/>
                  <a:pt x="2931" y="2839"/>
                  <a:pt x="2910" y="2988"/>
                </a:cubicBezTo>
                <a:cubicBezTo>
                  <a:pt x="2900" y="3100"/>
                  <a:pt x="2961" y="3159"/>
                  <a:pt x="3066" y="3170"/>
                </a:cubicBezTo>
                <a:cubicBezTo>
                  <a:pt x="3370" y="3215"/>
                  <a:pt x="3644" y="3374"/>
                  <a:pt x="3918" y="3510"/>
                </a:cubicBezTo>
                <a:cubicBezTo>
                  <a:pt x="4044" y="3567"/>
                  <a:pt x="4179" y="3647"/>
                  <a:pt x="4127" y="3851"/>
                </a:cubicBezTo>
                <a:cubicBezTo>
                  <a:pt x="4022" y="3908"/>
                  <a:pt x="3948" y="3828"/>
                  <a:pt x="3863" y="3816"/>
                </a:cubicBezTo>
                <a:cubicBezTo>
                  <a:pt x="3779" y="3805"/>
                  <a:pt x="3581" y="3851"/>
                  <a:pt x="3634" y="3885"/>
                </a:cubicBezTo>
                <a:cubicBezTo>
                  <a:pt x="3875" y="4010"/>
                  <a:pt x="3435" y="4316"/>
                  <a:pt x="3729" y="4316"/>
                </a:cubicBezTo>
                <a:cubicBezTo>
                  <a:pt x="4213" y="4316"/>
                  <a:pt x="4474" y="4862"/>
                  <a:pt x="4936" y="4872"/>
                </a:cubicBezTo>
                <a:cubicBezTo>
                  <a:pt x="5009" y="4872"/>
                  <a:pt x="5042" y="4974"/>
                  <a:pt x="5042" y="5054"/>
                </a:cubicBezTo>
                <a:cubicBezTo>
                  <a:pt x="5042" y="5156"/>
                  <a:pt x="4969" y="5167"/>
                  <a:pt x="4895" y="5179"/>
                </a:cubicBezTo>
                <a:cubicBezTo>
                  <a:pt x="4780" y="5190"/>
                  <a:pt x="4653" y="5054"/>
                  <a:pt x="4506" y="5248"/>
                </a:cubicBezTo>
                <a:cubicBezTo>
                  <a:pt x="4779" y="5360"/>
                  <a:pt x="5062" y="5474"/>
                  <a:pt x="5052" y="5860"/>
                </a:cubicBezTo>
                <a:cubicBezTo>
                  <a:pt x="5052" y="5962"/>
                  <a:pt x="5168" y="6007"/>
                  <a:pt x="5252" y="6030"/>
                </a:cubicBezTo>
                <a:cubicBezTo>
                  <a:pt x="5399" y="6075"/>
                  <a:pt x="5515" y="6144"/>
                  <a:pt x="5599" y="6291"/>
                </a:cubicBezTo>
                <a:cubicBezTo>
                  <a:pt x="5599" y="6325"/>
                  <a:pt x="5599" y="6349"/>
                  <a:pt x="5599" y="6382"/>
                </a:cubicBezTo>
                <a:cubicBezTo>
                  <a:pt x="5578" y="6734"/>
                  <a:pt x="5368" y="6723"/>
                  <a:pt x="5137" y="6666"/>
                </a:cubicBezTo>
                <a:cubicBezTo>
                  <a:pt x="4863" y="6598"/>
                  <a:pt x="4591" y="6461"/>
                  <a:pt x="4297" y="6586"/>
                </a:cubicBezTo>
                <a:cubicBezTo>
                  <a:pt x="4707" y="6757"/>
                  <a:pt x="5158" y="6768"/>
                  <a:pt x="5536" y="7006"/>
                </a:cubicBezTo>
                <a:cubicBezTo>
                  <a:pt x="4128" y="7052"/>
                  <a:pt x="2888" y="6291"/>
                  <a:pt x="1523" y="5996"/>
                </a:cubicBezTo>
                <a:cubicBezTo>
                  <a:pt x="1565" y="6189"/>
                  <a:pt x="1678" y="6234"/>
                  <a:pt x="1772" y="6258"/>
                </a:cubicBezTo>
                <a:cubicBezTo>
                  <a:pt x="2277" y="6404"/>
                  <a:pt x="2720" y="6700"/>
                  <a:pt x="3182" y="6950"/>
                </a:cubicBezTo>
                <a:cubicBezTo>
                  <a:pt x="3371" y="7052"/>
                  <a:pt x="3507" y="7166"/>
                  <a:pt x="3581" y="7381"/>
                </a:cubicBezTo>
                <a:cubicBezTo>
                  <a:pt x="3644" y="7586"/>
                  <a:pt x="3770" y="7677"/>
                  <a:pt x="4001" y="7620"/>
                </a:cubicBezTo>
                <a:cubicBezTo>
                  <a:pt x="4190" y="7575"/>
                  <a:pt x="4392" y="7597"/>
                  <a:pt x="4591" y="7620"/>
                </a:cubicBezTo>
                <a:cubicBezTo>
                  <a:pt x="4812" y="7643"/>
                  <a:pt x="5064" y="7870"/>
                  <a:pt x="5011" y="7995"/>
                </a:cubicBezTo>
                <a:cubicBezTo>
                  <a:pt x="4906" y="8199"/>
                  <a:pt x="4726" y="8096"/>
                  <a:pt x="4579" y="8074"/>
                </a:cubicBezTo>
                <a:cubicBezTo>
                  <a:pt x="4400" y="8051"/>
                  <a:pt x="4076" y="7994"/>
                  <a:pt x="4076" y="8018"/>
                </a:cubicBezTo>
                <a:cubicBezTo>
                  <a:pt x="3961" y="8527"/>
                  <a:pt x="3697" y="8143"/>
                  <a:pt x="3508" y="8142"/>
                </a:cubicBezTo>
                <a:cubicBezTo>
                  <a:pt x="3330" y="8142"/>
                  <a:pt x="3150" y="8085"/>
                  <a:pt x="2981" y="8040"/>
                </a:cubicBezTo>
                <a:cubicBezTo>
                  <a:pt x="2761" y="7983"/>
                  <a:pt x="2561" y="8084"/>
                  <a:pt x="2350" y="8108"/>
                </a:cubicBezTo>
                <a:cubicBezTo>
                  <a:pt x="2161" y="8129"/>
                  <a:pt x="2269" y="8426"/>
                  <a:pt x="2153" y="8551"/>
                </a:cubicBezTo>
                <a:cubicBezTo>
                  <a:pt x="2132" y="8585"/>
                  <a:pt x="2110" y="8585"/>
                  <a:pt x="2089" y="8585"/>
                </a:cubicBezTo>
                <a:cubicBezTo>
                  <a:pt x="2026" y="9471"/>
                  <a:pt x="923" y="9255"/>
                  <a:pt x="923" y="9289"/>
                </a:cubicBezTo>
                <a:cubicBezTo>
                  <a:pt x="828" y="9346"/>
                  <a:pt x="713" y="9209"/>
                  <a:pt x="598" y="9345"/>
                </a:cubicBezTo>
                <a:cubicBezTo>
                  <a:pt x="1091" y="9969"/>
                  <a:pt x="1848" y="10118"/>
                  <a:pt x="2520" y="10582"/>
                </a:cubicBezTo>
                <a:cubicBezTo>
                  <a:pt x="1963" y="10741"/>
                  <a:pt x="1638" y="10197"/>
                  <a:pt x="1228" y="10265"/>
                </a:cubicBezTo>
                <a:cubicBezTo>
                  <a:pt x="1028" y="10435"/>
                  <a:pt x="1628" y="10708"/>
                  <a:pt x="1050" y="10788"/>
                </a:cubicBezTo>
                <a:cubicBezTo>
                  <a:pt x="1302" y="10934"/>
                  <a:pt x="1480" y="11083"/>
                  <a:pt x="1659" y="11252"/>
                </a:cubicBezTo>
                <a:cubicBezTo>
                  <a:pt x="1963" y="11559"/>
                  <a:pt x="2027" y="11764"/>
                  <a:pt x="1880" y="12172"/>
                </a:cubicBezTo>
                <a:cubicBezTo>
                  <a:pt x="1785" y="12445"/>
                  <a:pt x="1646" y="12695"/>
                  <a:pt x="1772" y="13012"/>
                </a:cubicBezTo>
                <a:cubicBezTo>
                  <a:pt x="1857" y="13228"/>
                  <a:pt x="1826" y="13376"/>
                  <a:pt x="1511" y="13274"/>
                </a:cubicBezTo>
                <a:cubicBezTo>
                  <a:pt x="1175" y="13172"/>
                  <a:pt x="1047" y="13364"/>
                  <a:pt x="1131" y="13750"/>
                </a:cubicBezTo>
                <a:cubicBezTo>
                  <a:pt x="1184" y="14000"/>
                  <a:pt x="1133" y="14079"/>
                  <a:pt x="902" y="14045"/>
                </a:cubicBezTo>
                <a:cubicBezTo>
                  <a:pt x="649" y="14011"/>
                  <a:pt x="408" y="13854"/>
                  <a:pt x="93" y="13932"/>
                </a:cubicBezTo>
                <a:cubicBezTo>
                  <a:pt x="345" y="14387"/>
                  <a:pt x="880" y="14250"/>
                  <a:pt x="1174" y="14681"/>
                </a:cubicBezTo>
                <a:cubicBezTo>
                  <a:pt x="828" y="14681"/>
                  <a:pt x="556" y="14681"/>
                  <a:pt x="304" y="14590"/>
                </a:cubicBezTo>
                <a:cubicBezTo>
                  <a:pt x="198" y="14556"/>
                  <a:pt x="83" y="14511"/>
                  <a:pt x="20" y="14648"/>
                </a:cubicBezTo>
                <a:cubicBezTo>
                  <a:pt x="-54" y="14805"/>
                  <a:pt x="94" y="14862"/>
                  <a:pt x="178" y="14885"/>
                </a:cubicBezTo>
                <a:cubicBezTo>
                  <a:pt x="420" y="14964"/>
                  <a:pt x="609" y="15146"/>
                  <a:pt x="819" y="15294"/>
                </a:cubicBezTo>
                <a:cubicBezTo>
                  <a:pt x="1271" y="15612"/>
                  <a:pt x="1764" y="15884"/>
                  <a:pt x="2142" y="16406"/>
                </a:cubicBezTo>
                <a:cubicBezTo>
                  <a:pt x="1669" y="16270"/>
                  <a:pt x="1312" y="15953"/>
                  <a:pt x="860" y="15896"/>
                </a:cubicBezTo>
                <a:cubicBezTo>
                  <a:pt x="1249" y="16373"/>
                  <a:pt x="1744" y="16691"/>
                  <a:pt x="2206" y="17042"/>
                </a:cubicBezTo>
                <a:cubicBezTo>
                  <a:pt x="2343" y="17145"/>
                  <a:pt x="2479" y="17213"/>
                  <a:pt x="2500" y="17429"/>
                </a:cubicBezTo>
                <a:cubicBezTo>
                  <a:pt x="2563" y="17849"/>
                  <a:pt x="2730" y="18190"/>
                  <a:pt x="3109" y="18371"/>
                </a:cubicBezTo>
                <a:cubicBezTo>
                  <a:pt x="3109" y="18371"/>
                  <a:pt x="3089" y="18439"/>
                  <a:pt x="3078" y="18472"/>
                </a:cubicBezTo>
                <a:cubicBezTo>
                  <a:pt x="2847" y="18484"/>
                  <a:pt x="2667" y="18234"/>
                  <a:pt x="2383" y="18325"/>
                </a:cubicBezTo>
                <a:cubicBezTo>
                  <a:pt x="2667" y="18666"/>
                  <a:pt x="2898" y="18961"/>
                  <a:pt x="3287" y="19120"/>
                </a:cubicBezTo>
                <a:cubicBezTo>
                  <a:pt x="3602" y="19245"/>
                  <a:pt x="3990" y="19325"/>
                  <a:pt x="4222" y="19734"/>
                </a:cubicBezTo>
                <a:cubicBezTo>
                  <a:pt x="3959" y="19813"/>
                  <a:pt x="3761" y="19711"/>
                  <a:pt x="3561" y="19642"/>
                </a:cubicBezTo>
                <a:cubicBezTo>
                  <a:pt x="3257" y="19530"/>
                  <a:pt x="2949" y="19404"/>
                  <a:pt x="2644" y="19290"/>
                </a:cubicBezTo>
                <a:cubicBezTo>
                  <a:pt x="2529" y="19245"/>
                  <a:pt x="2406" y="19222"/>
                  <a:pt x="2332" y="19426"/>
                </a:cubicBezTo>
                <a:cubicBezTo>
                  <a:pt x="2721" y="19472"/>
                  <a:pt x="2950" y="19745"/>
                  <a:pt x="3192" y="20006"/>
                </a:cubicBezTo>
                <a:cubicBezTo>
                  <a:pt x="3328" y="20154"/>
                  <a:pt x="3445" y="20345"/>
                  <a:pt x="3687" y="20278"/>
                </a:cubicBezTo>
                <a:cubicBezTo>
                  <a:pt x="3813" y="20243"/>
                  <a:pt x="3896" y="20346"/>
                  <a:pt x="3886" y="20482"/>
                </a:cubicBezTo>
                <a:cubicBezTo>
                  <a:pt x="3833" y="20959"/>
                  <a:pt x="4136" y="21118"/>
                  <a:pt x="4451" y="21209"/>
                </a:cubicBezTo>
                <a:cubicBezTo>
                  <a:pt x="4683" y="21277"/>
                  <a:pt x="4901" y="21379"/>
                  <a:pt x="5115" y="21492"/>
                </a:cubicBezTo>
                <a:lnTo>
                  <a:pt x="5312" y="21600"/>
                </a:lnTo>
                <a:lnTo>
                  <a:pt x="21546" y="21600"/>
                </a:lnTo>
                <a:lnTo>
                  <a:pt x="21546" y="0"/>
                </a:lnTo>
                <a:lnTo>
                  <a:pt x="3776" y="0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 txBox="1"/>
          <p:nvPr>
            <p:ph type="title"/>
          </p:nvPr>
        </p:nvSpPr>
        <p:spPr>
          <a:xfrm>
            <a:off x="831679" y="110494"/>
            <a:ext cx="10905067" cy="11357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DATA IMPUTATION – ExtraTreesRegressor</a:t>
            </a:r>
          </a:p>
        </p:txBody>
      </p:sp>
      <p:sp>
        <p:nvSpPr>
          <p:cNvPr id="282" name="Content Placeholder 2"/>
          <p:cNvSpPr txBox="1"/>
          <p:nvPr>
            <p:ph type="body" sz="quarter" idx="1"/>
          </p:nvPr>
        </p:nvSpPr>
        <p:spPr>
          <a:xfrm>
            <a:off x="559818" y="1803893"/>
            <a:ext cx="3449629" cy="4393983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Used ExtraTreesRegressor to impute missing values.</a:t>
            </a:r>
          </a:p>
          <a:p>
            <a:pPr>
              <a:defRPr sz="2000"/>
            </a:pPr>
            <a:r>
              <a:t>It uses a decision tree model to impute by keeping the property, coordinates zip code, unique Property_IDs, etc as features and column with missing values as target column</a:t>
            </a:r>
          </a:p>
          <a:p>
            <a:pPr>
              <a:defRPr sz="2000"/>
            </a:pPr>
            <a:r>
              <a:t>We created a function so that we can use it to impute values in any column we want.</a:t>
            </a:r>
          </a:p>
        </p:txBody>
      </p:sp>
      <p:grpSp>
        <p:nvGrpSpPr>
          <p:cNvPr id="285" name="Group 24"/>
          <p:cNvGrpSpPr/>
          <p:nvPr/>
        </p:nvGrpSpPr>
        <p:grpSpPr>
          <a:xfrm>
            <a:off x="-2" y="4601497"/>
            <a:ext cx="1014065" cy="2017583"/>
            <a:chOff x="338020" y="156060"/>
            <a:chExt cx="1014063" cy="2017582"/>
          </a:xfrm>
        </p:grpSpPr>
        <p:sp>
          <p:nvSpPr>
            <p:cNvPr id="283" name="Isosceles Triangle 25"/>
            <p:cNvSpPr/>
            <p:nvPr/>
          </p:nvSpPr>
          <p:spPr>
            <a:xfrm rot="5400000">
              <a:off x="-163739" y="657820"/>
              <a:ext cx="2017583" cy="1014064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284" name="Rectangle 26"/>
            <p:cNvSpPr/>
            <p:nvPr/>
          </p:nvSpPr>
          <p:spPr>
            <a:xfrm rot="2700000">
              <a:off x="765939" y="1283272"/>
              <a:ext cx="485579" cy="48558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grpSp>
        <p:nvGrpSpPr>
          <p:cNvPr id="288" name="Group 28"/>
          <p:cNvGrpSpPr/>
          <p:nvPr/>
        </p:nvGrpSpPr>
        <p:grpSpPr>
          <a:xfrm>
            <a:off x="11219289" y="0"/>
            <a:ext cx="972713" cy="1935311"/>
            <a:chOff x="0" y="149696"/>
            <a:chExt cx="972712" cy="1935310"/>
          </a:xfrm>
        </p:grpSpPr>
        <p:sp>
          <p:nvSpPr>
            <p:cNvPr id="286" name="Rectangle 29"/>
            <p:cNvSpPr/>
            <p:nvPr/>
          </p:nvSpPr>
          <p:spPr>
            <a:xfrm rot="2700000">
              <a:off x="102129" y="1224690"/>
              <a:ext cx="493120" cy="49312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287" name="Isosceles Triangle 30"/>
            <p:cNvSpPr/>
            <p:nvPr/>
          </p:nvSpPr>
          <p:spPr>
            <a:xfrm rot="16200000">
              <a:off x="-481300" y="630995"/>
              <a:ext cx="1935312" cy="972713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pic>
        <p:nvPicPr>
          <p:cNvPr id="28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3243" y="1340695"/>
            <a:ext cx="8031813" cy="432990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416"/>
          <p:cNvSpPr/>
          <p:nvPr/>
        </p:nvSpPr>
        <p:spPr>
          <a:xfrm>
            <a:off x="424853" y="141711"/>
            <a:ext cx="121920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5" name="Freeform: Shape 418"/>
          <p:cNvSpPr/>
          <p:nvPr/>
        </p:nvSpPr>
        <p:spPr>
          <a:xfrm rot="18900000" flipH="1">
            <a:off x="-376156" y="-253672"/>
            <a:ext cx="1827640" cy="1376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6" name="Rectangle 420"/>
          <p:cNvSpPr/>
          <p:nvPr/>
        </p:nvSpPr>
        <p:spPr>
          <a:xfrm rot="18900000" flipH="1">
            <a:off x="891641" y="422145"/>
            <a:ext cx="645370" cy="645371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7" name="Rectangle 422"/>
          <p:cNvSpPr/>
          <p:nvPr/>
        </p:nvSpPr>
        <p:spPr>
          <a:xfrm rot="18900000" flipH="1">
            <a:off x="10043482" y="655140"/>
            <a:ext cx="68747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8" name="Freeform: Shape 424"/>
          <p:cNvSpPr/>
          <p:nvPr/>
        </p:nvSpPr>
        <p:spPr>
          <a:xfrm rot="10800000" flipH="1">
            <a:off x="9356641" y="0"/>
            <a:ext cx="2835359" cy="148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59" name="Isosceles Triangle 426"/>
          <p:cNvSpPr/>
          <p:nvPr/>
        </p:nvSpPr>
        <p:spPr>
          <a:xfrm flipH="1">
            <a:off x="7976344" y="6115501"/>
            <a:ext cx="149451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60" name="Isosceles Triangle 428"/>
          <p:cNvSpPr/>
          <p:nvPr/>
        </p:nvSpPr>
        <p:spPr>
          <a:xfrm flipH="1">
            <a:off x="7604079" y="6453142"/>
            <a:ext cx="814906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61" name="Title 1"/>
          <p:cNvSpPr txBox="1"/>
          <p:nvPr>
            <p:ph type="title"/>
          </p:nvPr>
        </p:nvSpPr>
        <p:spPr>
          <a:xfrm>
            <a:off x="838200" y="556995"/>
            <a:ext cx="10515600" cy="113369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DATABASE MODEL  </a:t>
            </a:r>
          </a:p>
        </p:txBody>
      </p:sp>
      <p:grpSp>
        <p:nvGrpSpPr>
          <p:cNvPr id="194" name="Group 2"/>
          <p:cNvGrpSpPr/>
          <p:nvPr/>
        </p:nvGrpSpPr>
        <p:grpSpPr>
          <a:xfrm>
            <a:off x="834111" y="545754"/>
            <a:ext cx="10607615" cy="5851731"/>
            <a:chOff x="0" y="-1"/>
            <a:chExt cx="10607614" cy="5851730"/>
          </a:xfrm>
        </p:grpSpPr>
        <p:grpSp>
          <p:nvGrpSpPr>
            <p:cNvPr id="165" name="Group 20"/>
            <p:cNvGrpSpPr/>
            <p:nvPr/>
          </p:nvGrpSpPr>
          <p:grpSpPr>
            <a:xfrm>
              <a:off x="3978211" y="2162907"/>
              <a:ext cx="3142702" cy="3688823"/>
              <a:chOff x="0" y="0"/>
              <a:chExt cx="3142701" cy="3688822"/>
            </a:xfrm>
          </p:grpSpPr>
          <p:sp>
            <p:nvSpPr>
              <p:cNvPr id="162" name="Rectangle 18"/>
              <p:cNvSpPr/>
              <p:nvPr/>
            </p:nvSpPr>
            <p:spPr>
              <a:xfrm>
                <a:off x="0" y="274740"/>
                <a:ext cx="3142702" cy="34140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163" name="TextBox 19"/>
              <p:cNvSpPr txBox="1"/>
              <p:nvPr/>
            </p:nvSpPr>
            <p:spPr>
              <a:xfrm>
                <a:off x="162365" y="-1"/>
                <a:ext cx="2817972" cy="333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lvl1pPr>
              </a:lstStyle>
              <a:p>
                <a:r>
                  <a:t>merged_df table</a:t>
                </a:r>
              </a:p>
            </p:txBody>
          </p:sp>
          <p:sp>
            <p:nvSpPr>
              <p:cNvPr id="164" name="TextBox 17"/>
              <p:cNvSpPr/>
              <p:nvPr/>
            </p:nvSpPr>
            <p:spPr>
              <a:xfrm>
                <a:off x="51583" y="429391"/>
                <a:ext cx="309082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u="sng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Neighborhood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PID_min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PID_max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ZIPCODE_min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ZIPCODE_max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FY2021.AV_mean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DiffAV2021_mean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PercChangeAV2021_mean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RecoveryDiffAV_mean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RecoveryPercChangeAV_mean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...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Observation_Count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Acres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SqMiles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geometry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fatalities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bike_stations_count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robbery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drug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assault</a:t>
                </a:r>
              </a:p>
              <a:p>
                <a:pPr defTabSz="457200">
                  <a:defRPr sz="9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Shootings</a:t>
                </a:r>
              </a:p>
            </p:txBody>
          </p:sp>
        </p:grpSp>
        <p:sp>
          <p:nvSpPr>
            <p:cNvPr id="166" name="Rectangle 24"/>
            <p:cNvSpPr/>
            <p:nvPr/>
          </p:nvSpPr>
          <p:spPr>
            <a:xfrm>
              <a:off x="0" y="2308623"/>
              <a:ext cx="3270809" cy="28574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67" name="TextBox 25"/>
            <p:cNvSpPr txBox="1"/>
            <p:nvPr/>
          </p:nvSpPr>
          <p:spPr>
            <a:xfrm>
              <a:off x="179071" y="1958527"/>
              <a:ext cx="291266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survey_grouped table</a:t>
              </a:r>
            </a:p>
          </p:txBody>
        </p:sp>
        <p:sp>
          <p:nvSpPr>
            <p:cNvPr id="168" name="TextBox 23"/>
            <p:cNvSpPr txBox="1"/>
            <p:nvPr/>
          </p:nvSpPr>
          <p:spPr>
            <a:xfrm>
              <a:off x="69158" y="2325230"/>
              <a:ext cx="3190670" cy="16238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u="sng"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r>
                <a:t>Neighborhood</a:t>
              </a:r>
            </a:p>
            <a:p>
              <a:pPr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Avg_Age_Range</a:t>
              </a:r>
            </a:p>
            <a:p>
              <a:pPr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Highest_Gender_Dem</a:t>
              </a:r>
            </a:p>
            <a:p>
              <a:pPr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Rent</a:t>
              </a:r>
            </a:p>
            <a:p>
              <a:pPr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Accomodation_Cost_Satisfaction</a:t>
              </a:r>
            </a:p>
            <a:p>
              <a:pPr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Mode_of_Transportation</a:t>
              </a:r>
            </a:p>
            <a:p>
              <a:pPr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Public_Transportation_Options_Satisfaction</a:t>
              </a:r>
            </a:p>
            <a:p>
              <a:pPr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Transportation_Cost</a:t>
              </a:r>
            </a:p>
          </p:txBody>
        </p:sp>
        <p:sp>
          <p:nvSpPr>
            <p:cNvPr id="169" name="Straight Arrow Connector 28"/>
            <p:cNvSpPr/>
            <p:nvPr/>
          </p:nvSpPr>
          <p:spPr>
            <a:xfrm>
              <a:off x="3271165" y="3437058"/>
              <a:ext cx="738556" cy="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grpSp>
          <p:nvGrpSpPr>
            <p:cNvPr id="174" name="Group 34"/>
            <p:cNvGrpSpPr/>
            <p:nvPr/>
          </p:nvGrpSpPr>
          <p:grpSpPr>
            <a:xfrm>
              <a:off x="8515041" y="-2"/>
              <a:ext cx="2092574" cy="1150694"/>
              <a:chOff x="0" y="-1"/>
              <a:chExt cx="2092573" cy="1150692"/>
            </a:xfrm>
          </p:grpSpPr>
          <p:grpSp>
            <p:nvGrpSpPr>
              <p:cNvPr id="172" name="Group 30"/>
              <p:cNvGrpSpPr/>
              <p:nvPr/>
            </p:nvGrpSpPr>
            <p:grpSpPr>
              <a:xfrm>
                <a:off x="0" y="-2"/>
                <a:ext cx="2092574" cy="1150694"/>
                <a:chOff x="0" y="-1"/>
                <a:chExt cx="2092573" cy="1150692"/>
              </a:xfrm>
            </p:grpSpPr>
            <p:sp>
              <p:nvSpPr>
                <p:cNvPr id="170" name="Rectangle 32"/>
                <p:cNvSpPr/>
                <p:nvPr/>
              </p:nvSpPr>
              <p:spPr>
                <a:xfrm>
                  <a:off x="-1" y="335992"/>
                  <a:ext cx="2092575" cy="81470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</a:p>
              </p:txBody>
            </p:sp>
            <p:sp>
              <p:nvSpPr>
                <p:cNvPr id="171" name="TextBox 33"/>
                <p:cNvSpPr/>
                <p:nvPr/>
              </p:nvSpPr>
              <p:spPr>
                <a:xfrm>
                  <a:off x="130599" y="-2"/>
                  <a:ext cx="1843102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lvl1pPr>
                </a:lstStyle>
                <a:p>
                  <a:r>
                    <a:t>Crime_table</a:t>
                  </a:r>
                </a:p>
              </p:txBody>
            </p:sp>
          </p:grpSp>
          <p:sp>
            <p:nvSpPr>
              <p:cNvPr id="173" name="TextBox 31"/>
              <p:cNvSpPr/>
              <p:nvPr/>
            </p:nvSpPr>
            <p:spPr>
              <a:xfrm>
                <a:off x="45719" y="287512"/>
                <a:ext cx="200113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1400" u="sng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Neighborhood</a:t>
                </a:r>
              </a:p>
              <a:p>
                <a:pPr>
                  <a:defRPr sz="10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INCIDENT_NUMBER</a:t>
                </a:r>
              </a:p>
              <a:p>
                <a:pPr>
                  <a:defRPr sz="10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OFFENSE_CODE</a:t>
                </a:r>
              </a:p>
              <a:p>
                <a:pPr>
                  <a:defRPr sz="10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…...</a:t>
                </a:r>
              </a:p>
            </p:txBody>
          </p:sp>
        </p:grpSp>
        <p:grpSp>
          <p:nvGrpSpPr>
            <p:cNvPr id="179" name="Group 40"/>
            <p:cNvGrpSpPr/>
            <p:nvPr/>
          </p:nvGrpSpPr>
          <p:grpSpPr>
            <a:xfrm>
              <a:off x="8520901" y="1447798"/>
              <a:ext cx="2086713" cy="1221350"/>
              <a:chOff x="0" y="-1"/>
              <a:chExt cx="2086711" cy="1221349"/>
            </a:xfrm>
          </p:grpSpPr>
          <p:grpSp>
            <p:nvGrpSpPr>
              <p:cNvPr id="177" name="Group 36"/>
              <p:cNvGrpSpPr/>
              <p:nvPr/>
            </p:nvGrpSpPr>
            <p:grpSpPr>
              <a:xfrm>
                <a:off x="-1" y="-2"/>
                <a:ext cx="2086713" cy="1221351"/>
                <a:chOff x="0" y="0"/>
                <a:chExt cx="2086711" cy="1221349"/>
              </a:xfrm>
            </p:grpSpPr>
            <p:sp>
              <p:nvSpPr>
                <p:cNvPr id="175" name="Rectangle 38"/>
                <p:cNvSpPr/>
                <p:nvPr/>
              </p:nvSpPr>
              <p:spPr>
                <a:xfrm>
                  <a:off x="-1" y="339275"/>
                  <a:ext cx="2086713" cy="88207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</a:p>
              </p:txBody>
            </p:sp>
            <p:sp>
              <p:nvSpPr>
                <p:cNvPr id="176" name="TextBox 39"/>
                <p:cNvSpPr/>
                <p:nvPr/>
              </p:nvSpPr>
              <p:spPr>
                <a:xfrm>
                  <a:off x="124516" y="0"/>
                  <a:ext cx="183768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lvl1pPr>
                </a:lstStyle>
                <a:p>
                  <a:r>
                    <a:t>Blue Bike Stations</a:t>
                  </a:r>
                </a:p>
              </p:txBody>
            </p:sp>
          </p:grpSp>
          <p:sp>
            <p:nvSpPr>
              <p:cNvPr id="178" name="TextBox 37"/>
              <p:cNvSpPr/>
              <p:nvPr/>
            </p:nvSpPr>
            <p:spPr>
              <a:xfrm>
                <a:off x="45721" y="332068"/>
                <a:ext cx="199527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1500" u="sng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Neighborhood</a:t>
                </a:r>
              </a:p>
              <a:p>
                <a:pPr>
                  <a:defRPr sz="9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X</a:t>
                </a:r>
              </a:p>
              <a:p>
                <a:pPr>
                  <a:defRPr sz="9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Y</a:t>
                </a:r>
              </a:p>
              <a:p>
                <a:pPr>
                  <a:defRPr sz="9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Number</a:t>
                </a:r>
              </a:p>
              <a:p>
                <a:pPr>
                  <a:defRPr sz="9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…..</a:t>
                </a:r>
              </a:p>
            </p:txBody>
          </p:sp>
        </p:grpSp>
        <p:grpSp>
          <p:nvGrpSpPr>
            <p:cNvPr id="184" name="Group 46"/>
            <p:cNvGrpSpPr/>
            <p:nvPr/>
          </p:nvGrpSpPr>
          <p:grpSpPr>
            <a:xfrm>
              <a:off x="8526761" y="2913181"/>
              <a:ext cx="2080852" cy="1304544"/>
              <a:chOff x="0" y="-1"/>
              <a:chExt cx="2080851" cy="1304542"/>
            </a:xfrm>
          </p:grpSpPr>
          <p:grpSp>
            <p:nvGrpSpPr>
              <p:cNvPr id="182" name="Group 42"/>
              <p:cNvGrpSpPr/>
              <p:nvPr/>
            </p:nvGrpSpPr>
            <p:grpSpPr>
              <a:xfrm>
                <a:off x="-1" y="-2"/>
                <a:ext cx="2080852" cy="1304544"/>
                <a:chOff x="-1" y="0"/>
                <a:chExt cx="2080851" cy="1304542"/>
              </a:xfrm>
            </p:grpSpPr>
            <p:sp>
              <p:nvSpPr>
                <p:cNvPr id="180" name="Rectangle 44"/>
                <p:cNvSpPr/>
                <p:nvPr/>
              </p:nvSpPr>
              <p:spPr>
                <a:xfrm>
                  <a:off x="-2" y="343379"/>
                  <a:ext cx="2080853" cy="96116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</a:p>
              </p:txBody>
            </p:sp>
            <p:sp>
              <p:nvSpPr>
                <p:cNvPr id="181" name="TextBox 45"/>
                <p:cNvSpPr/>
                <p:nvPr/>
              </p:nvSpPr>
              <p:spPr>
                <a:xfrm>
                  <a:off x="124294" y="-1"/>
                  <a:ext cx="183226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lvl1pPr>
                </a:lstStyle>
                <a:p>
                  <a:r>
                    <a:t>crash_records</a:t>
                  </a:r>
                </a:p>
              </p:txBody>
            </p:sp>
          </p:grpSp>
          <p:sp>
            <p:nvSpPr>
              <p:cNvPr id="183" name="TextBox 43"/>
              <p:cNvSpPr/>
              <p:nvPr/>
            </p:nvSpPr>
            <p:spPr>
              <a:xfrm>
                <a:off x="45721" y="335528"/>
                <a:ext cx="198940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1500" u="sng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Neighborhood</a:t>
                </a:r>
              </a:p>
              <a:p>
                <a:pPr>
                  <a:defRPr sz="15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date_time</a:t>
                </a:r>
              </a:p>
              <a:p>
                <a:pPr>
                  <a:defRPr sz="15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mode_type</a:t>
                </a:r>
              </a:p>
              <a:p>
                <a:pPr>
                  <a:defRPr sz="15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…....</a:t>
                </a:r>
              </a:p>
            </p:txBody>
          </p:sp>
        </p:grpSp>
        <p:grpSp>
          <p:nvGrpSpPr>
            <p:cNvPr id="189" name="Group 52"/>
            <p:cNvGrpSpPr/>
            <p:nvPr/>
          </p:nvGrpSpPr>
          <p:grpSpPr>
            <a:xfrm>
              <a:off x="8526760" y="4519239"/>
              <a:ext cx="2080852" cy="1198345"/>
              <a:chOff x="0" y="0"/>
              <a:chExt cx="2080851" cy="1198344"/>
            </a:xfrm>
          </p:grpSpPr>
          <p:grpSp>
            <p:nvGrpSpPr>
              <p:cNvPr id="187" name="Group 48"/>
              <p:cNvGrpSpPr/>
              <p:nvPr/>
            </p:nvGrpSpPr>
            <p:grpSpPr>
              <a:xfrm>
                <a:off x="0" y="0"/>
                <a:ext cx="2080852" cy="1198345"/>
                <a:chOff x="-1" y="0"/>
                <a:chExt cx="2080851" cy="1198344"/>
              </a:xfrm>
            </p:grpSpPr>
            <p:sp>
              <p:nvSpPr>
                <p:cNvPr id="185" name="Rectangle 50"/>
                <p:cNvSpPr/>
                <p:nvPr/>
              </p:nvSpPr>
              <p:spPr>
                <a:xfrm>
                  <a:off x="-2" y="330916"/>
                  <a:ext cx="2080853" cy="86742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</a:p>
              </p:txBody>
            </p:sp>
            <p:sp>
              <p:nvSpPr>
                <p:cNvPr id="186" name="TextBox 51"/>
                <p:cNvSpPr/>
                <p:nvPr/>
              </p:nvSpPr>
              <p:spPr>
                <a:xfrm>
                  <a:off x="124294" y="-1"/>
                  <a:ext cx="1832263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lvl1pPr>
                </a:lstStyle>
                <a:p>
                  <a:r>
                    <a:t>propvalues_FY23</a:t>
                  </a:r>
                </a:p>
              </p:txBody>
            </p:sp>
          </p:grpSp>
          <p:sp>
            <p:nvSpPr>
              <p:cNvPr id="188" name="TextBox 49"/>
              <p:cNvSpPr/>
              <p:nvPr/>
            </p:nvSpPr>
            <p:spPr>
              <a:xfrm>
                <a:off x="45722" y="323832"/>
                <a:ext cx="198940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u="sng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Neighborhood</a:t>
                </a:r>
              </a:p>
              <a:p>
                <a:pPr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rent_cnt</a:t>
                </a:r>
              </a:p>
              <a:p>
                <a:pPr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…....</a:t>
                </a:r>
              </a:p>
            </p:txBody>
          </p:sp>
        </p:grpSp>
        <p:sp>
          <p:nvSpPr>
            <p:cNvPr id="190" name="Straight Arrow Connector 54"/>
            <p:cNvSpPr/>
            <p:nvPr/>
          </p:nvSpPr>
          <p:spPr>
            <a:xfrm flipH="1">
              <a:off x="7278259" y="867505"/>
              <a:ext cx="1242648" cy="1735018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91" name="Straight Arrow Connector 56"/>
            <p:cNvSpPr/>
            <p:nvPr/>
          </p:nvSpPr>
          <p:spPr>
            <a:xfrm flipH="1">
              <a:off x="7280458" y="2399565"/>
              <a:ext cx="1219201" cy="41617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92" name="Straight Arrow Connector 58"/>
            <p:cNvSpPr/>
            <p:nvPr/>
          </p:nvSpPr>
          <p:spPr>
            <a:xfrm flipH="1" flipV="1">
              <a:off x="7274595" y="3694964"/>
              <a:ext cx="1207480" cy="34583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93" name="Straight Arrow Connector 60"/>
            <p:cNvSpPr/>
            <p:nvPr/>
          </p:nvSpPr>
          <p:spPr>
            <a:xfrm flipH="1" flipV="1">
              <a:off x="7251148" y="3812195"/>
              <a:ext cx="1301263" cy="1623647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grpSp>
        <p:nvGrpSpPr>
          <p:cNvPr id="197" name="Group 30"/>
          <p:cNvGrpSpPr/>
          <p:nvPr/>
        </p:nvGrpSpPr>
        <p:grpSpPr>
          <a:xfrm>
            <a:off x="6525962" y="694882"/>
            <a:ext cx="2092572" cy="1150694"/>
            <a:chOff x="0" y="-1"/>
            <a:chExt cx="2092571" cy="1150692"/>
          </a:xfrm>
        </p:grpSpPr>
        <p:sp>
          <p:nvSpPr>
            <p:cNvPr id="195" name="Rectangle 32"/>
            <p:cNvSpPr/>
            <p:nvPr/>
          </p:nvSpPr>
          <p:spPr>
            <a:xfrm>
              <a:off x="-1" y="335992"/>
              <a:ext cx="2092573" cy="8147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96" name="TextBox 33"/>
            <p:cNvSpPr txBox="1"/>
            <p:nvPr/>
          </p:nvSpPr>
          <p:spPr>
            <a:xfrm>
              <a:off x="130599" y="-2"/>
              <a:ext cx="1843100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padl</a:t>
              </a:r>
            </a:p>
          </p:txBody>
        </p:sp>
      </p:grpSp>
      <p:sp>
        <p:nvSpPr>
          <p:cNvPr id="198" name="TextBox 31"/>
          <p:cNvSpPr txBox="1"/>
          <p:nvPr/>
        </p:nvSpPr>
        <p:spPr>
          <a:xfrm>
            <a:off x="6571681" y="1105511"/>
            <a:ext cx="2001131" cy="6222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 u="sng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Neighborhood</a:t>
            </a:r>
          </a:p>
          <a:p>
            <a:pPr>
              <a:defRPr sz="1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PID</a:t>
            </a:r>
          </a:p>
          <a:p>
            <a:pPr>
              <a:defRPr sz="1000"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…...</a:t>
            </a:r>
          </a:p>
        </p:txBody>
      </p:sp>
      <p:sp>
        <p:nvSpPr>
          <p:cNvPr id="199" name="Straight Arrow Connector 54"/>
          <p:cNvSpPr/>
          <p:nvPr/>
        </p:nvSpPr>
        <p:spPr>
          <a:xfrm>
            <a:off x="7427300" y="1795872"/>
            <a:ext cx="2" cy="1150692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00" name="Data enrichment"/>
          <p:cNvSpPr txBox="1"/>
          <p:nvPr/>
        </p:nvSpPr>
        <p:spPr>
          <a:xfrm>
            <a:off x="8252227" y="3442442"/>
            <a:ext cx="942748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r>
              <a:t>Data enrichment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>
            <p:ph type="title"/>
          </p:nvPr>
        </p:nvSpPr>
        <p:spPr>
          <a:xfrm>
            <a:off x="643465" y="298707"/>
            <a:ext cx="10905070" cy="11357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DATA VISUALIZATION – Dropdown Menu using ipywidgets </a:t>
            </a:r>
          </a:p>
        </p:txBody>
      </p:sp>
      <p:sp>
        <p:nvSpPr>
          <p:cNvPr id="292" name="Content Placeholder 2"/>
          <p:cNvSpPr txBox="1"/>
          <p:nvPr>
            <p:ph type="body" sz="quarter" idx="1"/>
          </p:nvPr>
        </p:nvSpPr>
        <p:spPr>
          <a:xfrm>
            <a:off x="891912" y="1532030"/>
            <a:ext cx="9959552" cy="572303"/>
          </a:xfrm>
          <a:prstGeom prst="rect">
            <a:avLst/>
          </a:prstGeom>
        </p:spPr>
        <p:txBody>
          <a:bodyPr/>
          <a:lstStyle/>
          <a:p>
            <a:pPr marL="157480" indent="-157480" defTabSz="631190">
              <a:spcBef>
                <a:spcPts val="600"/>
              </a:spcBef>
              <a:defRPr sz="1300"/>
            </a:pPr>
            <a:r>
              <a:t>For property values final dataset:</a:t>
            </a:r>
          </a:p>
          <a:p>
            <a:pPr marL="157480" indent="-157480" defTabSz="631190">
              <a:spcBef>
                <a:spcPts val="600"/>
              </a:spcBef>
              <a:defRPr sz="1300"/>
            </a:pPr>
            <a:r>
              <a:t>Created a dropdown menu to show plots for whichever parameter selected using ipywidgets.</a:t>
            </a:r>
          </a:p>
        </p:txBody>
      </p:sp>
      <p:grpSp>
        <p:nvGrpSpPr>
          <p:cNvPr id="295" name="Group 24"/>
          <p:cNvGrpSpPr/>
          <p:nvPr/>
        </p:nvGrpSpPr>
        <p:grpSpPr>
          <a:xfrm>
            <a:off x="-2" y="4601497"/>
            <a:ext cx="1014065" cy="2017583"/>
            <a:chOff x="338020" y="156060"/>
            <a:chExt cx="1014063" cy="2017582"/>
          </a:xfrm>
        </p:grpSpPr>
        <p:sp>
          <p:nvSpPr>
            <p:cNvPr id="293" name="Isosceles Triangle 25"/>
            <p:cNvSpPr/>
            <p:nvPr/>
          </p:nvSpPr>
          <p:spPr>
            <a:xfrm rot="5400000">
              <a:off x="-163739" y="657820"/>
              <a:ext cx="2017583" cy="1014064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294" name="Rectangle 26"/>
            <p:cNvSpPr/>
            <p:nvPr/>
          </p:nvSpPr>
          <p:spPr>
            <a:xfrm rot="2700000">
              <a:off x="765939" y="1283272"/>
              <a:ext cx="485579" cy="48558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grpSp>
        <p:nvGrpSpPr>
          <p:cNvPr id="298" name="Group 28"/>
          <p:cNvGrpSpPr/>
          <p:nvPr/>
        </p:nvGrpSpPr>
        <p:grpSpPr>
          <a:xfrm>
            <a:off x="11219289" y="0"/>
            <a:ext cx="972713" cy="1935311"/>
            <a:chOff x="0" y="149696"/>
            <a:chExt cx="972712" cy="1935310"/>
          </a:xfrm>
        </p:grpSpPr>
        <p:sp>
          <p:nvSpPr>
            <p:cNvPr id="296" name="Rectangle 29"/>
            <p:cNvSpPr/>
            <p:nvPr/>
          </p:nvSpPr>
          <p:spPr>
            <a:xfrm rot="2700000">
              <a:off x="102129" y="1224690"/>
              <a:ext cx="493120" cy="49312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297" name="Isosceles Triangle 30"/>
            <p:cNvSpPr/>
            <p:nvPr/>
          </p:nvSpPr>
          <p:spPr>
            <a:xfrm rot="16200000">
              <a:off x="-481300" y="630995"/>
              <a:ext cx="1935312" cy="972713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pic>
        <p:nvPicPr>
          <p:cNvPr id="29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831" y="2119011"/>
            <a:ext cx="8559484" cy="42431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/>
          <p:nvPr>
            <p:ph type="title"/>
          </p:nvPr>
        </p:nvSpPr>
        <p:spPr>
          <a:xfrm>
            <a:off x="643465" y="298707"/>
            <a:ext cx="10905070" cy="11357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DATA VISUALIZATION – Geopandas, Shapely, Matplotlib</a:t>
            </a:r>
          </a:p>
        </p:txBody>
      </p:sp>
      <p:sp>
        <p:nvSpPr>
          <p:cNvPr id="302" name="Content Placeholder 2"/>
          <p:cNvSpPr txBox="1"/>
          <p:nvPr>
            <p:ph type="body" sz="half" idx="1"/>
          </p:nvPr>
        </p:nvSpPr>
        <p:spPr>
          <a:xfrm>
            <a:off x="789855" y="1845717"/>
            <a:ext cx="4008387" cy="439398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For property values and characteristics, crime statistics, blue bike stations distribution and road accidents - Neighborhood level analysis:</a:t>
            </a:r>
          </a:p>
          <a:p>
            <a:pPr>
              <a:defRPr sz="2000"/>
            </a:pPr>
            <a:r>
              <a:t>Created heat maps by creating a function that plots graphs of all applicable columns and shows them based on the column chosen in dropdown menu</a:t>
            </a:r>
          </a:p>
        </p:txBody>
      </p:sp>
      <p:grpSp>
        <p:nvGrpSpPr>
          <p:cNvPr id="305" name="Group 24"/>
          <p:cNvGrpSpPr/>
          <p:nvPr/>
        </p:nvGrpSpPr>
        <p:grpSpPr>
          <a:xfrm>
            <a:off x="-2" y="4601497"/>
            <a:ext cx="1014065" cy="2017583"/>
            <a:chOff x="338020" y="156060"/>
            <a:chExt cx="1014063" cy="2017582"/>
          </a:xfrm>
        </p:grpSpPr>
        <p:sp>
          <p:nvSpPr>
            <p:cNvPr id="303" name="Isosceles Triangle 25"/>
            <p:cNvSpPr/>
            <p:nvPr/>
          </p:nvSpPr>
          <p:spPr>
            <a:xfrm rot="5400000">
              <a:off x="-163739" y="657820"/>
              <a:ext cx="2017583" cy="1014064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04" name="Rectangle 26"/>
            <p:cNvSpPr/>
            <p:nvPr/>
          </p:nvSpPr>
          <p:spPr>
            <a:xfrm rot="2700000">
              <a:off x="765939" y="1283272"/>
              <a:ext cx="485579" cy="48558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grpSp>
        <p:nvGrpSpPr>
          <p:cNvPr id="308" name="Group 28"/>
          <p:cNvGrpSpPr/>
          <p:nvPr/>
        </p:nvGrpSpPr>
        <p:grpSpPr>
          <a:xfrm>
            <a:off x="11219289" y="0"/>
            <a:ext cx="972713" cy="1935311"/>
            <a:chOff x="0" y="149696"/>
            <a:chExt cx="972712" cy="1935310"/>
          </a:xfrm>
        </p:grpSpPr>
        <p:sp>
          <p:nvSpPr>
            <p:cNvPr id="306" name="Rectangle 29"/>
            <p:cNvSpPr/>
            <p:nvPr/>
          </p:nvSpPr>
          <p:spPr>
            <a:xfrm rot="2700000">
              <a:off x="102129" y="1224690"/>
              <a:ext cx="493120" cy="49312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07" name="Isosceles Triangle 30"/>
            <p:cNvSpPr/>
            <p:nvPr/>
          </p:nvSpPr>
          <p:spPr>
            <a:xfrm rot="16200000">
              <a:off x="-481300" y="630995"/>
              <a:ext cx="1935312" cy="972713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pic>
        <p:nvPicPr>
          <p:cNvPr id="309" name="download.png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157" y="1468911"/>
            <a:ext cx="6283217" cy="478295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title"/>
          </p:nvPr>
        </p:nvSpPr>
        <p:spPr>
          <a:xfrm>
            <a:off x="643465" y="298707"/>
            <a:ext cx="10905070" cy="11357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DATA VISUALIZATION – Geopandas, Shapely, Matplotlib</a:t>
            </a:r>
          </a:p>
        </p:txBody>
      </p:sp>
      <p:sp>
        <p:nvSpPr>
          <p:cNvPr id="312" name="Content Placeholder 2"/>
          <p:cNvSpPr txBox="1"/>
          <p:nvPr>
            <p:ph type="body" sz="half" idx="1"/>
          </p:nvPr>
        </p:nvSpPr>
        <p:spPr>
          <a:xfrm>
            <a:off x="789855" y="1845717"/>
            <a:ext cx="4008387" cy="439398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Used matplotlib.colors to plot final survey dataset</a:t>
            </a:r>
          </a:p>
          <a:p>
            <a:pPr>
              <a:defRPr sz="2000"/>
            </a:pPr>
            <a:r>
              <a:t>Used ListedColormap since there was categorical data</a:t>
            </a:r>
          </a:p>
        </p:txBody>
      </p:sp>
      <p:grpSp>
        <p:nvGrpSpPr>
          <p:cNvPr id="315" name="Group 24"/>
          <p:cNvGrpSpPr/>
          <p:nvPr/>
        </p:nvGrpSpPr>
        <p:grpSpPr>
          <a:xfrm>
            <a:off x="-2" y="4601497"/>
            <a:ext cx="1014065" cy="2017583"/>
            <a:chOff x="338020" y="156060"/>
            <a:chExt cx="1014063" cy="2017582"/>
          </a:xfrm>
        </p:grpSpPr>
        <p:sp>
          <p:nvSpPr>
            <p:cNvPr id="313" name="Isosceles Triangle 25"/>
            <p:cNvSpPr/>
            <p:nvPr/>
          </p:nvSpPr>
          <p:spPr>
            <a:xfrm rot="5400000">
              <a:off x="-163739" y="657820"/>
              <a:ext cx="2017583" cy="1014064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14" name="Rectangle 26"/>
            <p:cNvSpPr/>
            <p:nvPr/>
          </p:nvSpPr>
          <p:spPr>
            <a:xfrm rot="2700000">
              <a:off x="765939" y="1283272"/>
              <a:ext cx="485579" cy="48558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grpSp>
        <p:nvGrpSpPr>
          <p:cNvPr id="318" name="Group 28"/>
          <p:cNvGrpSpPr/>
          <p:nvPr/>
        </p:nvGrpSpPr>
        <p:grpSpPr>
          <a:xfrm>
            <a:off x="11219289" y="0"/>
            <a:ext cx="972713" cy="1935311"/>
            <a:chOff x="0" y="149696"/>
            <a:chExt cx="972712" cy="1935310"/>
          </a:xfrm>
        </p:grpSpPr>
        <p:sp>
          <p:nvSpPr>
            <p:cNvPr id="316" name="Rectangle 29"/>
            <p:cNvSpPr/>
            <p:nvPr/>
          </p:nvSpPr>
          <p:spPr>
            <a:xfrm rot="2700000">
              <a:off x="102129" y="1224690"/>
              <a:ext cx="493120" cy="49312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17" name="Isosceles Triangle 30"/>
            <p:cNvSpPr/>
            <p:nvPr/>
          </p:nvSpPr>
          <p:spPr>
            <a:xfrm rot="16200000">
              <a:off x="-481300" y="630995"/>
              <a:ext cx="1935312" cy="972713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pic>
        <p:nvPicPr>
          <p:cNvPr id="319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2151" y="1366437"/>
            <a:ext cx="6121344" cy="447176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22" name="Title 1"/>
          <p:cNvSpPr txBox="1"/>
          <p:nvPr>
            <p:ph type="title"/>
          </p:nvPr>
        </p:nvSpPr>
        <p:spPr>
          <a:xfrm>
            <a:off x="643465" y="321734"/>
            <a:ext cx="10905070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DATA Profiling - Sweetviz</a:t>
            </a:r>
          </a:p>
        </p:txBody>
      </p:sp>
      <p:sp>
        <p:nvSpPr>
          <p:cNvPr id="323" name="Content Placeholder 2"/>
          <p:cNvSpPr txBox="1"/>
          <p:nvPr>
            <p:ph type="body" sz="quarter" idx="1"/>
          </p:nvPr>
        </p:nvSpPr>
        <p:spPr>
          <a:xfrm>
            <a:off x="643469" y="1289640"/>
            <a:ext cx="10757494" cy="493342"/>
          </a:xfrm>
          <a:prstGeom prst="rect">
            <a:avLst/>
          </a:prstGeom>
        </p:spPr>
        <p:txBody>
          <a:bodyPr/>
          <a:lstStyle>
            <a:lvl1pPr>
              <a:lnSpc>
                <a:spcPct val="81000"/>
              </a:lnSpc>
              <a:defRPr sz="2000"/>
            </a:lvl1pPr>
          </a:lstStyle>
          <a:p>
            <a:r>
              <a:t>Used sweetviz for creating a data profiling report on survey_grouped_report</a:t>
            </a:r>
          </a:p>
        </p:txBody>
      </p:sp>
      <p:grpSp>
        <p:nvGrpSpPr>
          <p:cNvPr id="326" name="Group 11"/>
          <p:cNvGrpSpPr/>
          <p:nvPr/>
        </p:nvGrpSpPr>
        <p:grpSpPr>
          <a:xfrm>
            <a:off x="-2" y="4601497"/>
            <a:ext cx="1014065" cy="2017583"/>
            <a:chOff x="338020" y="156060"/>
            <a:chExt cx="1014063" cy="2017582"/>
          </a:xfrm>
        </p:grpSpPr>
        <p:sp>
          <p:nvSpPr>
            <p:cNvPr id="324" name="Isosceles Triangle 12"/>
            <p:cNvSpPr/>
            <p:nvPr/>
          </p:nvSpPr>
          <p:spPr>
            <a:xfrm rot="5400000">
              <a:off x="-163739" y="657820"/>
              <a:ext cx="2017583" cy="1014064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25" name="Rectangle 13"/>
            <p:cNvSpPr/>
            <p:nvPr/>
          </p:nvSpPr>
          <p:spPr>
            <a:xfrm rot="2700000">
              <a:off x="765939" y="1283272"/>
              <a:ext cx="485579" cy="48558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grpSp>
        <p:nvGrpSpPr>
          <p:cNvPr id="329" name="Group 15"/>
          <p:cNvGrpSpPr/>
          <p:nvPr/>
        </p:nvGrpSpPr>
        <p:grpSpPr>
          <a:xfrm>
            <a:off x="11219289" y="0"/>
            <a:ext cx="972713" cy="1935311"/>
            <a:chOff x="0" y="149696"/>
            <a:chExt cx="972712" cy="1935310"/>
          </a:xfrm>
        </p:grpSpPr>
        <p:sp>
          <p:nvSpPr>
            <p:cNvPr id="327" name="Rectangle 16"/>
            <p:cNvSpPr/>
            <p:nvPr/>
          </p:nvSpPr>
          <p:spPr>
            <a:xfrm rot="2700000">
              <a:off x="102129" y="1224690"/>
              <a:ext cx="493120" cy="49312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28" name="Isosceles Triangle 17"/>
            <p:cNvSpPr/>
            <p:nvPr/>
          </p:nvSpPr>
          <p:spPr>
            <a:xfrm rot="16200000">
              <a:off x="-481300" y="630995"/>
              <a:ext cx="1935312" cy="972713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pic>
        <p:nvPicPr>
          <p:cNvPr id="330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497" y="1771456"/>
            <a:ext cx="8233438" cy="46887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33" name="Title 1"/>
          <p:cNvSpPr txBox="1"/>
          <p:nvPr>
            <p:ph type="title"/>
          </p:nvPr>
        </p:nvSpPr>
        <p:spPr>
          <a:xfrm>
            <a:off x="643465" y="196257"/>
            <a:ext cx="10905070" cy="11357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DATA Profiling - ydata_profiling</a:t>
            </a:r>
          </a:p>
        </p:txBody>
      </p:sp>
      <p:sp>
        <p:nvSpPr>
          <p:cNvPr id="334" name="Content Placeholder 2"/>
          <p:cNvSpPr txBox="1"/>
          <p:nvPr>
            <p:ph type="body" sz="quarter" idx="1"/>
          </p:nvPr>
        </p:nvSpPr>
        <p:spPr>
          <a:xfrm>
            <a:off x="643468" y="1289640"/>
            <a:ext cx="10472643" cy="493342"/>
          </a:xfrm>
          <a:prstGeom prst="rect">
            <a:avLst/>
          </a:prstGeom>
        </p:spPr>
        <p:txBody>
          <a:bodyPr/>
          <a:lstStyle>
            <a:lvl1pPr marL="203200" indent="-203200" defTabSz="814070">
              <a:lnSpc>
                <a:spcPct val="81000"/>
              </a:lnSpc>
              <a:spcBef>
                <a:spcPts val="800"/>
              </a:spcBef>
              <a:defRPr sz="1700"/>
            </a:lvl1pPr>
          </a:lstStyle>
          <a:p>
            <a:r>
              <a:t>Used ydata_profiling for creating a data profiling report on merged property and neighborhood characteristics</a:t>
            </a:r>
          </a:p>
        </p:txBody>
      </p:sp>
      <p:grpSp>
        <p:nvGrpSpPr>
          <p:cNvPr id="337" name="Group 11"/>
          <p:cNvGrpSpPr/>
          <p:nvPr/>
        </p:nvGrpSpPr>
        <p:grpSpPr>
          <a:xfrm>
            <a:off x="-2" y="4601497"/>
            <a:ext cx="1014065" cy="2017583"/>
            <a:chOff x="338020" y="156060"/>
            <a:chExt cx="1014063" cy="2017582"/>
          </a:xfrm>
        </p:grpSpPr>
        <p:sp>
          <p:nvSpPr>
            <p:cNvPr id="335" name="Isosceles Triangle 12"/>
            <p:cNvSpPr/>
            <p:nvPr/>
          </p:nvSpPr>
          <p:spPr>
            <a:xfrm rot="5400000">
              <a:off x="-163739" y="657820"/>
              <a:ext cx="2017583" cy="1014064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36" name="Rectangle 13"/>
            <p:cNvSpPr/>
            <p:nvPr/>
          </p:nvSpPr>
          <p:spPr>
            <a:xfrm rot="2700000">
              <a:off x="765939" y="1283272"/>
              <a:ext cx="485579" cy="48558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grpSp>
        <p:nvGrpSpPr>
          <p:cNvPr id="340" name="Group 15"/>
          <p:cNvGrpSpPr/>
          <p:nvPr/>
        </p:nvGrpSpPr>
        <p:grpSpPr>
          <a:xfrm>
            <a:off x="11219289" y="0"/>
            <a:ext cx="972713" cy="1935311"/>
            <a:chOff x="0" y="149696"/>
            <a:chExt cx="972712" cy="1935310"/>
          </a:xfrm>
        </p:grpSpPr>
        <p:sp>
          <p:nvSpPr>
            <p:cNvPr id="338" name="Rectangle 16"/>
            <p:cNvSpPr/>
            <p:nvPr/>
          </p:nvSpPr>
          <p:spPr>
            <a:xfrm rot="2700000">
              <a:off x="102129" y="1224690"/>
              <a:ext cx="493120" cy="49312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39" name="Isosceles Triangle 17"/>
            <p:cNvSpPr/>
            <p:nvPr/>
          </p:nvSpPr>
          <p:spPr>
            <a:xfrm rot="16200000">
              <a:off x="-481300" y="630995"/>
              <a:ext cx="1935312" cy="972713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pic>
        <p:nvPicPr>
          <p:cNvPr id="341" name="Screenshot 2023-12-04 at 11.57.43 AM.png" descr="Screenshot 2023-12-04 at 11.57.43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632" y="1750473"/>
            <a:ext cx="8720736" cy="494175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44" name="Title 1"/>
          <p:cNvSpPr txBox="1"/>
          <p:nvPr>
            <p:ph type="title"/>
          </p:nvPr>
        </p:nvSpPr>
        <p:spPr>
          <a:xfrm>
            <a:off x="643465" y="321734"/>
            <a:ext cx="10905070" cy="1135737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</a:tabLst>
              <a:defRPr sz="3600"/>
            </a:lvl1pPr>
          </a:lstStyle>
          <a:p>
            <a:r>
              <a:t>DATA ANALYSIS 	 </a:t>
            </a:r>
          </a:p>
        </p:txBody>
      </p:sp>
      <p:sp>
        <p:nvSpPr>
          <p:cNvPr id="345" name="Rectangle 12"/>
          <p:cNvSpPr/>
          <p:nvPr/>
        </p:nvSpPr>
        <p:spPr>
          <a:xfrm rot="2700000">
            <a:off x="11052629" y="2120024"/>
            <a:ext cx="645370" cy="645370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46" name="Isosceles Triangle 14"/>
          <p:cNvSpPr/>
          <p:nvPr/>
        </p:nvSpPr>
        <p:spPr>
          <a:xfrm rot="16200000">
            <a:off x="10289068" y="1343027"/>
            <a:ext cx="2532833" cy="1273034"/>
          </a:xfrm>
          <a:prstGeom prst="triangle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47" name="Isosceles Triangle 16"/>
          <p:cNvSpPr/>
          <p:nvPr/>
        </p:nvSpPr>
        <p:spPr>
          <a:xfrm rot="5400000">
            <a:off x="-501761" y="5103257"/>
            <a:ext cx="2017581" cy="1014062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48" name="Rectangle 18"/>
          <p:cNvSpPr/>
          <p:nvPr/>
        </p:nvSpPr>
        <p:spPr>
          <a:xfrm rot="2700000">
            <a:off x="427915" y="5728708"/>
            <a:ext cx="485579" cy="48558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grpSp>
        <p:nvGrpSpPr>
          <p:cNvPr id="356" name="Content Placeholder 4"/>
          <p:cNvGrpSpPr/>
          <p:nvPr/>
        </p:nvGrpSpPr>
        <p:grpSpPr>
          <a:xfrm>
            <a:off x="838591" y="2605379"/>
            <a:ext cx="10514817" cy="3141508"/>
            <a:chOff x="0" y="0"/>
            <a:chExt cx="10514815" cy="3141506"/>
          </a:xfrm>
        </p:grpSpPr>
        <p:sp>
          <p:nvSpPr>
            <p:cNvPr id="349" name="Square"/>
            <p:cNvSpPr/>
            <p:nvPr/>
          </p:nvSpPr>
          <p:spPr>
            <a:xfrm>
              <a:off x="1020094" y="0"/>
              <a:ext cx="1098564" cy="1098563"/>
            </a:xfrm>
            <a:prstGeom prst="rect">
              <a:avLst/>
            </a:prstGeom>
            <a:blipFill rotWithShape="1">
              <a:blip r:embed="rId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50" name="Used feature engineering, LazyRregressor and ExtraTreesRegressor for imputation and visualizing"/>
            <p:cNvSpPr txBox="1"/>
            <p:nvPr/>
          </p:nvSpPr>
          <p:spPr>
            <a:xfrm>
              <a:off x="0" y="1218610"/>
              <a:ext cx="3138751" cy="90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 defTabSz="711200">
                <a:lnSpc>
                  <a:spcPct val="90000"/>
                </a:lnSpc>
                <a:spcBef>
                  <a:spcPts val="600"/>
                </a:spcBef>
                <a:defRPr sz="1600"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Used feature engineering, LazyRregressor and ExtraTreesRegressor for imputation and visualizing</a:t>
              </a:r>
            </a:p>
          </p:txBody>
        </p:sp>
        <p:sp>
          <p:nvSpPr>
            <p:cNvPr id="351" name="Square"/>
            <p:cNvSpPr/>
            <p:nvPr/>
          </p:nvSpPr>
          <p:spPr>
            <a:xfrm>
              <a:off x="4708125" y="0"/>
              <a:ext cx="1098564" cy="109856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52" name="Inferences drawn from heat maps showing different values on a neighborhood analysis level"/>
            <p:cNvSpPr txBox="1"/>
            <p:nvPr/>
          </p:nvSpPr>
          <p:spPr>
            <a:xfrm>
              <a:off x="3688031" y="1218610"/>
              <a:ext cx="3138752" cy="675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 defTabSz="711200">
                <a:lnSpc>
                  <a:spcPct val="90000"/>
                </a:lnSpc>
                <a:spcBef>
                  <a:spcPts val="600"/>
                </a:spcBef>
                <a:defRPr sz="1600"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Inferences drawn from heat maps showing different values on a neighborhood analysis level</a:t>
              </a:r>
            </a:p>
          </p:txBody>
        </p:sp>
        <p:sp>
          <p:nvSpPr>
            <p:cNvPr id="353" name="Square"/>
            <p:cNvSpPr/>
            <p:nvPr/>
          </p:nvSpPr>
          <p:spPr>
            <a:xfrm>
              <a:off x="8396158" y="0"/>
              <a:ext cx="1098564" cy="1098563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354" name="Challenges"/>
            <p:cNvSpPr txBox="1"/>
            <p:nvPr/>
          </p:nvSpPr>
          <p:spPr>
            <a:xfrm>
              <a:off x="7376063" y="1218610"/>
              <a:ext cx="3138753" cy="209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 defTabSz="711200">
                <a:lnSpc>
                  <a:spcPct val="90000"/>
                </a:lnSpc>
                <a:spcBef>
                  <a:spcPts val="600"/>
                </a:spcBef>
                <a:defRPr sz="1600"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Challenges</a:t>
              </a:r>
            </a:p>
          </p:txBody>
        </p:sp>
        <p:sp>
          <p:nvSpPr>
            <p:cNvPr id="355" name="Information Quality…"/>
            <p:cNvSpPr txBox="1"/>
            <p:nvPr/>
          </p:nvSpPr>
          <p:spPr>
            <a:xfrm>
              <a:off x="7376063" y="1745260"/>
              <a:ext cx="3138753" cy="1396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algn="ctr" defTabSz="533400">
                <a:lnSpc>
                  <a:spcPct val="90000"/>
                </a:lnSpc>
                <a:spcBef>
                  <a:spcPts val="500"/>
                </a:spcBef>
                <a:defRPr sz="1200"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r>
                <a:t>Information Quality </a:t>
              </a:r>
              <a:endParaRPr sz="2800"/>
            </a:p>
            <a:p>
              <a:pPr algn="ctr" defTabSz="533400">
                <a:lnSpc>
                  <a:spcPct val="90000"/>
                </a:lnSpc>
                <a:spcBef>
                  <a:spcPts val="500"/>
                </a:spcBef>
                <a:defRPr sz="1200"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r>
                <a:t>Data Sufficiency</a:t>
              </a:r>
              <a:endParaRPr sz="2800"/>
            </a:p>
            <a:p>
              <a:pPr algn="ctr" defTabSz="533400">
                <a:lnSpc>
                  <a:spcPct val="90000"/>
                </a:lnSpc>
                <a:spcBef>
                  <a:spcPts val="500"/>
                </a:spcBef>
                <a:defRPr sz="1200"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r>
                <a:t>Data Accuracy</a:t>
              </a:r>
              <a:endParaRPr sz="2800"/>
            </a:p>
            <a:p>
              <a:pPr algn="ctr" defTabSz="533400">
                <a:lnSpc>
                  <a:spcPct val="90000"/>
                </a:lnSpc>
                <a:spcBef>
                  <a:spcPts val="500"/>
                </a:spcBef>
                <a:defRPr sz="1200"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r>
                <a:t>Data merging, as we had to get the boundaries for all neighborhoods in Boston and assign neighborhoods to all individual properties using their coordinates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10"/>
          <p:cNvSpPr/>
          <p:nvPr/>
        </p:nvSpPr>
        <p:spPr>
          <a:xfrm>
            <a:off x="-2" y="0"/>
            <a:ext cx="12188956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359" name="Title 1"/>
          <p:cNvSpPr txBox="1"/>
          <p:nvPr>
            <p:ph type="title"/>
          </p:nvPr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</a:tabLst>
              <a:defRPr sz="4100"/>
            </a:lvl1pPr>
          </a:lstStyle>
          <a:p>
            <a:r>
              <a:t>IMPROVEMENT IF THEIR WAS MORE TIME </a:t>
            </a:r>
          </a:p>
        </p:txBody>
      </p:sp>
      <p:sp>
        <p:nvSpPr>
          <p:cNvPr id="360" name="Content Placeholder 4"/>
          <p:cNvSpPr txBox="1"/>
          <p:nvPr>
            <p:ph type="body" sz="half" idx="1"/>
          </p:nvPr>
        </p:nvSpPr>
        <p:spPr>
          <a:xfrm>
            <a:off x="838198" y="2333295"/>
            <a:ext cx="4619625" cy="3843670"/>
          </a:xfrm>
          <a:prstGeom prst="rect">
            <a:avLst/>
          </a:prstGeom>
        </p:spPr>
        <p:txBody>
          <a:bodyPr/>
          <a:lstStyle/>
          <a:p>
            <a:pPr marL="226060" indent="-226060" defTabSz="905510">
              <a:spcBef>
                <a:spcPts val="900"/>
              </a:spcBef>
              <a:defRPr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If there was more time, data that have not been found with respect to neighborhoods could have been added via other datasets or scraping.</a:t>
            </a:r>
          </a:p>
          <a:p>
            <a:pPr marL="226060" indent="-226060" defTabSz="905510">
              <a:spcBef>
                <a:spcPts val="900"/>
              </a:spcBef>
              <a:defRPr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The Tools could have been merged as a plotly-dash and streamlit web-app. We have successfully launched the website locally but had problems while committing them online to the streamline website using GitHub repositories</a:t>
            </a:r>
          </a:p>
          <a:p>
            <a:pPr marL="226060" indent="-226060" defTabSz="905510">
              <a:spcBef>
                <a:spcPts val="900"/>
              </a:spcBef>
              <a:defRPr sz="1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Machine Learning tools could have been utilized for predicting future property values if we had enough computing power</a:t>
            </a:r>
          </a:p>
        </p:txBody>
      </p:sp>
      <p:pic>
        <p:nvPicPr>
          <p:cNvPr id="361" name="Picture 6" descr="Picture 6"/>
          <p:cNvPicPr>
            <a:picLocks noChangeAspect="1"/>
          </p:cNvPicPr>
          <p:nvPr/>
        </p:nvPicPr>
        <p:blipFill>
          <a:blip r:embed="rId1"/>
          <a:srcRect l="28049" r="13999" b="2"/>
          <a:stretch>
            <a:fillRect/>
          </a:stretch>
        </p:blipFill>
        <p:spPr>
          <a:xfrm>
            <a:off x="6229182" y="9"/>
            <a:ext cx="5962663" cy="6857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3776" y="0"/>
                </a:moveTo>
                <a:lnTo>
                  <a:pt x="4190" y="138"/>
                </a:lnTo>
                <a:cubicBezTo>
                  <a:pt x="4371" y="199"/>
                  <a:pt x="4554" y="258"/>
                  <a:pt x="4737" y="309"/>
                </a:cubicBezTo>
                <a:cubicBezTo>
                  <a:pt x="4685" y="422"/>
                  <a:pt x="4631" y="400"/>
                  <a:pt x="4579" y="389"/>
                </a:cubicBezTo>
                <a:cubicBezTo>
                  <a:pt x="4263" y="343"/>
                  <a:pt x="3938" y="309"/>
                  <a:pt x="3634" y="184"/>
                </a:cubicBezTo>
                <a:cubicBezTo>
                  <a:pt x="3560" y="161"/>
                  <a:pt x="3477" y="161"/>
                  <a:pt x="3445" y="240"/>
                </a:cubicBezTo>
                <a:cubicBezTo>
                  <a:pt x="3393" y="354"/>
                  <a:pt x="3465" y="422"/>
                  <a:pt x="3539" y="479"/>
                </a:cubicBezTo>
                <a:cubicBezTo>
                  <a:pt x="3665" y="581"/>
                  <a:pt x="3813" y="559"/>
                  <a:pt x="3949" y="570"/>
                </a:cubicBezTo>
                <a:cubicBezTo>
                  <a:pt x="4327" y="627"/>
                  <a:pt x="4507" y="786"/>
                  <a:pt x="4591" y="1149"/>
                </a:cubicBezTo>
                <a:cubicBezTo>
                  <a:pt x="4265" y="1001"/>
                  <a:pt x="3939" y="1183"/>
                  <a:pt x="3624" y="1081"/>
                </a:cubicBezTo>
                <a:cubicBezTo>
                  <a:pt x="3539" y="1059"/>
                  <a:pt x="3413" y="1093"/>
                  <a:pt x="3455" y="1218"/>
                </a:cubicBezTo>
                <a:cubicBezTo>
                  <a:pt x="3497" y="1331"/>
                  <a:pt x="3634" y="1422"/>
                  <a:pt x="3393" y="1399"/>
                </a:cubicBezTo>
                <a:cubicBezTo>
                  <a:pt x="3214" y="1387"/>
                  <a:pt x="3161" y="1251"/>
                  <a:pt x="3109" y="1104"/>
                </a:cubicBezTo>
                <a:cubicBezTo>
                  <a:pt x="3067" y="1024"/>
                  <a:pt x="2951" y="978"/>
                  <a:pt x="2867" y="1024"/>
                </a:cubicBezTo>
                <a:cubicBezTo>
                  <a:pt x="2762" y="1069"/>
                  <a:pt x="2794" y="1194"/>
                  <a:pt x="2794" y="1285"/>
                </a:cubicBezTo>
                <a:cubicBezTo>
                  <a:pt x="2784" y="1455"/>
                  <a:pt x="2867" y="1535"/>
                  <a:pt x="3014" y="1569"/>
                </a:cubicBezTo>
                <a:cubicBezTo>
                  <a:pt x="3193" y="1614"/>
                  <a:pt x="3371" y="1671"/>
                  <a:pt x="3602" y="1739"/>
                </a:cubicBezTo>
                <a:cubicBezTo>
                  <a:pt x="3350" y="1852"/>
                  <a:pt x="3160" y="1830"/>
                  <a:pt x="2971" y="1739"/>
                </a:cubicBezTo>
                <a:cubicBezTo>
                  <a:pt x="2740" y="1637"/>
                  <a:pt x="2436" y="1501"/>
                  <a:pt x="2247" y="1626"/>
                </a:cubicBezTo>
                <a:cubicBezTo>
                  <a:pt x="1963" y="1808"/>
                  <a:pt x="1731" y="1694"/>
                  <a:pt x="1478" y="1660"/>
                </a:cubicBezTo>
                <a:cubicBezTo>
                  <a:pt x="953" y="1592"/>
                  <a:pt x="1282" y="1489"/>
                  <a:pt x="756" y="1433"/>
                </a:cubicBezTo>
                <a:cubicBezTo>
                  <a:pt x="546" y="1410"/>
                  <a:pt x="324" y="1319"/>
                  <a:pt x="20" y="1444"/>
                </a:cubicBezTo>
                <a:cubicBezTo>
                  <a:pt x="1396" y="2102"/>
                  <a:pt x="2046" y="2057"/>
                  <a:pt x="3275" y="2863"/>
                </a:cubicBezTo>
                <a:cubicBezTo>
                  <a:pt x="3223" y="2942"/>
                  <a:pt x="3171" y="2909"/>
                  <a:pt x="3119" y="2898"/>
                </a:cubicBezTo>
                <a:cubicBezTo>
                  <a:pt x="3035" y="2886"/>
                  <a:pt x="2931" y="2840"/>
                  <a:pt x="2910" y="2988"/>
                </a:cubicBezTo>
                <a:cubicBezTo>
                  <a:pt x="2900" y="3101"/>
                  <a:pt x="2961" y="3159"/>
                  <a:pt x="3066" y="3170"/>
                </a:cubicBezTo>
                <a:cubicBezTo>
                  <a:pt x="3370" y="3216"/>
                  <a:pt x="3644" y="3374"/>
                  <a:pt x="3918" y="3510"/>
                </a:cubicBezTo>
                <a:cubicBezTo>
                  <a:pt x="4044" y="3567"/>
                  <a:pt x="4179" y="3647"/>
                  <a:pt x="4127" y="3851"/>
                </a:cubicBezTo>
                <a:cubicBezTo>
                  <a:pt x="4022" y="3908"/>
                  <a:pt x="3948" y="3828"/>
                  <a:pt x="3863" y="3816"/>
                </a:cubicBezTo>
                <a:cubicBezTo>
                  <a:pt x="3779" y="3805"/>
                  <a:pt x="3581" y="3851"/>
                  <a:pt x="3634" y="3885"/>
                </a:cubicBezTo>
                <a:cubicBezTo>
                  <a:pt x="3875" y="4010"/>
                  <a:pt x="3435" y="4317"/>
                  <a:pt x="3729" y="4316"/>
                </a:cubicBezTo>
                <a:cubicBezTo>
                  <a:pt x="4213" y="4317"/>
                  <a:pt x="4474" y="4861"/>
                  <a:pt x="4936" y="4873"/>
                </a:cubicBezTo>
                <a:cubicBezTo>
                  <a:pt x="5009" y="4873"/>
                  <a:pt x="5042" y="4975"/>
                  <a:pt x="5042" y="5054"/>
                </a:cubicBezTo>
                <a:cubicBezTo>
                  <a:pt x="5042" y="5156"/>
                  <a:pt x="4969" y="5168"/>
                  <a:pt x="4895" y="5179"/>
                </a:cubicBezTo>
                <a:cubicBezTo>
                  <a:pt x="4780" y="5190"/>
                  <a:pt x="4653" y="5055"/>
                  <a:pt x="4506" y="5248"/>
                </a:cubicBezTo>
                <a:cubicBezTo>
                  <a:pt x="4779" y="5361"/>
                  <a:pt x="5062" y="5474"/>
                  <a:pt x="5052" y="5860"/>
                </a:cubicBezTo>
                <a:cubicBezTo>
                  <a:pt x="5052" y="5963"/>
                  <a:pt x="5168" y="6008"/>
                  <a:pt x="5252" y="6030"/>
                </a:cubicBezTo>
                <a:cubicBezTo>
                  <a:pt x="5399" y="6076"/>
                  <a:pt x="5515" y="6144"/>
                  <a:pt x="5599" y="6292"/>
                </a:cubicBezTo>
                <a:cubicBezTo>
                  <a:pt x="5599" y="6326"/>
                  <a:pt x="5599" y="6349"/>
                  <a:pt x="5599" y="6383"/>
                </a:cubicBezTo>
                <a:cubicBezTo>
                  <a:pt x="5578" y="6735"/>
                  <a:pt x="5368" y="6723"/>
                  <a:pt x="5137" y="6667"/>
                </a:cubicBezTo>
                <a:cubicBezTo>
                  <a:pt x="4863" y="6599"/>
                  <a:pt x="4591" y="6462"/>
                  <a:pt x="4297" y="6587"/>
                </a:cubicBezTo>
                <a:cubicBezTo>
                  <a:pt x="4707" y="6757"/>
                  <a:pt x="5158" y="6768"/>
                  <a:pt x="5536" y="7007"/>
                </a:cubicBezTo>
                <a:cubicBezTo>
                  <a:pt x="4128" y="7052"/>
                  <a:pt x="2888" y="6292"/>
                  <a:pt x="1523" y="5997"/>
                </a:cubicBezTo>
                <a:cubicBezTo>
                  <a:pt x="1565" y="6190"/>
                  <a:pt x="1678" y="6235"/>
                  <a:pt x="1772" y="6258"/>
                </a:cubicBezTo>
                <a:cubicBezTo>
                  <a:pt x="2277" y="6405"/>
                  <a:pt x="2720" y="6701"/>
                  <a:pt x="3182" y="6950"/>
                </a:cubicBezTo>
                <a:cubicBezTo>
                  <a:pt x="3371" y="7053"/>
                  <a:pt x="3507" y="7166"/>
                  <a:pt x="3581" y="7382"/>
                </a:cubicBezTo>
                <a:cubicBezTo>
                  <a:pt x="3644" y="7586"/>
                  <a:pt x="3770" y="7677"/>
                  <a:pt x="4001" y="7620"/>
                </a:cubicBezTo>
                <a:cubicBezTo>
                  <a:pt x="4190" y="7575"/>
                  <a:pt x="4392" y="7598"/>
                  <a:pt x="4591" y="7620"/>
                </a:cubicBezTo>
                <a:cubicBezTo>
                  <a:pt x="4812" y="7643"/>
                  <a:pt x="5064" y="7871"/>
                  <a:pt x="5011" y="7995"/>
                </a:cubicBezTo>
                <a:cubicBezTo>
                  <a:pt x="4906" y="8200"/>
                  <a:pt x="4726" y="8097"/>
                  <a:pt x="4579" y="8074"/>
                </a:cubicBezTo>
                <a:cubicBezTo>
                  <a:pt x="4400" y="8052"/>
                  <a:pt x="4076" y="7995"/>
                  <a:pt x="4076" y="8018"/>
                </a:cubicBezTo>
                <a:cubicBezTo>
                  <a:pt x="3961" y="8529"/>
                  <a:pt x="3697" y="8143"/>
                  <a:pt x="3508" y="8143"/>
                </a:cubicBezTo>
                <a:cubicBezTo>
                  <a:pt x="3330" y="8143"/>
                  <a:pt x="3150" y="8086"/>
                  <a:pt x="2981" y="8040"/>
                </a:cubicBezTo>
                <a:cubicBezTo>
                  <a:pt x="2761" y="7984"/>
                  <a:pt x="2561" y="8085"/>
                  <a:pt x="2350" y="8108"/>
                </a:cubicBezTo>
                <a:cubicBezTo>
                  <a:pt x="2161" y="8131"/>
                  <a:pt x="2269" y="8427"/>
                  <a:pt x="2153" y="8552"/>
                </a:cubicBezTo>
                <a:cubicBezTo>
                  <a:pt x="2132" y="8586"/>
                  <a:pt x="2110" y="8585"/>
                  <a:pt x="2089" y="8585"/>
                </a:cubicBezTo>
                <a:cubicBezTo>
                  <a:pt x="2026" y="9471"/>
                  <a:pt x="923" y="9255"/>
                  <a:pt x="923" y="9289"/>
                </a:cubicBezTo>
                <a:cubicBezTo>
                  <a:pt x="828" y="9346"/>
                  <a:pt x="713" y="9209"/>
                  <a:pt x="598" y="9346"/>
                </a:cubicBezTo>
                <a:cubicBezTo>
                  <a:pt x="1091" y="9970"/>
                  <a:pt x="1848" y="10118"/>
                  <a:pt x="2520" y="10583"/>
                </a:cubicBezTo>
                <a:cubicBezTo>
                  <a:pt x="1963" y="10742"/>
                  <a:pt x="1638" y="10197"/>
                  <a:pt x="1228" y="10266"/>
                </a:cubicBezTo>
                <a:cubicBezTo>
                  <a:pt x="1028" y="10436"/>
                  <a:pt x="1628" y="10709"/>
                  <a:pt x="1050" y="10788"/>
                </a:cubicBezTo>
                <a:cubicBezTo>
                  <a:pt x="1302" y="10936"/>
                  <a:pt x="1480" y="11083"/>
                  <a:pt x="1659" y="11253"/>
                </a:cubicBezTo>
                <a:cubicBezTo>
                  <a:pt x="1963" y="11560"/>
                  <a:pt x="2027" y="11764"/>
                  <a:pt x="1880" y="12173"/>
                </a:cubicBezTo>
                <a:cubicBezTo>
                  <a:pt x="1785" y="12446"/>
                  <a:pt x="1646" y="12695"/>
                  <a:pt x="1772" y="13013"/>
                </a:cubicBezTo>
                <a:cubicBezTo>
                  <a:pt x="1857" y="13229"/>
                  <a:pt x="1826" y="13377"/>
                  <a:pt x="1511" y="13275"/>
                </a:cubicBezTo>
                <a:cubicBezTo>
                  <a:pt x="1175" y="13172"/>
                  <a:pt x="1047" y="13365"/>
                  <a:pt x="1131" y="13751"/>
                </a:cubicBezTo>
                <a:cubicBezTo>
                  <a:pt x="1184" y="14001"/>
                  <a:pt x="1133" y="14080"/>
                  <a:pt x="902" y="14046"/>
                </a:cubicBezTo>
                <a:cubicBezTo>
                  <a:pt x="649" y="14012"/>
                  <a:pt x="408" y="13854"/>
                  <a:pt x="93" y="13933"/>
                </a:cubicBezTo>
                <a:cubicBezTo>
                  <a:pt x="345" y="14387"/>
                  <a:pt x="880" y="14251"/>
                  <a:pt x="1174" y="14682"/>
                </a:cubicBezTo>
                <a:cubicBezTo>
                  <a:pt x="828" y="14682"/>
                  <a:pt x="556" y="14682"/>
                  <a:pt x="304" y="14591"/>
                </a:cubicBezTo>
                <a:cubicBezTo>
                  <a:pt x="198" y="14557"/>
                  <a:pt x="83" y="14512"/>
                  <a:pt x="20" y="14648"/>
                </a:cubicBezTo>
                <a:cubicBezTo>
                  <a:pt x="-54" y="14807"/>
                  <a:pt x="94" y="14863"/>
                  <a:pt x="178" y="14886"/>
                </a:cubicBezTo>
                <a:cubicBezTo>
                  <a:pt x="420" y="14965"/>
                  <a:pt x="609" y="15147"/>
                  <a:pt x="819" y="15295"/>
                </a:cubicBezTo>
                <a:cubicBezTo>
                  <a:pt x="1271" y="15613"/>
                  <a:pt x="1764" y="15885"/>
                  <a:pt x="2142" y="16407"/>
                </a:cubicBezTo>
                <a:cubicBezTo>
                  <a:pt x="1669" y="16271"/>
                  <a:pt x="1312" y="15954"/>
                  <a:pt x="860" y="15897"/>
                </a:cubicBezTo>
                <a:cubicBezTo>
                  <a:pt x="1249" y="16374"/>
                  <a:pt x="1744" y="16692"/>
                  <a:pt x="2206" y="17043"/>
                </a:cubicBezTo>
                <a:cubicBezTo>
                  <a:pt x="2343" y="17146"/>
                  <a:pt x="2479" y="17214"/>
                  <a:pt x="2500" y="17430"/>
                </a:cubicBezTo>
                <a:cubicBezTo>
                  <a:pt x="2563" y="17850"/>
                  <a:pt x="2730" y="18191"/>
                  <a:pt x="3109" y="18372"/>
                </a:cubicBezTo>
                <a:cubicBezTo>
                  <a:pt x="3109" y="18372"/>
                  <a:pt x="3089" y="18440"/>
                  <a:pt x="3078" y="18474"/>
                </a:cubicBezTo>
                <a:cubicBezTo>
                  <a:pt x="2847" y="18485"/>
                  <a:pt x="2667" y="18235"/>
                  <a:pt x="2383" y="18326"/>
                </a:cubicBezTo>
                <a:cubicBezTo>
                  <a:pt x="2667" y="18667"/>
                  <a:pt x="2898" y="18962"/>
                  <a:pt x="3287" y="19121"/>
                </a:cubicBezTo>
                <a:cubicBezTo>
                  <a:pt x="3602" y="19246"/>
                  <a:pt x="3990" y="19326"/>
                  <a:pt x="4222" y="19735"/>
                </a:cubicBezTo>
                <a:cubicBezTo>
                  <a:pt x="3959" y="19814"/>
                  <a:pt x="3761" y="19712"/>
                  <a:pt x="3561" y="19644"/>
                </a:cubicBezTo>
                <a:cubicBezTo>
                  <a:pt x="3257" y="19530"/>
                  <a:pt x="2949" y="19405"/>
                  <a:pt x="2644" y="19291"/>
                </a:cubicBezTo>
                <a:cubicBezTo>
                  <a:pt x="2529" y="19246"/>
                  <a:pt x="2406" y="19223"/>
                  <a:pt x="2332" y="19427"/>
                </a:cubicBezTo>
                <a:cubicBezTo>
                  <a:pt x="2721" y="19473"/>
                  <a:pt x="2950" y="19746"/>
                  <a:pt x="3192" y="20007"/>
                </a:cubicBezTo>
                <a:cubicBezTo>
                  <a:pt x="3328" y="20155"/>
                  <a:pt x="3445" y="20347"/>
                  <a:pt x="3687" y="20279"/>
                </a:cubicBezTo>
                <a:cubicBezTo>
                  <a:pt x="3813" y="20245"/>
                  <a:pt x="3896" y="20347"/>
                  <a:pt x="3886" y="20484"/>
                </a:cubicBezTo>
                <a:cubicBezTo>
                  <a:pt x="3833" y="20961"/>
                  <a:pt x="4136" y="21119"/>
                  <a:pt x="4451" y="21210"/>
                </a:cubicBezTo>
                <a:cubicBezTo>
                  <a:pt x="4683" y="21278"/>
                  <a:pt x="4901" y="21380"/>
                  <a:pt x="5115" y="21494"/>
                </a:cubicBezTo>
                <a:lnTo>
                  <a:pt x="5309" y="21600"/>
                </a:lnTo>
                <a:lnTo>
                  <a:pt x="21546" y="21600"/>
                </a:lnTo>
                <a:lnTo>
                  <a:pt x="21546" y="0"/>
                </a:lnTo>
                <a:lnTo>
                  <a:pt x="3776" y="0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901965" y="410686"/>
            <a:ext cx="7474171" cy="1325564"/>
          </a:xfrm>
          <a:prstGeom prst="rect">
            <a:avLst/>
          </a:prstGeom>
        </p:spPr>
        <p:txBody>
          <a:bodyPr/>
          <a:lstStyle/>
          <a:p>
            <a:r>
              <a:t>OVERVIEW 	 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1077813" y="1256713"/>
            <a:ext cx="7438708" cy="5189515"/>
          </a:xfrm>
          <a:prstGeom prst="rect">
            <a:avLst/>
          </a:prstGeom>
        </p:spPr>
        <p:txBody>
          <a:bodyPr anchor="ctr"/>
          <a:lstStyle/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Business Problem - How have property valuations and characteristics evolved in different Boston neighborhoods over recent years?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How are crime, urban planning and sustainability statistics distributed in different Boston neighborhoods?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Importance: Real estate analytics holds a pivotal role in guiding decision-making processes, urban planning initiatives, and sustainability endeavors. Our project seeks to provide invaluable insights for stakeholders in the real estate industry, policymakers, and advocates for sustainable practices.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Target Audience: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Real Estate Professionals: Our findings are tailored to benefit professionals in the real estate sector.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Policymakers: The insights support urban planning and development strategies.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Individuals looking to buy or rent properties in Boston.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Companies or franchises planning to open offices or outlets in Boston.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This is also for students who would like to reside in a neighborhood following on their liking and preferences.</a:t>
            </a:r>
          </a:p>
          <a:p>
            <a:pPr marL="203200" indent="-203200" defTabSz="814070">
              <a:spcBef>
                <a:spcPts val="800"/>
              </a:spcBef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Our project distinguishes itself by incorporating a survey and employing an innovative approach using the Extra Trees Regressor. This technique harnesses binary trees to impute missing data values, thereby enhancing the robustness of our analysis.</a:t>
            </a:r>
          </a:p>
        </p:txBody>
      </p:sp>
      <p:sp>
        <p:nvSpPr>
          <p:cNvPr id="101" name="Rectangle 9"/>
          <p:cNvSpPr/>
          <p:nvPr/>
        </p:nvSpPr>
        <p:spPr>
          <a:xfrm>
            <a:off x="10088880" y="0"/>
            <a:ext cx="210312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02" name="Oval 11"/>
          <p:cNvSpPr/>
          <p:nvPr/>
        </p:nvSpPr>
        <p:spPr>
          <a:xfrm>
            <a:off x="8915399" y="2358912"/>
            <a:ext cx="2140176" cy="2140175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3" name="Graphic 6" descr="Graphic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3985" y="2857500"/>
            <a:ext cx="1143000" cy="1143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838200" y="2609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DATA COLLECTION</a:t>
            </a:r>
          </a:p>
        </p:txBody>
      </p:sp>
      <p:grpSp>
        <p:nvGrpSpPr>
          <p:cNvPr id="114" name="Content Placeholder 2"/>
          <p:cNvGrpSpPr/>
          <p:nvPr/>
        </p:nvGrpSpPr>
        <p:grpSpPr>
          <a:xfrm>
            <a:off x="733636" y="1168690"/>
            <a:ext cx="11101758" cy="5281670"/>
            <a:chOff x="0" y="0"/>
            <a:chExt cx="11101756" cy="5281668"/>
          </a:xfrm>
        </p:grpSpPr>
        <p:sp>
          <p:nvSpPr>
            <p:cNvPr id="106" name="Rounded Rectangle"/>
            <p:cNvSpPr/>
            <p:nvPr/>
          </p:nvSpPr>
          <p:spPr>
            <a:xfrm>
              <a:off x="0" y="0"/>
              <a:ext cx="11101757" cy="2407013"/>
            </a:xfrm>
            <a:prstGeom prst="roundRect">
              <a:avLst>
                <a:gd name="adj" fmla="val 10000"/>
              </a:avLst>
            </a:prstGeom>
            <a:solidFill>
              <a:srgbClr val="CDD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07" name="Square"/>
            <p:cNvSpPr/>
            <p:nvPr/>
          </p:nvSpPr>
          <p:spPr>
            <a:xfrm>
              <a:off x="516748" y="733733"/>
              <a:ext cx="939547" cy="939547"/>
            </a:xfrm>
            <a:prstGeom prst="rect">
              <a:avLst/>
            </a:prstGeom>
            <a:blipFill rotWithShape="1">
              <a:blip r:embed="rId1"/>
              <a:srcRect/>
              <a:stretch>
                <a:fillRect/>
              </a:stretch>
            </a:blip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08" name="Primary Dataset"/>
            <p:cNvSpPr txBox="1"/>
            <p:nvPr/>
          </p:nvSpPr>
          <p:spPr>
            <a:xfrm>
              <a:off x="1973045" y="860901"/>
              <a:ext cx="4995790" cy="685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789" tIns="180789" rIns="180789" bIns="180789" numCol="1" anchor="ctr">
              <a:spAutoFit/>
            </a:bodyPr>
            <a:lstStyle/>
            <a:p>
              <a:pPr defTabSz="1111250">
                <a:spcBef>
                  <a:spcPts val="1000"/>
                </a:spcBef>
                <a:defRPr sz="2500"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r>
                <a:t>Primary </a:t>
              </a:r>
              <a:r>
                <a: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rPr>
                <a:t>Dataset</a:t>
              </a:r>
              <a:endPara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endParaRPr>
            </a:p>
          </p:txBody>
        </p:sp>
        <p:sp>
          <p:nvSpPr>
            <p:cNvPr id="109" name="Survey Conducted (63 rows, 12 columns)"/>
            <p:cNvSpPr txBox="1"/>
            <p:nvPr/>
          </p:nvSpPr>
          <p:spPr>
            <a:xfrm>
              <a:off x="6968835" y="912731"/>
              <a:ext cx="4130991" cy="581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789" tIns="180789" rIns="180789" bIns="180789" numCol="1" anchor="ctr">
              <a:spAutoFit/>
            </a:bodyPr>
            <a:lstStyle/>
            <a:p>
              <a:pPr defTabSz="711200">
                <a:spcBef>
                  <a:spcPts val="600"/>
                </a:spcBef>
                <a:defRPr sz="16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Survey Conducted (63 rows, 12 columns)</a:t>
              </a:r>
              <a:r>
                <a:rPr sz="1200">
                  <a:latin typeface="Times Roman"/>
                  <a:ea typeface="Times Roman"/>
                  <a:cs typeface="Times Roman"/>
                  <a:sym typeface="Times Roman"/>
                </a:rPr>
                <a:t> </a:t>
              </a:r>
              <a:endParaRPr sz="1200">
                <a:latin typeface="Times Roman"/>
                <a:ea typeface="Times Roman"/>
                <a:cs typeface="Times Roman"/>
                <a:sym typeface="Times Roman"/>
              </a:endParaRPr>
            </a:p>
          </p:txBody>
        </p:sp>
        <p:sp>
          <p:nvSpPr>
            <p:cNvPr id="110" name="Rounded Rectangle"/>
            <p:cNvSpPr/>
            <p:nvPr/>
          </p:nvSpPr>
          <p:spPr>
            <a:xfrm>
              <a:off x="0" y="2834078"/>
              <a:ext cx="11101757" cy="2407015"/>
            </a:xfrm>
            <a:prstGeom prst="roundRect">
              <a:avLst>
                <a:gd name="adj" fmla="val 10000"/>
              </a:avLst>
            </a:prstGeom>
            <a:solidFill>
              <a:srgbClr val="CDD4E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11" name="Square"/>
            <p:cNvSpPr/>
            <p:nvPr/>
          </p:nvSpPr>
          <p:spPr>
            <a:xfrm>
              <a:off x="516748" y="3567812"/>
              <a:ext cx="939547" cy="939547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12" name="Secondary Datasets"/>
            <p:cNvSpPr txBox="1"/>
            <p:nvPr/>
          </p:nvSpPr>
          <p:spPr>
            <a:xfrm>
              <a:off x="1973045" y="3694980"/>
              <a:ext cx="4995790" cy="685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789" tIns="180789" rIns="180789" bIns="180789" numCol="1" anchor="ctr">
              <a:spAutoFit/>
            </a:bodyPr>
            <a:lstStyle>
              <a:lvl1pPr defTabSz="1111250">
                <a:spcBef>
                  <a:spcPts val="1000"/>
                </a:spcBef>
                <a:defRPr sz="2500"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Secondary Datasets</a:t>
              </a:r>
            </a:p>
          </p:txBody>
        </p:sp>
        <p:sp>
          <p:nvSpPr>
            <p:cNvPr id="113" name="Property Assessment Data 2000 - 2021 (Harvard Dataverse) (179392, 150)…"/>
            <p:cNvSpPr txBox="1"/>
            <p:nvPr/>
          </p:nvSpPr>
          <p:spPr>
            <a:xfrm>
              <a:off x="6592410" y="2793502"/>
              <a:ext cx="4130991" cy="2488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80789" tIns="180789" rIns="180789" bIns="180789" numCol="1" anchor="ctr">
              <a:spAutoFit/>
            </a:bodyPr>
            <a:lstStyle/>
            <a:p>
              <a:pPr defTabSz="711200">
                <a:spcBef>
                  <a:spcPts val="600"/>
                </a:spcBef>
                <a:defRPr sz="13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Property Assessment Data 2000 - 2021 (Harvard Dataverse) (179392, 150)</a:t>
              </a:r>
            </a:p>
            <a:p>
              <a:pPr defTabSz="711200">
                <a:spcBef>
                  <a:spcPts val="600"/>
                </a:spcBef>
                <a:defRPr sz="13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Property Assessment (FY23) Dataset (ANALYZE BOSTON) (180627, 60)</a:t>
              </a:r>
            </a:p>
            <a:p>
              <a:pPr defTabSz="711200">
                <a:spcBef>
                  <a:spcPts val="600"/>
                </a:spcBef>
                <a:defRPr sz="13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Crime Incident Reports (2023)  (ANALYZE BOSTON) (65545, 18)</a:t>
              </a:r>
            </a:p>
            <a:p>
              <a:pPr defTabSz="711200">
                <a:spcBef>
                  <a:spcPts val="600"/>
                </a:spcBef>
                <a:defRPr sz="13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Vision Zero Fatality Records (ANALYZE BOSTON) (4116, 11)</a:t>
              </a:r>
            </a:p>
            <a:p>
              <a:pPr defTabSz="711200">
                <a:spcBef>
                  <a:spcPts val="600"/>
                </a:spcBef>
                <a:defRPr sz="13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Blue Bike Stations (ANALYZE BOSTON) (466, 10 )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DATA PRE-PROCESSING</a:t>
            </a:r>
          </a:p>
        </p:txBody>
      </p:sp>
      <p:grpSp>
        <p:nvGrpSpPr>
          <p:cNvPr id="138" name="Content Placeholder 2"/>
          <p:cNvGrpSpPr/>
          <p:nvPr/>
        </p:nvGrpSpPr>
        <p:grpSpPr>
          <a:xfrm>
            <a:off x="838591" y="2526022"/>
            <a:ext cx="10340828" cy="2664301"/>
            <a:chOff x="0" y="0"/>
            <a:chExt cx="10340826" cy="2664299"/>
          </a:xfrm>
        </p:grpSpPr>
        <p:sp>
          <p:nvSpPr>
            <p:cNvPr id="129" name="Square"/>
            <p:cNvSpPr/>
            <p:nvPr/>
          </p:nvSpPr>
          <p:spPr>
            <a:xfrm>
              <a:off x="0" y="0"/>
              <a:ext cx="1098563" cy="1098563"/>
            </a:xfrm>
            <a:prstGeom prst="rect">
              <a:avLst/>
            </a:prstGeom>
            <a:blipFill rotWithShape="1">
              <a:blip r:embed="rId1"/>
              <a:srcRect/>
              <a:stretch>
                <a:fillRect/>
              </a:stretch>
            </a:blip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30" name="DATA FORMATTING"/>
            <p:cNvSpPr txBox="1"/>
            <p:nvPr/>
          </p:nvSpPr>
          <p:spPr>
            <a:xfrm>
              <a:off x="0" y="975359"/>
              <a:ext cx="3480434" cy="46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1333500">
                <a:spcBef>
                  <a:spcPts val="1200"/>
                </a:spcBef>
                <a:defRPr sz="3000" b="1"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DATA</a:t>
              </a:r>
              <a:r>
                <a:rPr lang="en-US"/>
                <a:t> </a:t>
              </a:r>
              <a:r>
                <a:t>FORMATTING</a:t>
              </a:r>
            </a:p>
          </p:txBody>
        </p:sp>
        <p:sp>
          <p:nvSpPr>
            <p:cNvPr id="131" name="Unit level of analysis – Individual Properties and neighborhoods…"/>
            <p:cNvSpPr txBox="1"/>
            <p:nvPr/>
          </p:nvSpPr>
          <p:spPr>
            <a:xfrm>
              <a:off x="0" y="1479670"/>
              <a:ext cx="3138751" cy="1184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defTabSz="755650">
                <a:spcBef>
                  <a:spcPts val="700"/>
                </a:spcBef>
                <a:defRPr sz="17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Unit level of analysis – Individual Properties and neighborhoods</a:t>
              </a:r>
              <a:endParaRPr sz="2800"/>
            </a:p>
            <a:p>
              <a:pPr defTabSz="755650">
                <a:spcBef>
                  <a:spcPts val="700"/>
                </a:spcBef>
                <a:defRPr sz="17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Structured Data – All datasets</a:t>
              </a:r>
              <a:endParaRPr sz="2800"/>
            </a:p>
            <a:p>
              <a:pPr defTabSz="755650">
                <a:spcBef>
                  <a:spcPts val="700"/>
                </a:spcBef>
                <a:defRPr sz="17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Unstructured Data - None</a:t>
              </a:r>
            </a:p>
          </p:txBody>
        </p:sp>
        <p:sp>
          <p:nvSpPr>
            <p:cNvPr id="132" name="Square"/>
            <p:cNvSpPr/>
            <p:nvPr/>
          </p:nvSpPr>
          <p:spPr>
            <a:xfrm>
              <a:off x="3688031" y="0"/>
              <a:ext cx="1098564" cy="1098563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33" name="DATA PROFILING"/>
            <p:cNvSpPr txBox="1"/>
            <p:nvPr/>
          </p:nvSpPr>
          <p:spPr>
            <a:xfrm>
              <a:off x="3480386" y="1047000"/>
              <a:ext cx="3138752" cy="398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1333500">
                <a:spcBef>
                  <a:spcPts val="1200"/>
                </a:spcBef>
                <a:defRPr sz="3000" b="1"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DATA PROFILING</a:t>
              </a:r>
            </a:p>
          </p:txBody>
        </p:sp>
        <p:sp>
          <p:nvSpPr>
            <p:cNvPr id="134" name="Understanding the data"/>
            <p:cNvSpPr txBox="1"/>
            <p:nvPr/>
          </p:nvSpPr>
          <p:spPr>
            <a:xfrm>
              <a:off x="3480386" y="1551425"/>
              <a:ext cx="3138752" cy="244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755650">
                <a:spcBef>
                  <a:spcPts val="700"/>
                </a:spcBef>
                <a:defRPr sz="17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Understanding the data </a:t>
              </a:r>
            </a:p>
          </p:txBody>
        </p:sp>
        <p:sp>
          <p:nvSpPr>
            <p:cNvPr id="135" name="Square"/>
            <p:cNvSpPr/>
            <p:nvPr/>
          </p:nvSpPr>
          <p:spPr>
            <a:xfrm>
              <a:off x="7376063" y="0"/>
              <a:ext cx="1098564" cy="1098563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36" name="DATA CLEANING"/>
            <p:cNvSpPr txBox="1"/>
            <p:nvPr/>
          </p:nvSpPr>
          <p:spPr>
            <a:xfrm>
              <a:off x="7202073" y="1080655"/>
              <a:ext cx="3138753" cy="398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1333500">
                <a:spcBef>
                  <a:spcPts val="1200"/>
                </a:spcBef>
                <a:defRPr sz="3000" b="1"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DATA CLEANING</a:t>
              </a:r>
            </a:p>
          </p:txBody>
        </p:sp>
        <p:sp>
          <p:nvSpPr>
            <p:cNvPr id="137" name="Imputation of missing values using…"/>
            <p:cNvSpPr txBox="1"/>
            <p:nvPr/>
          </p:nvSpPr>
          <p:spPr>
            <a:xfrm>
              <a:off x="7202073" y="1479670"/>
              <a:ext cx="3138753" cy="587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defTabSz="755650">
                <a:spcBef>
                  <a:spcPts val="700"/>
                </a:spcBef>
                <a:defRPr sz="17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Imputation of missing values using </a:t>
              </a:r>
              <a:endParaRPr sz="2800"/>
            </a:p>
            <a:p>
              <a:pPr defTabSz="755650">
                <a:spcBef>
                  <a:spcPts val="700"/>
                </a:spcBef>
                <a:defRPr sz="17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ExtraTreesRegressor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416"/>
          <p:cNvSpPr/>
          <p:nvPr/>
        </p:nvSpPr>
        <p:spPr>
          <a:xfrm>
            <a:off x="0" y="14351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41" name="Freeform: Shape 418"/>
          <p:cNvSpPr/>
          <p:nvPr/>
        </p:nvSpPr>
        <p:spPr>
          <a:xfrm rot="18900000" flipH="1">
            <a:off x="-376156" y="-253672"/>
            <a:ext cx="1827640" cy="1376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42" name="Rectangle 420"/>
          <p:cNvSpPr/>
          <p:nvPr/>
        </p:nvSpPr>
        <p:spPr>
          <a:xfrm rot="18900000" flipH="1">
            <a:off x="891641" y="422145"/>
            <a:ext cx="645370" cy="645371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43" name="Rectangle 422"/>
          <p:cNvSpPr/>
          <p:nvPr/>
        </p:nvSpPr>
        <p:spPr>
          <a:xfrm rot="18900000" flipH="1">
            <a:off x="10043482" y="655140"/>
            <a:ext cx="68747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44" name="Freeform: Shape 424"/>
          <p:cNvSpPr/>
          <p:nvPr/>
        </p:nvSpPr>
        <p:spPr>
          <a:xfrm rot="10800000" flipH="1">
            <a:off x="9356641" y="0"/>
            <a:ext cx="2835359" cy="148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45" name="Isosceles Triangle 426"/>
          <p:cNvSpPr/>
          <p:nvPr/>
        </p:nvSpPr>
        <p:spPr>
          <a:xfrm flipH="1">
            <a:off x="7976344" y="6115501"/>
            <a:ext cx="149451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46" name="Isosceles Triangle 428"/>
          <p:cNvSpPr/>
          <p:nvPr/>
        </p:nvSpPr>
        <p:spPr>
          <a:xfrm flipH="1">
            <a:off x="7604079" y="6453142"/>
            <a:ext cx="814906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47" name="Title 1"/>
          <p:cNvSpPr txBox="1"/>
          <p:nvPr>
            <p:ph type="title"/>
          </p:nvPr>
        </p:nvSpPr>
        <p:spPr>
          <a:xfrm>
            <a:off x="838200" y="556995"/>
            <a:ext cx="10515600" cy="113369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DATA FORMATING &amp; DATA PROFILING</a:t>
            </a:r>
          </a:p>
        </p:txBody>
      </p:sp>
      <p:grpSp>
        <p:nvGrpSpPr>
          <p:cNvPr id="150" name="Group 3"/>
          <p:cNvGrpSpPr/>
          <p:nvPr/>
        </p:nvGrpSpPr>
        <p:grpSpPr>
          <a:xfrm>
            <a:off x="6694340" y="2396464"/>
            <a:ext cx="3841976" cy="3914739"/>
            <a:chOff x="0" y="0"/>
            <a:chExt cx="3841974" cy="3914737"/>
          </a:xfrm>
        </p:grpSpPr>
        <p:sp>
          <p:nvSpPr>
            <p:cNvPr id="148" name="Right Brace 4"/>
            <p:cNvSpPr/>
            <p:nvPr/>
          </p:nvSpPr>
          <p:spPr>
            <a:xfrm>
              <a:off x="0" y="0"/>
              <a:ext cx="1379480" cy="3914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284"/>
                    <a:pt x="10800" y="634"/>
                  </a:cubicBezTo>
                  <a:lnTo>
                    <a:pt x="10800" y="10166"/>
                  </a:lnTo>
                  <a:cubicBezTo>
                    <a:pt x="10800" y="10516"/>
                    <a:pt x="15635" y="10800"/>
                    <a:pt x="21600" y="10800"/>
                  </a:cubicBezTo>
                  <a:cubicBezTo>
                    <a:pt x="15635" y="10800"/>
                    <a:pt x="10800" y="11084"/>
                    <a:pt x="10800" y="11434"/>
                  </a:cubicBezTo>
                  <a:lnTo>
                    <a:pt x="10800" y="20966"/>
                  </a:lnTo>
                  <a:cubicBezTo>
                    <a:pt x="10800" y="21316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49" name="TextBox 3"/>
            <p:cNvSpPr txBox="1"/>
            <p:nvPr/>
          </p:nvSpPr>
          <p:spPr>
            <a:xfrm>
              <a:off x="1489812" y="1651342"/>
              <a:ext cx="2352163" cy="566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normAutofit/>
            </a:bodyPr>
            <a:lstStyle>
              <a:lvl1pPr>
                <a:spcBef>
                  <a:spcPts val="6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lvl1pPr>
            </a:lstStyle>
            <a:p>
              <a:r>
                <a:t>EXCEL, PYTHON</a:t>
              </a:r>
            </a:p>
          </p:txBody>
        </p:sp>
      </p:grpSp>
      <p:sp>
        <p:nvSpPr>
          <p:cNvPr id="151" name="TextBox 6"/>
          <p:cNvSpPr txBox="1"/>
          <p:nvPr/>
        </p:nvSpPr>
        <p:spPr>
          <a:xfrm>
            <a:off x="1487656" y="2157046"/>
            <a:ext cx="5054992" cy="511087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Primary Data and Secondary Data </a:t>
            </a:r>
          </a:p>
          <a:p>
            <a:pPr marL="285750" indent="-285750">
              <a:lnSpc>
                <a:spcPct val="150000"/>
              </a:lnSpc>
              <a:buSzPct val="100000"/>
              <a:buFont typeface="Helvetica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Normalized Irregular Names and Values</a:t>
            </a:r>
          </a:p>
          <a:p>
            <a:pPr marL="285750" indent="-285750">
              <a:lnSpc>
                <a:spcPct val="150000"/>
              </a:lnSpc>
              <a:buSzPct val="100000"/>
              <a:buFont typeface="Helvetica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Corrected incorrect entries</a:t>
            </a:r>
          </a:p>
          <a:p>
            <a:pPr marL="285750" indent="-285750">
              <a:lnSpc>
                <a:spcPct val="150000"/>
              </a:lnSpc>
              <a:buSzPct val="100000"/>
              <a:buFont typeface="Helvetica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Check for cardinalities</a:t>
            </a:r>
          </a:p>
          <a:p>
            <a:pPr marL="285750" indent="-285750">
              <a:lnSpc>
                <a:spcPct val="150000"/>
              </a:lnSpc>
              <a:buSzPct val="100000"/>
              <a:buFont typeface="Helvetica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Mitigated data discrepancies</a:t>
            </a:r>
          </a:p>
          <a:p>
            <a:pPr marL="285750" indent="-285750">
              <a:lnSpc>
                <a:spcPct val="150000"/>
              </a:lnSpc>
              <a:buSzPct val="100000"/>
              <a:buFont typeface="Helvetica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Renaming of columns  </a:t>
            </a:r>
          </a:p>
          <a:p>
            <a:pPr marL="285750" indent="-285750">
              <a:lnSpc>
                <a:spcPct val="150000"/>
              </a:lnSpc>
              <a:buSzPct val="100000"/>
              <a:buFont typeface="Helvetica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Normalized names to match a common value (Eg: Northeastern University and NEU both represent the same value so changed all such entries to NEU)</a:t>
            </a:r>
          </a:p>
          <a:p>
            <a:pPr marL="285750" indent="-285750">
              <a:lnSpc>
                <a:spcPct val="150000"/>
              </a:lnSpc>
              <a:buSzPct val="100000"/>
              <a:buFont typeface="Helvetica"/>
              <a:buChar char="•"/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  <a:p>
            <a:pPr lvl="1" indent="457200">
              <a:lnSpc>
                <a:spcPct val="150000"/>
              </a:lnSpc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4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03" name="Freeform: Shape 418"/>
          <p:cNvSpPr/>
          <p:nvPr/>
        </p:nvSpPr>
        <p:spPr>
          <a:xfrm rot="18900000" flipH="1">
            <a:off x="-376156" y="-253672"/>
            <a:ext cx="1827640" cy="1376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04" name="Rectangle 420"/>
          <p:cNvSpPr/>
          <p:nvPr/>
        </p:nvSpPr>
        <p:spPr>
          <a:xfrm rot="18900000" flipH="1">
            <a:off x="891641" y="422145"/>
            <a:ext cx="645370" cy="645371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05" name="Rectangle 422"/>
          <p:cNvSpPr/>
          <p:nvPr/>
        </p:nvSpPr>
        <p:spPr>
          <a:xfrm rot="18900000" flipH="1">
            <a:off x="10043482" y="655140"/>
            <a:ext cx="68747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06" name="Freeform: Shape 424"/>
          <p:cNvSpPr/>
          <p:nvPr/>
        </p:nvSpPr>
        <p:spPr>
          <a:xfrm rot="10800000" flipH="1">
            <a:off x="9356641" y="0"/>
            <a:ext cx="2835359" cy="148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07" name="Isosceles Triangle 426"/>
          <p:cNvSpPr/>
          <p:nvPr/>
        </p:nvSpPr>
        <p:spPr>
          <a:xfrm flipH="1">
            <a:off x="7976344" y="6115501"/>
            <a:ext cx="149451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08" name="Isosceles Triangle 428"/>
          <p:cNvSpPr/>
          <p:nvPr/>
        </p:nvSpPr>
        <p:spPr>
          <a:xfrm flipH="1">
            <a:off x="7604079" y="6453142"/>
            <a:ext cx="814906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09" name="Title 1"/>
          <p:cNvSpPr txBox="1"/>
          <p:nvPr>
            <p:ph type="title"/>
          </p:nvPr>
        </p:nvSpPr>
        <p:spPr>
          <a:xfrm>
            <a:off x="838200" y="556995"/>
            <a:ext cx="10515600" cy="113369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DATA CLEANING AND IMPUTATION</a:t>
            </a:r>
          </a:p>
        </p:txBody>
      </p:sp>
      <p:grpSp>
        <p:nvGrpSpPr>
          <p:cNvPr id="222" name="Content Placeholder 2"/>
          <p:cNvGrpSpPr/>
          <p:nvPr/>
        </p:nvGrpSpPr>
        <p:grpSpPr>
          <a:xfrm>
            <a:off x="838200" y="2063569"/>
            <a:ext cx="10515600" cy="3875451"/>
            <a:chOff x="0" y="0"/>
            <a:chExt cx="10515600" cy="3875449"/>
          </a:xfrm>
        </p:grpSpPr>
        <p:grpSp>
          <p:nvGrpSpPr>
            <p:cNvPr id="212" name="Group"/>
            <p:cNvGrpSpPr/>
            <p:nvPr/>
          </p:nvGrpSpPr>
          <p:grpSpPr>
            <a:xfrm>
              <a:off x="0" y="309958"/>
              <a:ext cx="10515600" cy="1223780"/>
              <a:chOff x="0" y="-1"/>
              <a:chExt cx="10515600" cy="1223778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0" y="-2"/>
                <a:ext cx="10515600" cy="1223780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400"/>
                  </a:spcBef>
                  <a:defRPr sz="24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11" name="Removal of unrelated columns…"/>
              <p:cNvSpPr txBox="1"/>
              <p:nvPr/>
            </p:nvSpPr>
            <p:spPr>
              <a:xfrm>
                <a:off x="666773" y="288035"/>
                <a:ext cx="9182052" cy="9112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49352" tIns="149352" rIns="149352" bIns="149352" numCol="1" anchor="t">
                <a:spAutoFit/>
              </a:bodyPr>
              <a:lstStyle/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 panose="020B0604020202020204"/>
                  <a:buChar char="•"/>
                  <a:defRPr sz="21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Removal of unrelated columns</a:t>
                </a:r>
                <a:endParaRPr sz="2400"/>
              </a:p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 panose="020B0604020202020204"/>
                  <a:buChar char="•"/>
                  <a:defRPr sz="21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Standardize/Normalize all data for ease of analysis</a:t>
                </a:r>
              </a:p>
            </p:txBody>
          </p:sp>
        </p:grpSp>
        <p:grpSp>
          <p:nvGrpSpPr>
            <p:cNvPr id="215" name="Group"/>
            <p:cNvGrpSpPr/>
            <p:nvPr/>
          </p:nvGrpSpPr>
          <p:grpSpPr>
            <a:xfrm>
              <a:off x="525779" y="-1"/>
              <a:ext cx="7360923" cy="619924"/>
              <a:chOff x="0" y="0"/>
              <a:chExt cx="7360921" cy="619922"/>
            </a:xfrm>
          </p:grpSpPr>
          <p:sp>
            <p:nvSpPr>
              <p:cNvPr id="213" name="Rounded Rectangle"/>
              <p:cNvSpPr/>
              <p:nvPr/>
            </p:nvSpPr>
            <p:spPr>
              <a:xfrm>
                <a:off x="0" y="-1"/>
                <a:ext cx="7360922" cy="61992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1100"/>
                  </a:spcBef>
                  <a:defRPr sz="2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14" name="Primary data - EXCEL"/>
              <p:cNvSpPr txBox="1"/>
              <p:nvPr/>
            </p:nvSpPr>
            <p:spPr>
              <a:xfrm>
                <a:off x="308486" y="174290"/>
                <a:ext cx="6743949" cy="271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800"/>
                  </a:spcBef>
                  <a:defRPr sz="2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Primary data</a:t>
                </a:r>
                <a:r>
                  <a:rPr>
                    <a:latin typeface="Calibri Light" panose="020F0302020204030204"/>
                    <a:ea typeface="Calibri Light" panose="020F0302020204030204"/>
                    <a:cs typeface="Calibri Light" panose="020F0302020204030204"/>
                    <a:sym typeface="Calibri Light" panose="020F0302020204030204"/>
                  </a:rPr>
                  <a:t> - EXCEL</a:t>
                </a:r>
                <a:endPara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endParaRPr>
              </a:p>
            </p:txBody>
          </p:sp>
        </p:grpSp>
        <p:grpSp>
          <p:nvGrpSpPr>
            <p:cNvPr id="218" name="Group"/>
            <p:cNvGrpSpPr/>
            <p:nvPr/>
          </p:nvGrpSpPr>
          <p:grpSpPr>
            <a:xfrm>
              <a:off x="0" y="1957096"/>
              <a:ext cx="10515600" cy="1918354"/>
              <a:chOff x="0" y="0"/>
              <a:chExt cx="10515600" cy="1918353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0" y="-1"/>
                <a:ext cx="10515600" cy="1918355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400"/>
                  </a:spcBef>
                  <a:defRPr sz="24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17" name="Removing ID numbers and Latitude and Latitude having null and empty values…"/>
              <p:cNvSpPr txBox="1"/>
              <p:nvPr/>
            </p:nvSpPr>
            <p:spPr>
              <a:xfrm>
                <a:off x="666773" y="288035"/>
                <a:ext cx="9182052" cy="1593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49352" tIns="149352" rIns="149352" bIns="149352" numCol="1" anchor="t">
                <a:spAutoFit/>
              </a:bodyPr>
              <a:lstStyle/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 panose="020B0604020202020204"/>
                  <a:buChar char="•"/>
                  <a:defRPr sz="21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Removing ID numbers and Latitude and Latitude having null and</a:t>
                </a:r>
                <a:r>
                  <a:rPr>
                    <a:latin typeface="Calibri Light" panose="020F0302020204030204"/>
                    <a:ea typeface="Calibri Light" panose="020F0302020204030204"/>
                    <a:cs typeface="Calibri Light" panose="020F0302020204030204"/>
                    <a:sym typeface="Calibri Light" panose="020F0302020204030204"/>
                  </a:rPr>
                  <a:t> empty</a:t>
                </a:r>
                <a:r>
                  <a:t> values</a:t>
                </a:r>
                <a:endParaRPr sz="2400"/>
              </a:p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 panose="020B0604020202020204"/>
                  <a:buChar char="•"/>
                  <a:defRPr sz="21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Converting Zipcodes and Latitude, Longitude to relevant datatypes</a:t>
                </a:r>
                <a:endParaRPr sz="2400"/>
              </a:p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 panose="020B0604020202020204"/>
                  <a:buChar char="•"/>
                  <a:defRPr sz="21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Imputing missing values using ExtraTreesRegressor</a:t>
                </a:r>
                <a:endParaRPr sz="2400"/>
              </a:p>
              <a:p>
                <a:pPr marL="228600" lvl="1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Arial" panose="020B0604020202020204"/>
                  <a:buChar char="•"/>
                  <a:defRPr sz="21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Imputing Neighborhood into the Dataset using Geopy based on X and Y</a:t>
                </a:r>
              </a:p>
            </p:txBody>
          </p:sp>
        </p:grpSp>
        <p:grpSp>
          <p:nvGrpSpPr>
            <p:cNvPr id="221" name="Group"/>
            <p:cNvGrpSpPr/>
            <p:nvPr/>
          </p:nvGrpSpPr>
          <p:grpSpPr>
            <a:xfrm>
              <a:off x="525779" y="1647135"/>
              <a:ext cx="7360923" cy="619924"/>
              <a:chOff x="0" y="0"/>
              <a:chExt cx="7360921" cy="619922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-1"/>
                <a:ext cx="7360922" cy="61992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1100"/>
                  </a:spcBef>
                  <a:defRPr sz="2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20" name="Secondary Data (Crime, Property Values, Blue Bikes, Road Accidents) - Python"/>
              <p:cNvSpPr txBox="1"/>
              <p:nvPr/>
            </p:nvSpPr>
            <p:spPr>
              <a:xfrm>
                <a:off x="308486" y="22757"/>
                <a:ext cx="6743949" cy="5744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800"/>
                  </a:spcBef>
                  <a:defRPr sz="2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Secondary Data (Crime, Property Values, Blue Bikes, Road Accidents)</a:t>
                </a:r>
                <a:r>
                  <a:rPr>
                    <a:latin typeface="Calibri Light" panose="020F0302020204030204"/>
                    <a:ea typeface="Calibri Light" panose="020F0302020204030204"/>
                    <a:cs typeface="Calibri Light" panose="020F0302020204030204"/>
                    <a:sym typeface="Calibri Light" panose="020F0302020204030204"/>
                  </a:rPr>
                  <a:t> - Python</a:t>
                </a:r>
                <a:endPara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416"/>
          <p:cNvSpPr/>
          <p:nvPr/>
        </p:nvSpPr>
        <p:spPr>
          <a:xfrm>
            <a:off x="271861" y="-1"/>
            <a:ext cx="12192003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25" name="Freeform: Shape 418"/>
          <p:cNvSpPr/>
          <p:nvPr/>
        </p:nvSpPr>
        <p:spPr>
          <a:xfrm rot="18900000" flipH="1">
            <a:off x="-376156" y="-253672"/>
            <a:ext cx="1827640" cy="1376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26" name="Rectangle 420"/>
          <p:cNvSpPr/>
          <p:nvPr/>
        </p:nvSpPr>
        <p:spPr>
          <a:xfrm rot="18900000" flipH="1">
            <a:off x="891641" y="422145"/>
            <a:ext cx="645370" cy="645371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27" name="Rectangle 422"/>
          <p:cNvSpPr/>
          <p:nvPr/>
        </p:nvSpPr>
        <p:spPr>
          <a:xfrm rot="18900000" flipH="1">
            <a:off x="10043482" y="655140"/>
            <a:ext cx="68747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28" name="Freeform: Shape 424"/>
          <p:cNvSpPr/>
          <p:nvPr/>
        </p:nvSpPr>
        <p:spPr>
          <a:xfrm rot="10800000" flipH="1">
            <a:off x="9356641" y="0"/>
            <a:ext cx="2835359" cy="148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29" name="Isosceles Triangle 426"/>
          <p:cNvSpPr/>
          <p:nvPr/>
        </p:nvSpPr>
        <p:spPr>
          <a:xfrm flipH="1">
            <a:off x="7976344" y="6115501"/>
            <a:ext cx="149451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30" name="Isosceles Triangle 428"/>
          <p:cNvSpPr/>
          <p:nvPr/>
        </p:nvSpPr>
        <p:spPr>
          <a:xfrm flipH="1">
            <a:off x="7604079" y="6453142"/>
            <a:ext cx="814906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231" name="Title 1"/>
          <p:cNvSpPr txBox="1"/>
          <p:nvPr>
            <p:ph type="title"/>
          </p:nvPr>
        </p:nvSpPr>
        <p:spPr>
          <a:xfrm>
            <a:off x="838200" y="432029"/>
            <a:ext cx="10515600" cy="113369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TOOLS &amp; PACKAGES U</a:t>
            </a:r>
            <a:r>
              <a:rPr lang="en-US"/>
              <a:t>SED</a:t>
            </a:r>
            <a:r>
              <a:t> IN PYTHON</a:t>
            </a:r>
          </a:p>
        </p:txBody>
      </p:sp>
      <p:grpSp>
        <p:nvGrpSpPr>
          <p:cNvPr id="268" name="Diagram 406"/>
          <p:cNvGrpSpPr/>
          <p:nvPr/>
        </p:nvGrpSpPr>
        <p:grpSpPr>
          <a:xfrm>
            <a:off x="1207476" y="1761649"/>
            <a:ext cx="9571895" cy="4115876"/>
            <a:chOff x="0" y="0"/>
            <a:chExt cx="9571894" cy="4115875"/>
          </a:xfrm>
        </p:grpSpPr>
        <p:grpSp>
          <p:nvGrpSpPr>
            <p:cNvPr id="234" name="Group"/>
            <p:cNvGrpSpPr/>
            <p:nvPr/>
          </p:nvGrpSpPr>
          <p:grpSpPr>
            <a:xfrm>
              <a:off x="3828755" y="-1"/>
              <a:ext cx="5743139" cy="633215"/>
              <a:chOff x="0" y="0"/>
              <a:chExt cx="5743138" cy="633213"/>
            </a:xfrm>
          </p:grpSpPr>
          <p:sp>
            <p:nvSpPr>
              <p:cNvPr id="232" name="Arrow"/>
              <p:cNvSpPr/>
              <p:nvPr/>
            </p:nvSpPr>
            <p:spPr>
              <a:xfrm>
                <a:off x="-1" y="-1"/>
                <a:ext cx="5743140" cy="633215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1200150">
                  <a:lnSpc>
                    <a:spcPct val="90000"/>
                  </a:lnSpc>
                  <a:spcBef>
                    <a:spcPts val="300"/>
                  </a:spcBef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33" name="Data analysis and wrangling"/>
              <p:cNvSpPr txBox="1"/>
              <p:nvPr/>
            </p:nvSpPr>
            <p:spPr>
              <a:xfrm>
                <a:off x="0" y="79151"/>
                <a:ext cx="5505683" cy="377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 numCol="1" anchor="t">
                <a:spAutoFit/>
              </a:bodyPr>
              <a:lstStyle/>
              <a:p>
                <a:pPr marL="228600" lvl="1" indent="-228600" defTabSz="12001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700">
                    <a:latin typeface="Calibri Light" panose="020F0302020204030204"/>
                    <a:ea typeface="Calibri Light" panose="020F0302020204030204"/>
                    <a:cs typeface="Calibri Light" panose="020F0302020204030204"/>
                    <a:sym typeface="Calibri Light" panose="020F0302020204030204"/>
                  </a:defRPr>
                </a:pPr>
                <a:r>
                  <a:t>Data</a:t>
                </a:r>
                <a:r>
                  <a:rPr>
                    <a:latin typeface="+mj-lt"/>
                    <a:ea typeface="+mj-ea"/>
                    <a:cs typeface="+mj-cs"/>
                    <a:sym typeface="Calibri" panose="020F0502020204030204"/>
                  </a:rPr>
                  <a:t> analysis and wrangling </a:t>
                </a:r>
                <a:endParaRPr>
                  <a:latin typeface="+mj-lt"/>
                  <a:ea typeface="+mj-ea"/>
                  <a:cs typeface="+mj-cs"/>
                  <a:sym typeface="Calibri" panose="020F0502020204030204"/>
                </a:endParaRPr>
              </a:p>
            </p:txBody>
          </p:sp>
        </p:grpSp>
        <p:grpSp>
          <p:nvGrpSpPr>
            <p:cNvPr id="237" name="Group"/>
            <p:cNvGrpSpPr/>
            <p:nvPr/>
          </p:nvGrpSpPr>
          <p:grpSpPr>
            <a:xfrm>
              <a:off x="-1" y="-1"/>
              <a:ext cx="3828759" cy="633215"/>
              <a:chOff x="0" y="0"/>
              <a:chExt cx="3828758" cy="633213"/>
            </a:xfrm>
          </p:grpSpPr>
          <p:sp>
            <p:nvSpPr>
              <p:cNvPr id="235" name="Rounded Rectangle"/>
              <p:cNvSpPr/>
              <p:nvPr/>
            </p:nvSpPr>
            <p:spPr>
              <a:xfrm>
                <a:off x="-1" y="-1"/>
                <a:ext cx="3828760" cy="63321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90000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36" name="Pandas"/>
              <p:cNvSpPr txBox="1"/>
              <p:nvPr/>
            </p:nvSpPr>
            <p:spPr>
              <a:xfrm>
                <a:off x="91870" y="52842"/>
                <a:ext cx="3645018" cy="527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  <a:latin typeface="Calibri Light" panose="020F0302020204030204"/>
                    <a:ea typeface="Calibri Light" panose="020F0302020204030204"/>
                    <a:cs typeface="Calibri Light" panose="020F0302020204030204"/>
                    <a:sym typeface="Calibri Light" panose="020F0302020204030204"/>
                  </a:defRPr>
                </a:lvl1pPr>
              </a:lstStyle>
              <a:p>
                <a:r>
                  <a:t>Pandas</a:t>
                </a:r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3828755" y="696531"/>
              <a:ext cx="5743139" cy="633215"/>
              <a:chOff x="0" y="0"/>
              <a:chExt cx="5743138" cy="633214"/>
            </a:xfrm>
          </p:grpSpPr>
          <p:sp>
            <p:nvSpPr>
              <p:cNvPr id="238" name="Arrow"/>
              <p:cNvSpPr/>
              <p:nvPr/>
            </p:nvSpPr>
            <p:spPr>
              <a:xfrm>
                <a:off x="-1" y="0"/>
                <a:ext cx="5743140" cy="633215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1200150">
                  <a:lnSpc>
                    <a:spcPct val="90000"/>
                  </a:lnSpc>
                  <a:spcBef>
                    <a:spcPts val="300"/>
                  </a:spcBef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39" name="Data visualization"/>
              <p:cNvSpPr txBox="1"/>
              <p:nvPr/>
            </p:nvSpPr>
            <p:spPr>
              <a:xfrm>
                <a:off x="0" y="79150"/>
                <a:ext cx="5505683" cy="377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 numCol="1" anchor="t">
                <a:spAutoFit/>
              </a:bodyPr>
              <a:lstStyle/>
              <a:p>
                <a:pPr marL="228600" lvl="1" indent="-228600" defTabSz="12001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7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Data visualization</a:t>
                </a:r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-1" y="696531"/>
              <a:ext cx="3828759" cy="633215"/>
              <a:chOff x="0" y="0"/>
              <a:chExt cx="3828758" cy="633214"/>
            </a:xfrm>
          </p:grpSpPr>
          <p:sp>
            <p:nvSpPr>
              <p:cNvPr id="241" name="Rounded Rectangle"/>
              <p:cNvSpPr/>
              <p:nvPr/>
            </p:nvSpPr>
            <p:spPr>
              <a:xfrm>
                <a:off x="-1" y="0"/>
                <a:ext cx="3828760" cy="63321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82000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700"/>
                  </a:spcBef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42" name="Plotly"/>
              <p:cNvSpPr txBox="1"/>
              <p:nvPr/>
            </p:nvSpPr>
            <p:spPr>
              <a:xfrm>
                <a:off x="91870" y="52842"/>
                <a:ext cx="3645018" cy="527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lvl1pPr>
              </a:lstStyle>
              <a:p>
                <a:r>
                  <a:t>Plotly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3828755" y="1393063"/>
              <a:ext cx="5743139" cy="633215"/>
              <a:chOff x="0" y="0"/>
              <a:chExt cx="5743138" cy="633214"/>
            </a:xfrm>
          </p:grpSpPr>
          <p:sp>
            <p:nvSpPr>
              <p:cNvPr id="244" name="Arrow"/>
              <p:cNvSpPr/>
              <p:nvPr/>
            </p:nvSpPr>
            <p:spPr>
              <a:xfrm>
                <a:off x="-1" y="0"/>
                <a:ext cx="5743140" cy="633215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1200150">
                  <a:lnSpc>
                    <a:spcPct val="90000"/>
                  </a:lnSpc>
                  <a:spcBef>
                    <a:spcPts val="300"/>
                  </a:spcBef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45" name="Map building"/>
              <p:cNvSpPr txBox="1"/>
              <p:nvPr/>
            </p:nvSpPr>
            <p:spPr>
              <a:xfrm>
                <a:off x="0" y="79150"/>
                <a:ext cx="5505683" cy="377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 numCol="1" anchor="t">
                <a:spAutoFit/>
              </a:bodyPr>
              <a:lstStyle/>
              <a:p>
                <a:pPr marL="228600" lvl="1" indent="-228600" defTabSz="12001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7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Map building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-1" y="1393063"/>
              <a:ext cx="3828759" cy="633215"/>
              <a:chOff x="0" y="0"/>
              <a:chExt cx="3828758" cy="633214"/>
            </a:xfrm>
          </p:grpSpPr>
          <p:sp>
            <p:nvSpPr>
              <p:cNvPr id="247" name="Rounded Rectangle"/>
              <p:cNvSpPr/>
              <p:nvPr/>
            </p:nvSpPr>
            <p:spPr>
              <a:xfrm>
                <a:off x="-1" y="0"/>
                <a:ext cx="3828760" cy="63321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74000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48" name="Geopandas"/>
              <p:cNvSpPr txBox="1"/>
              <p:nvPr/>
            </p:nvSpPr>
            <p:spPr>
              <a:xfrm>
                <a:off x="91870" y="52842"/>
                <a:ext cx="3645018" cy="527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lvl1pPr>
              </a:lstStyle>
              <a:p>
                <a:r>
                  <a:t>Geopandas </a:t>
                </a:r>
              </a:p>
            </p:txBody>
          </p:sp>
        </p:grpSp>
        <p:grpSp>
          <p:nvGrpSpPr>
            <p:cNvPr id="252" name="Group"/>
            <p:cNvGrpSpPr/>
            <p:nvPr/>
          </p:nvGrpSpPr>
          <p:grpSpPr>
            <a:xfrm>
              <a:off x="3828755" y="2089597"/>
              <a:ext cx="5743139" cy="633214"/>
              <a:chOff x="0" y="0"/>
              <a:chExt cx="5743138" cy="633213"/>
            </a:xfrm>
          </p:grpSpPr>
          <p:sp>
            <p:nvSpPr>
              <p:cNvPr id="250" name="Arrow"/>
              <p:cNvSpPr/>
              <p:nvPr/>
            </p:nvSpPr>
            <p:spPr>
              <a:xfrm>
                <a:off x="-1" y="-1"/>
                <a:ext cx="5743140" cy="633215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1200150">
                  <a:lnSpc>
                    <a:spcPct val="90000"/>
                  </a:lnSpc>
                  <a:spcBef>
                    <a:spcPts val="300"/>
                  </a:spcBef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51" name="Dropdown Menu"/>
              <p:cNvSpPr txBox="1"/>
              <p:nvPr/>
            </p:nvSpPr>
            <p:spPr>
              <a:xfrm>
                <a:off x="0" y="79150"/>
                <a:ext cx="5505683" cy="377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 numCol="1" anchor="t">
                <a:spAutoFit/>
              </a:bodyPr>
              <a:lstStyle/>
              <a:p>
                <a:pPr marL="228600" lvl="1" indent="-228600" defTabSz="12001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7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Dropdown Menu</a:t>
                </a:r>
              </a:p>
            </p:txBody>
          </p:sp>
        </p:grpSp>
        <p:grpSp>
          <p:nvGrpSpPr>
            <p:cNvPr id="255" name="Group"/>
            <p:cNvGrpSpPr/>
            <p:nvPr/>
          </p:nvGrpSpPr>
          <p:grpSpPr>
            <a:xfrm>
              <a:off x="-1" y="2089597"/>
              <a:ext cx="3828759" cy="633214"/>
              <a:chOff x="0" y="0"/>
              <a:chExt cx="3828758" cy="633213"/>
            </a:xfrm>
          </p:grpSpPr>
          <p:sp>
            <p:nvSpPr>
              <p:cNvPr id="253" name="Rounded Rectangle"/>
              <p:cNvSpPr/>
              <p:nvPr/>
            </p:nvSpPr>
            <p:spPr>
              <a:xfrm>
                <a:off x="-1" y="-1"/>
                <a:ext cx="3828760" cy="63321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66000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700"/>
                  </a:spcBef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54" name="ipywidgets"/>
              <p:cNvSpPr txBox="1"/>
              <p:nvPr/>
            </p:nvSpPr>
            <p:spPr>
              <a:xfrm>
                <a:off x="91870" y="52842"/>
                <a:ext cx="3645018" cy="527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lvl1pPr>
              </a:lstStyle>
              <a:p>
                <a:r>
                  <a:t>ipywidgets</a:t>
                </a:r>
              </a:p>
            </p:txBody>
          </p:sp>
        </p:grpSp>
        <p:grpSp>
          <p:nvGrpSpPr>
            <p:cNvPr id="258" name="Group"/>
            <p:cNvGrpSpPr/>
            <p:nvPr/>
          </p:nvGrpSpPr>
          <p:grpSpPr>
            <a:xfrm>
              <a:off x="3828755" y="2786129"/>
              <a:ext cx="5743139" cy="633214"/>
              <a:chOff x="0" y="0"/>
              <a:chExt cx="5743138" cy="633213"/>
            </a:xfrm>
          </p:grpSpPr>
          <p:sp>
            <p:nvSpPr>
              <p:cNvPr id="256" name="Arrow"/>
              <p:cNvSpPr/>
              <p:nvPr/>
            </p:nvSpPr>
            <p:spPr>
              <a:xfrm>
                <a:off x="-1" y="-1"/>
                <a:ext cx="5743140" cy="633215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1200150">
                  <a:lnSpc>
                    <a:spcPct val="90000"/>
                  </a:lnSpc>
                  <a:spcBef>
                    <a:spcPts val="300"/>
                  </a:spcBef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57" name="Imputing missing values"/>
              <p:cNvSpPr txBox="1"/>
              <p:nvPr/>
            </p:nvSpPr>
            <p:spPr>
              <a:xfrm>
                <a:off x="0" y="79150"/>
                <a:ext cx="5505683" cy="377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 numCol="1" anchor="t">
                <a:spAutoFit/>
              </a:bodyPr>
              <a:lstStyle/>
              <a:p>
                <a:pPr marL="228600" lvl="1" indent="-228600" defTabSz="12001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7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Imputing missing values</a:t>
                </a:r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-1" y="2786129"/>
              <a:ext cx="3828759" cy="633214"/>
              <a:chOff x="0" y="0"/>
              <a:chExt cx="3828758" cy="633213"/>
            </a:xfrm>
          </p:grpSpPr>
          <p:sp>
            <p:nvSpPr>
              <p:cNvPr id="259" name="Rounded Rectangle"/>
              <p:cNvSpPr/>
              <p:nvPr/>
            </p:nvSpPr>
            <p:spPr>
              <a:xfrm>
                <a:off x="-1" y="-1"/>
                <a:ext cx="3828760" cy="63321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58000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700"/>
                  </a:spcBef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60" name="LazyRegressor and ExtraTrees"/>
              <p:cNvSpPr txBox="1"/>
              <p:nvPr/>
            </p:nvSpPr>
            <p:spPr>
              <a:xfrm>
                <a:off x="91870" y="108677"/>
                <a:ext cx="3645018" cy="4158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sz="2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lvl1pPr>
              </a:lstStyle>
              <a:p>
                <a:r>
                  <a:t>LazyRegressor and ExtraTrees</a:t>
                </a:r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3828755" y="3482662"/>
              <a:ext cx="5743139" cy="633214"/>
              <a:chOff x="0" y="0"/>
              <a:chExt cx="5743138" cy="633213"/>
            </a:xfrm>
          </p:grpSpPr>
          <p:sp>
            <p:nvSpPr>
              <p:cNvPr id="262" name="Arrow"/>
              <p:cNvSpPr/>
              <p:nvPr/>
            </p:nvSpPr>
            <p:spPr>
              <a:xfrm>
                <a:off x="-1" y="-1"/>
                <a:ext cx="5743140" cy="633215"/>
              </a:xfrm>
              <a:prstGeom prst="rightArrow">
                <a:avLst>
                  <a:gd name="adj1" fmla="val 75000"/>
                  <a:gd name="adj2" fmla="val 50000"/>
                </a:avLst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1200150">
                  <a:lnSpc>
                    <a:spcPct val="90000"/>
                  </a:lnSpc>
                  <a:spcBef>
                    <a:spcPts val="300"/>
                  </a:spcBef>
                  <a:defRPr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63" name="For Data Profiling"/>
              <p:cNvSpPr txBox="1"/>
              <p:nvPr/>
            </p:nvSpPr>
            <p:spPr>
              <a:xfrm>
                <a:off x="0" y="79150"/>
                <a:ext cx="5505683" cy="377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7145" tIns="17145" rIns="17145" bIns="17145" numCol="1" anchor="t">
                <a:spAutoFit/>
              </a:bodyPr>
              <a:lstStyle/>
              <a:p>
                <a:pPr marL="228600" lvl="1" indent="-228600" defTabSz="120015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700"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r>
                  <a:t>For Data Profiling</a:t>
                </a:r>
              </a:p>
            </p:txBody>
          </p:sp>
        </p:grpSp>
        <p:grpSp>
          <p:nvGrpSpPr>
            <p:cNvPr id="267" name="Group"/>
            <p:cNvGrpSpPr/>
            <p:nvPr/>
          </p:nvGrpSpPr>
          <p:grpSpPr>
            <a:xfrm>
              <a:off x="-1" y="3482662"/>
              <a:ext cx="3828759" cy="633214"/>
              <a:chOff x="0" y="0"/>
              <a:chExt cx="3828758" cy="633213"/>
            </a:xfrm>
          </p:grpSpPr>
          <p:sp>
            <p:nvSpPr>
              <p:cNvPr id="265" name="Rounded Rectangle"/>
              <p:cNvSpPr/>
              <p:nvPr/>
            </p:nvSpPr>
            <p:spPr>
              <a:xfrm>
                <a:off x="-1" y="-1"/>
                <a:ext cx="3828760" cy="63321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49999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700"/>
                  </a:spcBef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</a:p>
            </p:txBody>
          </p:sp>
          <p:sp>
            <p:nvSpPr>
              <p:cNvPr id="266" name="ydata_profiling and sweetviz"/>
              <p:cNvSpPr txBox="1"/>
              <p:nvPr/>
            </p:nvSpPr>
            <p:spPr>
              <a:xfrm>
                <a:off x="91870" y="119976"/>
                <a:ext cx="3645018" cy="3932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60" tIns="60960" rIns="60960" bIns="60960" numCol="1" anchor="ctr">
                <a:sp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sz="21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lvl1pPr>
              </a:lstStyle>
              <a:p>
                <a:r>
                  <a:t>ydata_profiling and sweetviz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17" name="Title 1"/>
          <p:cNvSpPr txBox="1"/>
          <p:nvPr>
            <p:ph type="title"/>
          </p:nvPr>
        </p:nvSpPr>
        <p:spPr>
          <a:xfrm>
            <a:off x="965199" y="376731"/>
            <a:ext cx="5130796" cy="14617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Special</a:t>
            </a:r>
            <a:r>
              <a:t> packages utilized</a:t>
            </a:r>
          </a:p>
        </p:txBody>
      </p:sp>
      <p:sp>
        <p:nvSpPr>
          <p:cNvPr id="118" name="Freeform: Shape 20"/>
          <p:cNvSpPr/>
          <p:nvPr/>
        </p:nvSpPr>
        <p:spPr>
          <a:xfrm>
            <a:off x="5510369" y="851517"/>
            <a:ext cx="6184809" cy="5154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19" name="Graphic 6" descr="Graphic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5329" y="2105468"/>
            <a:ext cx="3217336" cy="32173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6" name="Content Placeholder 2"/>
          <p:cNvGrpSpPr/>
          <p:nvPr/>
        </p:nvGrpSpPr>
        <p:grpSpPr>
          <a:xfrm>
            <a:off x="884567" y="1989402"/>
            <a:ext cx="4108559" cy="3774133"/>
            <a:chOff x="0" y="0"/>
            <a:chExt cx="4108558" cy="3774131"/>
          </a:xfrm>
        </p:grpSpPr>
        <p:sp>
          <p:nvSpPr>
            <p:cNvPr id="120" name="ExtraTreesRegressor"/>
            <p:cNvSpPr txBox="1"/>
            <p:nvPr/>
          </p:nvSpPr>
          <p:spPr>
            <a:xfrm>
              <a:off x="2576543" y="655084"/>
              <a:ext cx="1532016" cy="727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1750" tIns="31750" rIns="31750" bIns="31750" numCol="1" anchor="ctr">
              <a:spAutoFit/>
            </a:bodyPr>
            <a:lstStyle>
              <a:lvl1pPr algn="ctr" defTabSz="1111250">
                <a:lnSpc>
                  <a:spcPct val="90000"/>
                </a:lnSpc>
                <a:spcBef>
                  <a:spcPts val="1000"/>
                </a:spcBef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ExtraTreesRegressor </a:t>
              </a:r>
            </a:p>
          </p:txBody>
        </p:sp>
        <p:sp>
          <p:nvSpPr>
            <p:cNvPr id="121" name="Shape"/>
            <p:cNvSpPr/>
            <p:nvPr/>
          </p:nvSpPr>
          <p:spPr>
            <a:xfrm>
              <a:off x="2807458" y="1762369"/>
              <a:ext cx="858670" cy="140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9"/>
                  </a:moveTo>
                  <a:cubicBezTo>
                    <a:pt x="21600" y="7717"/>
                    <a:pt x="16231" y="14684"/>
                    <a:pt x="6950" y="19378"/>
                  </a:cubicBezTo>
                  <a:lnTo>
                    <a:pt x="9510" y="21600"/>
                  </a:lnTo>
                  <a:lnTo>
                    <a:pt x="0" y="19215"/>
                  </a:lnTo>
                  <a:lnTo>
                    <a:pt x="480" y="12442"/>
                  </a:lnTo>
                  <a:lnTo>
                    <a:pt x="3029" y="15028"/>
                  </a:lnTo>
                  <a:cubicBezTo>
                    <a:pt x="10065" y="11209"/>
                    <a:pt x="14090" y="5741"/>
                    <a:pt x="140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F6A7C"/>
                </a:gs>
                <a:gs pos="50000">
                  <a:srgbClr val="42546C"/>
                </a:gs>
                <a:gs pos="100000">
                  <a:srgbClr val="394A6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22" name="Geopandas and shapely"/>
            <p:cNvSpPr txBox="1"/>
            <p:nvPr/>
          </p:nvSpPr>
          <p:spPr>
            <a:xfrm>
              <a:off x="1288271" y="2725741"/>
              <a:ext cx="1532016" cy="1048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1750" tIns="31750" rIns="31750" bIns="31750" numCol="1" anchor="ctr">
              <a:spAutoFit/>
            </a:bodyPr>
            <a:lstStyle>
              <a:lvl1pPr algn="ctr" defTabSz="1111250">
                <a:lnSpc>
                  <a:spcPct val="90000"/>
                </a:lnSpc>
                <a:spcBef>
                  <a:spcPts val="1000"/>
                </a:spcBef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Geopandas and shapely</a:t>
              </a:r>
            </a:p>
          </p:txBody>
        </p:sp>
        <p:sp>
          <p:nvSpPr>
            <p:cNvPr id="123" name="Shape"/>
            <p:cNvSpPr/>
            <p:nvPr/>
          </p:nvSpPr>
          <p:spPr>
            <a:xfrm>
              <a:off x="267399" y="1784220"/>
              <a:ext cx="1110618" cy="136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8" y="21600"/>
                  </a:moveTo>
                  <a:cubicBezTo>
                    <a:pt x="10755" y="17747"/>
                    <a:pt x="5357" y="11282"/>
                    <a:pt x="3836" y="3905"/>
                  </a:cubicBezTo>
                  <a:lnTo>
                    <a:pt x="0" y="3951"/>
                  </a:lnTo>
                  <a:lnTo>
                    <a:pt x="6309" y="0"/>
                  </a:lnTo>
                  <a:lnTo>
                    <a:pt x="13556" y="3786"/>
                  </a:lnTo>
                  <a:lnTo>
                    <a:pt x="9729" y="3833"/>
                  </a:lnTo>
                  <a:cubicBezTo>
                    <a:pt x="11162" y="9555"/>
                    <a:pt x="15468" y="14525"/>
                    <a:pt x="21600" y="175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F6A7C"/>
                </a:gs>
                <a:gs pos="50000">
                  <a:srgbClr val="42546C"/>
                </a:gs>
                <a:gs pos="100000">
                  <a:srgbClr val="394A6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124" name="Lazy…"/>
            <p:cNvSpPr txBox="1"/>
            <p:nvPr/>
          </p:nvSpPr>
          <p:spPr>
            <a:xfrm>
              <a:off x="0" y="591584"/>
              <a:ext cx="1532016" cy="854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1750" tIns="31750" rIns="31750" bIns="31750" numCol="1" anchor="ctr">
              <a:sp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1000"/>
                </a:spcBef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Lazy</a:t>
              </a:r>
            </a:p>
            <a:p>
              <a:pPr algn="ctr" defTabSz="1111250">
                <a:lnSpc>
                  <a:spcPct val="90000"/>
                </a:lnSpc>
                <a:spcBef>
                  <a:spcPts val="1000"/>
                </a:spcBef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r>
                <a:t>Regressor </a:t>
              </a:r>
            </a:p>
          </p:txBody>
        </p:sp>
        <p:sp>
          <p:nvSpPr>
            <p:cNvPr id="125" name="Shape"/>
            <p:cNvSpPr/>
            <p:nvPr/>
          </p:nvSpPr>
          <p:spPr>
            <a:xfrm>
              <a:off x="1488317" y="-1"/>
              <a:ext cx="1079482" cy="652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371"/>
                  </a:moveTo>
                  <a:cubicBezTo>
                    <a:pt x="5732" y="4816"/>
                    <a:pt x="11957" y="4033"/>
                    <a:pt x="17949" y="6112"/>
                  </a:cubicBezTo>
                  <a:lnTo>
                    <a:pt x="19335" y="0"/>
                  </a:lnTo>
                  <a:lnTo>
                    <a:pt x="21600" y="12999"/>
                  </a:lnTo>
                  <a:lnTo>
                    <a:pt x="14437" y="21600"/>
                  </a:lnTo>
                  <a:lnTo>
                    <a:pt x="15820" y="15502"/>
                  </a:lnTo>
                  <a:cubicBezTo>
                    <a:pt x="11213" y="14179"/>
                    <a:pt x="6477" y="14913"/>
                    <a:pt x="2099" y="176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F6A7C"/>
                </a:gs>
                <a:gs pos="50000">
                  <a:srgbClr val="42546C"/>
                </a:gs>
                <a:gs pos="100000">
                  <a:srgbClr val="394A6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creenshot 2023-12-04 at 11.35.08 AM.png" descr="Screenshot 2023-12-04 at 11.35.08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6641" y="1241418"/>
            <a:ext cx="5867994" cy="26933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1" name="Title 1"/>
          <p:cNvSpPr txBox="1"/>
          <p:nvPr>
            <p:ph type="title"/>
          </p:nvPr>
        </p:nvSpPr>
        <p:spPr>
          <a:xfrm>
            <a:off x="643465" y="298707"/>
            <a:ext cx="10905070" cy="11357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DATA IMPUTATION – LazyRegressor</a:t>
            </a:r>
          </a:p>
        </p:txBody>
      </p:sp>
      <p:sp>
        <p:nvSpPr>
          <p:cNvPr id="272" name="Content Placeholder 2"/>
          <p:cNvSpPr txBox="1"/>
          <p:nvPr>
            <p:ph type="body" sz="half" idx="1"/>
          </p:nvPr>
        </p:nvSpPr>
        <p:spPr>
          <a:xfrm>
            <a:off x="559817" y="1803893"/>
            <a:ext cx="4008387" cy="4393983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Used LazyRegressor to find out which is the best model to use for imputing missing values</a:t>
            </a:r>
          </a:p>
          <a:p>
            <a:pPr>
              <a:defRPr sz="2000"/>
            </a:pPr>
            <a:r>
              <a:t>The best fit was RandomForestRegressor but the time taken for imputing is considerably large. Hence, we use the second best fit - ExtraTreesRegressor</a:t>
            </a:r>
          </a:p>
        </p:txBody>
      </p:sp>
      <p:grpSp>
        <p:nvGrpSpPr>
          <p:cNvPr id="275" name="Group 24"/>
          <p:cNvGrpSpPr/>
          <p:nvPr/>
        </p:nvGrpSpPr>
        <p:grpSpPr>
          <a:xfrm>
            <a:off x="-2" y="4601497"/>
            <a:ext cx="1014065" cy="2017583"/>
            <a:chOff x="338020" y="156060"/>
            <a:chExt cx="1014063" cy="2017582"/>
          </a:xfrm>
        </p:grpSpPr>
        <p:sp>
          <p:nvSpPr>
            <p:cNvPr id="273" name="Isosceles Triangle 25"/>
            <p:cNvSpPr/>
            <p:nvPr/>
          </p:nvSpPr>
          <p:spPr>
            <a:xfrm rot="5400000">
              <a:off x="-163739" y="657820"/>
              <a:ext cx="2017583" cy="1014064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274" name="Rectangle 26"/>
            <p:cNvSpPr/>
            <p:nvPr/>
          </p:nvSpPr>
          <p:spPr>
            <a:xfrm rot="2700000">
              <a:off x="765939" y="1283272"/>
              <a:ext cx="485579" cy="48558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grpSp>
        <p:nvGrpSpPr>
          <p:cNvPr id="278" name="Group 28"/>
          <p:cNvGrpSpPr/>
          <p:nvPr/>
        </p:nvGrpSpPr>
        <p:grpSpPr>
          <a:xfrm>
            <a:off x="11219289" y="0"/>
            <a:ext cx="972713" cy="1935311"/>
            <a:chOff x="0" y="149696"/>
            <a:chExt cx="972712" cy="1935310"/>
          </a:xfrm>
        </p:grpSpPr>
        <p:sp>
          <p:nvSpPr>
            <p:cNvPr id="276" name="Rectangle 29"/>
            <p:cNvSpPr/>
            <p:nvPr/>
          </p:nvSpPr>
          <p:spPr>
            <a:xfrm rot="2700000">
              <a:off x="102129" y="1224690"/>
              <a:ext cx="493120" cy="49312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  <p:sp>
          <p:nvSpPr>
            <p:cNvPr id="277" name="Isosceles Triangle 30"/>
            <p:cNvSpPr/>
            <p:nvPr/>
          </p:nvSpPr>
          <p:spPr>
            <a:xfrm rot="16200000">
              <a:off x="-481300" y="630995"/>
              <a:ext cx="1935312" cy="972713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</a:p>
          </p:txBody>
        </p:sp>
      </p:grp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79" y="4117564"/>
            <a:ext cx="5178455" cy="240173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6214</Words>
  <Application>WPS Presentation</Application>
  <PresentationFormat/>
  <Paragraphs>238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Helvetica</vt:lpstr>
      <vt:lpstr>Calibri</vt:lpstr>
      <vt:lpstr>Calibri Light</vt:lpstr>
      <vt:lpstr>Arial</vt:lpstr>
      <vt:lpstr>Times New Roman</vt:lpstr>
      <vt:lpstr>Times Roman</vt:lpstr>
      <vt:lpstr>Segoe Print</vt:lpstr>
      <vt:lpstr>Helvetica Neue</vt:lpstr>
      <vt:lpstr>Microsoft YaHei</vt:lpstr>
      <vt:lpstr>Arial Unicode MS</vt:lpstr>
      <vt:lpstr>Calibri</vt:lpstr>
      <vt:lpstr>Office Theme</vt:lpstr>
      <vt:lpstr>Boston Property Values, Characteristics, Urban Planning, and Crime,Road Accident Statistics Analysis</vt:lpstr>
      <vt:lpstr>OVERVIEW 	 </vt:lpstr>
      <vt:lpstr>DATA COLLECTION</vt:lpstr>
      <vt:lpstr>DATA PRE-PROCESSING</vt:lpstr>
      <vt:lpstr>DATA FORMATING &amp; DATA PROFILING</vt:lpstr>
      <vt:lpstr>DATA CLEANING AND IMPUTATION</vt:lpstr>
      <vt:lpstr>TOOLS &amp; PACKAGES UTILIZED IN PYTHON</vt:lpstr>
      <vt:lpstr>Some of the packages utilized</vt:lpstr>
      <vt:lpstr>DATA IMPUTATION – LazyRegressor</vt:lpstr>
      <vt:lpstr>DATA IMPUTATION – ExtraTreesRegressor</vt:lpstr>
      <vt:lpstr>DATABASE MODEL  </vt:lpstr>
      <vt:lpstr>DATA VISUALIZATION – Dropdown Menu using ipywidgets </vt:lpstr>
      <vt:lpstr>DATA VISUALIZATION – Geopandas, Shapely, Matplotlib</vt:lpstr>
      <vt:lpstr>DATA VISUALIZATION – Geopandas, Shapely, Matplotlib</vt:lpstr>
      <vt:lpstr>DATA Profiling - Sweetviz</vt:lpstr>
      <vt:lpstr>DATA Profiling - ydata_profiling</vt:lpstr>
      <vt:lpstr>DATA ANALYSIS 	 </vt:lpstr>
      <vt:lpstr>IMPROVEMENT IF THEIR WAS MORE TIME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NEIGHBOURHOOD ANALYSIS</dc:title>
  <dc:creator/>
  <cp:lastModifiedBy>Umesh</cp:lastModifiedBy>
  <cp:revision>2</cp:revision>
  <dcterms:created xsi:type="dcterms:W3CDTF">2023-12-04T19:53:48Z</dcterms:created>
  <dcterms:modified xsi:type="dcterms:W3CDTF">2023-12-04T20:03:09Z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AB3B96EA648941A3B57D74143125E0A7_13</vt:lpwstr>
  </property>
  <property fmtid="{D5CDD505-2E9C-101B-9397-08002B2CF9AE}" pid="3" name="KSOProductBuildVer">
    <vt:lpwstr>1033-12.2.0.13306</vt:lpwstr>
  </property>
</Properties>
</file>