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46" r:id="rId2"/>
    <p:sldId id="348" r:id="rId3"/>
    <p:sldId id="354" r:id="rId4"/>
    <p:sldId id="356" r:id="rId5"/>
    <p:sldId id="389" r:id="rId6"/>
    <p:sldId id="349" r:id="rId7"/>
    <p:sldId id="350" r:id="rId8"/>
    <p:sldId id="351" r:id="rId9"/>
    <p:sldId id="352" r:id="rId10"/>
    <p:sldId id="353" r:id="rId11"/>
    <p:sldId id="357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72" r:id="rId21"/>
    <p:sldId id="373" r:id="rId22"/>
    <p:sldId id="371" r:id="rId23"/>
    <p:sldId id="374" r:id="rId24"/>
    <p:sldId id="376" r:id="rId25"/>
    <p:sldId id="375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26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990055"/>
    <a:srgbClr val="0000FF"/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18" autoAdjust="0"/>
  </p:normalViewPr>
  <p:slideViewPr>
    <p:cSldViewPr>
      <p:cViewPr varScale="1">
        <p:scale>
          <a:sx n="104" d="100"/>
          <a:sy n="104" d="100"/>
        </p:scale>
        <p:origin x="17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E7FAE-22AD-49BB-86F5-047CE39CD866}" type="datetimeFigureOut">
              <a:rPr lang="id-ID" smtClean="0"/>
              <a:pPr/>
              <a:t>16/03/2019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0349-B7A6-45EE-83DA-061AFE28693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053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0349-B7A6-45EE-83DA-061AFE286935}" type="slidenum">
              <a:rPr lang="id-ID" smtClean="0"/>
              <a:pPr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311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https://javascript.info/type-conversions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0349-B7A6-45EE-83DA-061AFE286935}" type="slidenum">
              <a:rPr lang="id-ID" smtClean="0"/>
              <a:pPr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805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https://javascript.info/type-conversions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0349-B7A6-45EE-83DA-061AFE286935}" type="slidenum">
              <a:rPr lang="id-ID" smtClean="0"/>
              <a:pPr/>
              <a:t>32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880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https://javascript.info/type-conversions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0349-B7A6-45EE-83DA-061AFE286935}" type="slidenum">
              <a:rPr lang="id-ID" smtClean="0"/>
              <a:pPr/>
              <a:t>33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5608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https://javascript.info/type-conversions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0349-B7A6-45EE-83DA-061AFE286935}" type="slidenum">
              <a:rPr lang="id-ID" smtClean="0"/>
              <a:pPr/>
              <a:t>34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586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https://javascript.info/type-conversions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0349-B7A6-45EE-83DA-061AFE286935}" type="slidenum">
              <a:rPr lang="id-ID" smtClean="0"/>
              <a:pPr/>
              <a:t>35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5104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https://javascript.info/type-conversions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0349-B7A6-45EE-83DA-061AFE286935}" type="slidenum">
              <a:rPr lang="id-ID" smtClean="0"/>
              <a:pPr/>
              <a:t>36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2479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The addition with a string "" + 1 converts 1 to a string: "" + 1 = "1", and then we have "1" + 0, the same rule is applied.</a:t>
            </a:r>
          </a:p>
          <a:p>
            <a:r>
              <a:rPr 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The subtraction - (like most math operations) only works with numbers, it converts an empty string "" to 0.</a:t>
            </a:r>
          </a:p>
          <a:p>
            <a:r>
              <a:rPr 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The addition with a string appends the number 5 to the string.</a:t>
            </a:r>
          </a:p>
          <a:p>
            <a:r>
              <a:rPr 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The subtraction always converts to numbers, so it makes " -9 " a number -9(ignoring spaces around it).</a:t>
            </a:r>
          </a:p>
          <a:p>
            <a:r>
              <a:rPr 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null becomes 0 after the numeric conversion.</a:t>
            </a:r>
          </a:p>
          <a:p>
            <a:r>
              <a:rPr 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undefined becomes </a:t>
            </a:r>
            <a:r>
              <a:rPr lang="en-US" sz="18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after the numeric conversion.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0349-B7A6-45EE-83DA-061AFE286935}" type="slidenum">
              <a:rPr lang="id-ID" smtClean="0"/>
              <a:pPr/>
              <a:t>37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386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Pokok Bahasan dari modul pertemuan yang akan disampaikan pada perkuliahan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Disini diisi dengan Nama Dosen beserta Gelar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/>
              <a:t>Letakkan foto Terbaik anda disini 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FAKULTAS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Program</a:t>
            </a:r>
          </a:p>
          <a:p>
            <a:pPr lvl="0"/>
            <a:r>
              <a:rPr lang="en-US"/>
              <a:t>Studi</a:t>
            </a:r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/>
              <a:t>Diisi dengan Judul</a:t>
            </a:r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/>
              <a:t>Sub Pokok Bahasan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Pokok Bahasan Modul dari Pertemuan</a:t>
            </a:r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Dosen beserta Gelar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ublimetext.com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https://www.jetbrains.com/webstor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hyperlink" Target="https://atom.io/" TargetMode="External"/><Relationship Id="rId4" Type="http://schemas.openxmlformats.org/officeDocument/2006/relationships/hyperlink" Target="https://netbeans.apache.org/download/index.html" TargetMode="External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D1F1FC-B0B6-401C-977A-D16D580DCB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98370" y="1215393"/>
            <a:ext cx="6705600" cy="1828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b="1" dirty="0"/>
              <a:t>Computer Programming Adv</a:t>
            </a:r>
          </a:p>
        </p:txBody>
      </p:sp>
      <p:sp>
        <p:nvSpPr>
          <p:cNvPr id="6147" name="Text Placeholder 3">
            <a:extLst>
              <a:ext uri="{FF2B5EF4-FFF2-40B4-BE49-F238E27FC236}">
                <a16:creationId xmlns:a16="http://schemas.microsoft.com/office/drawing/2014/main" id="{B7564EC0-2365-4D84-B90A-4EB210FEEC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auto">
          <a:xfrm>
            <a:off x="2198370" y="4367212"/>
            <a:ext cx="5626100" cy="178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4000" b="1" dirty="0"/>
              <a:t>Basic of JavaScript</a:t>
            </a:r>
            <a:endParaRPr lang="en-US" altLang="en-US" dirty="0"/>
          </a:p>
        </p:txBody>
      </p:sp>
      <p:sp>
        <p:nvSpPr>
          <p:cNvPr id="6148" name="Text Placeholder 6">
            <a:extLst>
              <a:ext uri="{FF2B5EF4-FFF2-40B4-BE49-F238E27FC236}">
                <a16:creationId xmlns:a16="http://schemas.microsoft.com/office/drawing/2014/main" id="{4F9FC81D-0622-49BE-8F6B-5601B6E20C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TEKNIK</a:t>
            </a:r>
          </a:p>
        </p:txBody>
      </p:sp>
      <p:sp>
        <p:nvSpPr>
          <p:cNvPr id="6149" name="Text Placeholder 7">
            <a:extLst>
              <a:ext uri="{FF2B5EF4-FFF2-40B4-BE49-F238E27FC236}">
                <a16:creationId xmlns:a16="http://schemas.microsoft.com/office/drawing/2014/main" id="{482F722A-77D8-4959-856E-06EF3B05E38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Teknik Elektro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Tab Element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53B679-D7D3-46BE-AE9D-3DD4AC018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97905"/>
            <a:ext cx="5662154" cy="538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1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Tab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E8244-2E9C-4AAF-AD9B-BA1A397C3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62050"/>
            <a:ext cx="571940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59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Variables (let)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525E24-F8DA-47F7-98EF-CE0C01B5E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524000"/>
            <a:ext cx="8286750" cy="2962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BA5904-28D4-49E0-AB18-88AEBE6ED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4953000"/>
            <a:ext cx="8349615" cy="136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54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Variables (let)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5EA68A-FF53-4913-8659-F3879F759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1447800"/>
            <a:ext cx="7910990" cy="304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2CE5B0-825F-47C5-89B6-E58186FF1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91100"/>
            <a:ext cx="7900830" cy="113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33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Variables (let)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E7F1E3-DA42-4216-A07E-50B37BE46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371600"/>
            <a:ext cx="8210550" cy="2924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7EC08A-B074-48F8-A5A7-C9110BCBD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4" y="4807567"/>
            <a:ext cx="8210551" cy="121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85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Variables (let)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sz="2800" dirty="0"/>
              <a:t>a variable can be defined with string, </a:t>
            </a:r>
            <a:r>
              <a:rPr lang="en-US" sz="2800" dirty="0" err="1"/>
              <a:t>simbol</a:t>
            </a:r>
            <a:r>
              <a:rPr lang="en-US" sz="2800" dirty="0"/>
              <a:t>, and number for example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test_1; let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name_20; </a:t>
            </a:r>
            <a:r>
              <a:rPr lang="en-US" sz="2800" dirty="0"/>
              <a:t>etc.</a:t>
            </a:r>
          </a:p>
          <a:p>
            <a:pPr algn="just">
              <a:defRPr/>
            </a:pPr>
            <a:endParaRPr lang="en-US" sz="2800" dirty="0"/>
          </a:p>
          <a:p>
            <a:pPr algn="just">
              <a:defRPr/>
            </a:pPr>
            <a:r>
              <a:rPr lang="en-US" sz="2800" dirty="0"/>
              <a:t>But it has incorrect variables name started in number, example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1a; let 2test</a:t>
            </a:r>
            <a:r>
              <a:rPr lang="en-US" sz="2800" b="1" dirty="0"/>
              <a:t>; </a:t>
            </a:r>
            <a:r>
              <a:rPr lang="en-US" sz="2800" dirty="0"/>
              <a:t>etc. and also with - example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test-2;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/>
              <a:t>should be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test_2;</a:t>
            </a:r>
          </a:p>
          <a:p>
            <a:pPr algn="just">
              <a:defRPr/>
            </a:pPr>
            <a:endParaRPr lang="en-US" sz="2800" dirty="0"/>
          </a:p>
          <a:p>
            <a:pPr algn="just">
              <a:defRPr/>
            </a:pPr>
            <a:r>
              <a:rPr lang="en-US" sz="2800" dirty="0"/>
              <a:t>It can be use </a:t>
            </a:r>
            <a:r>
              <a:rPr lang="en-US" sz="2800" dirty="0" err="1"/>
              <a:t>non-english</a:t>
            </a:r>
            <a:r>
              <a:rPr lang="en-US" sz="2800" dirty="0"/>
              <a:t> </a:t>
            </a:r>
            <a:r>
              <a:rPr lang="en-US" sz="2800" dirty="0" err="1"/>
              <a:t>verbals</a:t>
            </a:r>
            <a:endParaRPr lang="en-US" sz="2800" dirty="0"/>
          </a:p>
          <a:p>
            <a:pPr algn="just">
              <a:defRPr/>
            </a:pPr>
            <a:r>
              <a:rPr lang="en-US" sz="2800" dirty="0"/>
              <a:t>example: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我是</a:t>
            </a:r>
            <a:r>
              <a:rPr lang="en-ID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>
              <a:defRPr/>
            </a:pPr>
            <a:endParaRPr lang="en-ID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defRPr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and also cant use reserved name for example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let, class, return and function</a:t>
            </a:r>
          </a:p>
        </p:txBody>
      </p:sp>
    </p:spTree>
    <p:extLst>
      <p:ext uri="{BB962C8B-B14F-4D97-AF65-F5344CB8AC3E}">
        <p14:creationId xmlns:p14="http://schemas.microsoft.com/office/powerpoint/2010/main" val="1879638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Variables (const)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B0855-0AA5-47FE-A6A7-C50517B74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05" y="4419600"/>
            <a:ext cx="8174990" cy="1032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25F314-ADFF-4742-8937-28A81AD84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05" y="1752600"/>
            <a:ext cx="817167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56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Variables (const)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401592-B3F4-4091-84E9-B82758D58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71600"/>
            <a:ext cx="8030710" cy="2819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9460B9-D816-4E6A-830D-A969F0ED6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671097"/>
            <a:ext cx="8030710" cy="143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29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Variables (const)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AA5A85-FE39-40D4-B5A0-5FAC0D938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524000"/>
            <a:ext cx="8134350" cy="2714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1AA0B7-CACE-417D-ABDF-B69475C27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4876800"/>
            <a:ext cx="8134350" cy="111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77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1AD9EF1-CCF4-482F-B14E-73AE31DCB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02372"/>
            <a:ext cx="8001000" cy="523220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BlinkMacSystemFont"/>
              </a:rPr>
              <a:t>A variable in JavaScript can contain any data. A variable can at one moment be a string and at another be a number: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ea typeface="BlinkMacSystemFont"/>
              </a:rPr>
              <a:t>// no error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linkMacSystemFont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BlinkMacSystemFont"/>
              </a:rPr>
              <a:t>let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linkMacSystemFont"/>
              </a:rPr>
              <a:t> text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BlinkMacSystemFont"/>
              </a:rPr>
              <a:t>=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linkMacSystemFont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BlinkMacSystemFont"/>
              </a:rPr>
              <a:t>"hello"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BlinkMacSystemFont"/>
              </a:rPr>
              <a:t>;</a:t>
            </a: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  <a:ea typeface="BlinkMacSystemFon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linkMacSystemFont"/>
              </a:rPr>
              <a:t>text 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BlinkMacSystemFont"/>
              </a:rPr>
              <a:t>=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linkMacSystemFont"/>
              </a:rPr>
              <a:t> 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ea typeface="BlinkMacSystemFont"/>
              </a:rPr>
              <a:t>123456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BlinkMacSystemFont"/>
              </a:rPr>
              <a:t>;</a:t>
            </a:r>
          </a:p>
          <a:p>
            <a:pPr algn="just"/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text </a:t>
            </a:r>
            <a:r>
              <a:rPr lang="en-US" altLang="en-US" sz="2600" dirty="0">
                <a:solidFill>
                  <a:srgbClr val="A67F59"/>
                </a:solidFill>
                <a:latin typeface="Consolas" panose="020B0609020204030204" pitchFamily="49" charset="0"/>
                <a:ea typeface="BlinkMacSystemFont"/>
              </a:rPr>
              <a:t>=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600" dirty="0">
                <a:solidFill>
                  <a:srgbClr val="990055"/>
                </a:solidFill>
                <a:latin typeface="Consolas" panose="020B0609020204030204" pitchFamily="49" charset="0"/>
                <a:ea typeface="BlinkMacSystemFont"/>
              </a:rPr>
              <a:t>123.456</a:t>
            </a:r>
            <a:r>
              <a:rPr lang="en-US" altLang="en-US" sz="26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;</a:t>
            </a:r>
          </a:p>
          <a:p>
            <a:pPr algn="just"/>
            <a:endParaRPr lang="en-US" altLang="en-US" sz="2600" dirty="0">
              <a:solidFill>
                <a:srgbClr val="999999"/>
              </a:solidFill>
              <a:latin typeface="Consolas" panose="020B0609020204030204" pitchFamily="49" charset="0"/>
              <a:ea typeface="BlinkMacSystemFont"/>
            </a:endParaRPr>
          </a:p>
          <a:p>
            <a:pPr algn="just"/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</a:t>
            </a:r>
            <a:r>
              <a:rPr lang="en-US" altLang="en-US" sz="28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text</a:t>
            </a:r>
            <a:r>
              <a:rPr lang="en-US" altLang="en-US" sz="28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endParaRPr lang="en-US" altLang="en-US" sz="26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pPr algn="just"/>
            <a:endParaRPr lang="en-US" altLang="en-US" sz="26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pPr algn="just"/>
            <a:endParaRPr lang="en-US" altLang="en-US" sz="26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pPr algn="just"/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34710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Code Editors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73BCD629-9A8F-460C-AEFD-E1BB8C5DB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29136"/>
            <a:ext cx="1752362" cy="1752362"/>
          </a:xfrm>
          <a:prstGeom prst="rect">
            <a:avLst/>
          </a:prstGeom>
        </p:spPr>
      </p:pic>
      <p:pic>
        <p:nvPicPr>
          <p:cNvPr id="9" name="Picture 8">
            <a:hlinkClick r:id="rId4"/>
            <a:extLst>
              <a:ext uri="{FF2B5EF4-FFF2-40B4-BE49-F238E27FC236}">
                <a16:creationId xmlns:a16="http://schemas.microsoft.com/office/drawing/2014/main" id="{84788051-51A3-4A7B-96EB-7322193F7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900" y="1024098"/>
            <a:ext cx="3543300" cy="2057400"/>
          </a:xfrm>
          <a:prstGeom prst="rect">
            <a:avLst/>
          </a:prstGeom>
        </p:spPr>
      </p:pic>
      <p:pic>
        <p:nvPicPr>
          <p:cNvPr id="11" name="Picture 10">
            <a:hlinkClick r:id="rId6"/>
            <a:extLst>
              <a:ext uri="{FF2B5EF4-FFF2-40B4-BE49-F238E27FC236}">
                <a16:creationId xmlns:a16="http://schemas.microsoft.com/office/drawing/2014/main" id="{9694078F-301C-47CE-A5AE-A26FAAC7DD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3350499"/>
            <a:ext cx="3681590" cy="1828919"/>
          </a:xfrm>
          <a:prstGeom prst="rect">
            <a:avLst/>
          </a:prstGeom>
        </p:spPr>
      </p:pic>
      <p:pic>
        <p:nvPicPr>
          <p:cNvPr id="15" name="Picture 14">
            <a:hlinkClick r:id="rId8"/>
            <a:extLst>
              <a:ext uri="{FF2B5EF4-FFF2-40B4-BE49-F238E27FC236}">
                <a16:creationId xmlns:a16="http://schemas.microsoft.com/office/drawing/2014/main" id="{964591F7-9B32-4F00-8E3C-97CCBC9BCA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7200" y="5308958"/>
            <a:ext cx="2495550" cy="1238250"/>
          </a:xfrm>
          <a:prstGeom prst="rect">
            <a:avLst/>
          </a:prstGeom>
        </p:spPr>
      </p:pic>
      <p:pic>
        <p:nvPicPr>
          <p:cNvPr id="17" name="Picture 16">
            <a:hlinkClick r:id="rId10"/>
            <a:extLst>
              <a:ext uri="{FF2B5EF4-FFF2-40B4-BE49-F238E27FC236}">
                <a16:creationId xmlns:a16="http://schemas.microsoft.com/office/drawing/2014/main" id="{9BFB7DD6-1B75-4A69-A4EB-A0A72773FF2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35" y="3350499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57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Type (Number)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1AD9EF1-CCF4-482F-B14E-73AE31DCB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05627"/>
            <a:ext cx="8001000" cy="5170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altLang="en-US" sz="2400" dirty="0">
                <a:solidFill>
                  <a:srgbClr val="333333"/>
                </a:solidFill>
                <a:ea typeface="BlinkMacSystemFont"/>
              </a:rPr>
              <a:t>There are many operations for numbers, e.g. multiplication </a:t>
            </a:r>
            <a:r>
              <a:rPr lang="en-US" altLang="en-US" sz="2400" b="1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*</a:t>
            </a:r>
            <a:r>
              <a:rPr lang="en-US" altLang="en-US" sz="2400" dirty="0">
                <a:solidFill>
                  <a:srgbClr val="333333"/>
                </a:solidFill>
                <a:ea typeface="BlinkMacSystemFont"/>
              </a:rPr>
              <a:t>, division </a:t>
            </a:r>
            <a:r>
              <a:rPr lang="en-US" altLang="en-US" sz="2400" b="1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/</a:t>
            </a:r>
            <a:r>
              <a:rPr lang="en-US" altLang="en-US" sz="2400" dirty="0">
                <a:solidFill>
                  <a:srgbClr val="333333"/>
                </a:solidFill>
                <a:ea typeface="BlinkMacSystemFont"/>
              </a:rPr>
              <a:t>, addition </a:t>
            </a:r>
            <a:r>
              <a:rPr lang="en-US" altLang="en-US" sz="2400" b="1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+</a:t>
            </a:r>
            <a:r>
              <a:rPr lang="en-US" altLang="en-US" sz="2400" dirty="0">
                <a:solidFill>
                  <a:srgbClr val="333333"/>
                </a:solidFill>
                <a:ea typeface="BlinkMacSystemFont"/>
              </a:rPr>
              <a:t>, subtraction </a:t>
            </a:r>
            <a:r>
              <a:rPr lang="en-US" altLang="en-US" sz="2400" b="1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-</a:t>
            </a:r>
            <a:r>
              <a:rPr lang="en-US" altLang="en-US" sz="2400" dirty="0">
                <a:solidFill>
                  <a:srgbClr val="333333"/>
                </a:solidFill>
                <a:ea typeface="BlinkMacSystemFont"/>
              </a:rPr>
              <a:t>, and so on.</a:t>
            </a:r>
            <a:endParaRPr lang="en-US" altLang="en-US" sz="2400" dirty="0"/>
          </a:p>
          <a:p>
            <a:pPr lvl="0" algn="just"/>
            <a:r>
              <a:rPr lang="en-US" altLang="en-US" sz="2400" dirty="0">
                <a:solidFill>
                  <a:srgbClr val="333333"/>
                </a:solidFill>
                <a:ea typeface="BlinkMacSystemFont"/>
              </a:rPr>
              <a:t>Besides regular numbers, there are so-called “special numeric values” which also belong to this data type: </a:t>
            </a:r>
            <a:r>
              <a:rPr lang="en-US" altLang="en-US" sz="2400" b="1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Infinity</a:t>
            </a:r>
            <a:r>
              <a:rPr lang="en-US" altLang="en-US" sz="2400" dirty="0">
                <a:solidFill>
                  <a:srgbClr val="333333"/>
                </a:solidFill>
                <a:ea typeface="BlinkMacSystemFont"/>
              </a:rPr>
              <a:t>, </a:t>
            </a:r>
            <a:r>
              <a:rPr lang="en-US" altLang="en-US" sz="2400" b="1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-Infinity</a:t>
            </a:r>
            <a:r>
              <a:rPr lang="en-US" altLang="en-US" sz="2400" dirty="0">
                <a:solidFill>
                  <a:srgbClr val="333333"/>
                </a:solidFill>
                <a:ea typeface="BlinkMacSystemFont"/>
              </a:rPr>
              <a:t> and </a:t>
            </a:r>
            <a:r>
              <a:rPr lang="en-US" altLang="en-US" sz="2400" b="1" dirty="0" err="1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NaN</a:t>
            </a:r>
            <a:r>
              <a:rPr lang="en-US" altLang="en-US" sz="2400" dirty="0">
                <a:solidFill>
                  <a:srgbClr val="333333"/>
                </a:solidFill>
                <a:ea typeface="BlinkMacSystemFont"/>
              </a:rPr>
              <a:t>.</a:t>
            </a:r>
          </a:p>
          <a:p>
            <a:pPr lvl="0" algn="just"/>
            <a:endParaRPr lang="en-US" altLang="en-US" sz="2400" dirty="0"/>
          </a:p>
          <a:p>
            <a:pPr algn="just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708090"/>
                </a:solidFill>
                <a:latin typeface="Consolas" panose="020B0609020204030204" pitchFamily="49" charset="0"/>
              </a:rPr>
              <a:t>// Infinity</a:t>
            </a:r>
            <a:r>
              <a:rPr lang="en-US" altLang="en-US" sz="2400" dirty="0"/>
              <a:t> </a:t>
            </a:r>
          </a:p>
          <a:p>
            <a:pPr algn="just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</a:rPr>
              <a:t>Infinity 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708090"/>
                </a:solidFill>
                <a:latin typeface="Consolas" panose="020B0609020204030204" pitchFamily="49" charset="0"/>
              </a:rPr>
              <a:t>// Infinity</a:t>
            </a:r>
            <a:r>
              <a:rPr lang="en-US" altLang="en-US" sz="700" dirty="0"/>
              <a:t> </a:t>
            </a:r>
          </a:p>
          <a:p>
            <a:pPr algn="just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</a:rPr>
              <a:t>( </a:t>
            </a:r>
            <a:r>
              <a:rPr lang="en-US" altLang="en-US" sz="2400" dirty="0">
                <a:solidFill>
                  <a:srgbClr val="669900"/>
                </a:solidFill>
                <a:latin typeface="Consolas" panose="020B0609020204030204" pitchFamily="49" charset="0"/>
              </a:rPr>
              <a:t>‘text’ 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</a:rPr>
              <a:t>/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708090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2400" dirty="0" err="1">
                <a:solidFill>
                  <a:srgbClr val="708090"/>
                </a:solidFill>
                <a:latin typeface="Consolas" panose="020B0609020204030204" pitchFamily="49" charset="0"/>
              </a:rPr>
              <a:t>NaN</a:t>
            </a:r>
            <a:endParaRPr lang="en-US" altLang="en-US" sz="2400" dirty="0"/>
          </a:p>
          <a:p>
            <a:pPr algn="just"/>
            <a:endParaRPr lang="en-US" altLang="en-US" sz="2400" dirty="0"/>
          </a:p>
          <a:p>
            <a:pPr lvl="0" algn="just"/>
            <a:endParaRPr lang="en-US" altLang="en-US" sz="2400" dirty="0"/>
          </a:p>
          <a:p>
            <a:pPr lvl="0" algn="just"/>
            <a:endParaRPr lang="en-US" altLang="en-US" sz="2400" dirty="0"/>
          </a:p>
          <a:p>
            <a:pPr lvl="0" algn="just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4227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Type 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BAE959-5489-4695-836D-8EE323702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1434645"/>
            <a:ext cx="8305800" cy="430887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BlinkMacSystemFont"/>
              </a:rPr>
              <a:t>A string in JavaScript must be surrounded by quotes.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BlinkMacSystemFont"/>
              </a:rPr>
              <a:t>let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linkMacSystemFont"/>
              </a:rPr>
              <a:t> str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BlinkMacSystemFont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linkMacSystemFont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BlinkMacSystemFont"/>
              </a:rPr>
              <a:t>"Hello"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BlinkMacSystemFont"/>
              </a:rPr>
              <a:t>;</a:t>
            </a: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  <a:ea typeface="BlinkMacSystemFon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BlinkMacSystemFont"/>
              </a:rPr>
              <a:t>let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linkMacSystemFont"/>
              </a:rPr>
              <a:t> str2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BlinkMacSystemFont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linkMacSystemFont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BlinkMacSystemFont"/>
              </a:rPr>
              <a:t>'Single quotes are ok too’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BlinkMacSystemFont"/>
              </a:rPr>
              <a:t>;</a:t>
            </a: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  <a:ea typeface="BlinkMacSystemFon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BlinkMacSystemFont"/>
              </a:rPr>
              <a:t>let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linkMacSystemFont"/>
              </a:rPr>
              <a:t> phrase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BlinkMacSystemFont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linkMacSystemFont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BlinkMacSystemFont"/>
              </a:rPr>
              <a:t>`can embed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BlinkMacSystemFont"/>
              </a:rPr>
              <a:t>${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linkMacSystemFont"/>
              </a:rPr>
              <a:t>str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BlinkMacSystemFont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BlinkMacSystemFont"/>
              </a:rPr>
              <a:t>`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BlinkMacSystemFont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BlinkMacSystemFont"/>
              </a:rPr>
              <a:t>In JavaScript, there are 3 types of quotes.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BlinkMacSystemFont"/>
              </a:rPr>
              <a:t>Double quotes: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BlinkMacSystemFont"/>
              </a:rPr>
              <a:t>"Hello"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BlinkMacSystemFont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BlinkMacSystemFon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BlinkMacSystemFont"/>
              </a:rPr>
              <a:t>Single quotes: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BlinkMacSystemFont"/>
              </a:rPr>
              <a:t>'Hello'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BlinkMacSystemFont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BlinkMacSystemFon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BlinkMacSystemFont"/>
              </a:rPr>
              <a:t>Backticks: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BlinkMacSystemFont"/>
              </a:rPr>
              <a:t>`Hello`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BlinkMacSystemFon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2648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Type 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BAE959-5489-4695-836D-8EE323702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82516"/>
            <a:ext cx="8305800" cy="54168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BlinkMacSystemFont"/>
              </a:rPr>
              <a:t>Double and single quotes are “simple” quotes. There’s no difference between them in JavaScript.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BlinkMacSystemFont"/>
              </a:rPr>
              <a:t>Backticks are “extended functionality” quotes. They allow us to embed variables and expressions into a string by wrapping them in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BlinkMacSystemFont"/>
              </a:rPr>
              <a:t>${…}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BlinkMacSystemFont"/>
              </a:rPr>
              <a:t>, for example: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BlinkMacSystemFont"/>
              </a:rPr>
              <a:t>let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linkMacSystemFont"/>
              </a:rPr>
              <a:t> name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BlinkMacSystemFont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linkMacSystemFont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BlinkMacSystemFont"/>
              </a:rPr>
              <a:t>"John"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BlinkMacSystemFont"/>
              </a:rPr>
              <a:t>;</a:t>
            </a:r>
            <a:endParaRPr lang="en-US" altLang="en-US" sz="2200" dirty="0">
              <a:solidFill>
                <a:srgbClr val="000000"/>
              </a:solidFill>
              <a:latin typeface="Consolas" panose="020B0609020204030204" pitchFamily="49" charset="0"/>
              <a:ea typeface="BlinkMacSystemFon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ea typeface="BlinkMacSystemFont"/>
              </a:rPr>
              <a:t>// embed a variable</a:t>
            </a:r>
            <a:endParaRPr lang="en-US" altLang="en-US" sz="2200" dirty="0">
              <a:solidFill>
                <a:srgbClr val="000000"/>
              </a:solidFill>
              <a:latin typeface="Consolas" panose="020B0609020204030204" pitchFamily="49" charset="0"/>
              <a:ea typeface="BlinkMacSystemFon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linkMacSystemFon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linkMacSystemFont"/>
              </a:rPr>
              <a:t>console.log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BlinkMacSystemFont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linkMacSystemFont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BlinkMacSystemFont"/>
              </a:rPr>
              <a:t>`Hello,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BlinkMacSystemFont"/>
              </a:rPr>
              <a:t>${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linkMacSystemFont"/>
              </a:rPr>
              <a:t>name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BlinkMacSystemFont"/>
              </a:rPr>
              <a:t>}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BlinkMacSystemFont"/>
              </a:rPr>
              <a:t>!`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linkMacSystemFont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BlinkMacSystemFont"/>
              </a:rPr>
              <a:t>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ea typeface="BlinkMacSystemFont"/>
              </a:rPr>
              <a:t>// Hello, John!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linkMacSystemFont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ea typeface="BlinkMacSystemFont"/>
              </a:rPr>
              <a:t>// embed an expression</a:t>
            </a:r>
            <a:endParaRPr lang="en-US" altLang="en-US" sz="2200" dirty="0">
              <a:solidFill>
                <a:srgbClr val="000000"/>
              </a:solidFill>
              <a:latin typeface="Consolas" panose="020B0609020204030204" pitchFamily="49" charset="0"/>
              <a:ea typeface="BlinkMacSystemFon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linkMacSystemFont"/>
            </a:endParaRPr>
          </a:p>
          <a:p>
            <a:pPr lvl="0" algn="just"/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console.log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BlinkMacSystemFont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linkMacSystemFont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BlinkMacSystemFont"/>
              </a:rPr>
              <a:t>`the result is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BlinkMacSystemFont"/>
              </a:rPr>
              <a:t>${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ea typeface="BlinkMacSystemFont"/>
              </a:rPr>
              <a:t>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linkMacSystemFont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BlinkMacSystemFont"/>
              </a:rPr>
              <a:t>+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linkMacSystemFont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ea typeface="BlinkMacSystemFont"/>
              </a:rPr>
              <a:t>2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BlinkMacSystemFont"/>
              </a:rPr>
              <a:t>}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BlinkMacSystemFont"/>
              </a:rPr>
              <a:t>`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linkMacSystemFont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BlinkMacSystemFont"/>
              </a:rPr>
              <a:t>);</a:t>
            </a:r>
            <a:endParaRPr lang="en-US" altLang="en-US" sz="2200" dirty="0">
              <a:solidFill>
                <a:srgbClr val="000000"/>
              </a:solidFill>
              <a:latin typeface="Consolas" panose="020B0609020204030204" pitchFamily="49" charset="0"/>
              <a:ea typeface="BlinkMacSystemFont"/>
            </a:endParaRPr>
          </a:p>
          <a:p>
            <a:pPr lvl="0" algn="just"/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ea typeface="BlinkMacSystemFont"/>
              </a:rPr>
              <a:t>// the result is 3</a:t>
            </a:r>
          </a:p>
          <a:p>
            <a:pPr lvl="0" algn="just"/>
            <a:endParaRPr lang="en-US" altLang="en-US" sz="2200" dirty="0">
              <a:solidFill>
                <a:srgbClr val="70809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console.log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669900"/>
                </a:solidFill>
                <a:latin typeface="Consolas" panose="020B0609020204030204" pitchFamily="49" charset="0"/>
              </a:rPr>
              <a:t>"the result is ${1 + 2}"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endParaRPr lang="en-US" alt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en-US" sz="2200" dirty="0">
                <a:solidFill>
                  <a:srgbClr val="708090"/>
                </a:solidFill>
                <a:latin typeface="Consolas" panose="020B0609020204030204" pitchFamily="49" charset="0"/>
              </a:rPr>
              <a:t>// the result is ${1 + 2} (double quotes do nothing)</a:t>
            </a:r>
            <a:r>
              <a:rPr lang="en-US" alt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1951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Type (Boolean)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BAE959-5489-4695-836D-8EE323702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20965"/>
            <a:ext cx="8305800" cy="553997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altLang="en-US" sz="2400" dirty="0">
                <a:solidFill>
                  <a:srgbClr val="333333"/>
                </a:solidFill>
                <a:ea typeface="BlinkMacSystemFont"/>
              </a:rPr>
              <a:t>The </a:t>
            </a:r>
            <a:r>
              <a:rPr lang="en-US" altLang="en-US" sz="2400" dirty="0" err="1">
                <a:solidFill>
                  <a:srgbClr val="333333"/>
                </a:solidFill>
                <a:ea typeface="BlinkMacSystemFont"/>
              </a:rPr>
              <a:t>boolean</a:t>
            </a:r>
            <a:r>
              <a:rPr lang="en-US" altLang="en-US" sz="2400" dirty="0">
                <a:solidFill>
                  <a:srgbClr val="333333"/>
                </a:solidFill>
                <a:ea typeface="BlinkMacSystemFont"/>
              </a:rPr>
              <a:t> type has only two values: 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  <a:ea typeface="BlinkMacSystemFont"/>
              </a:rPr>
              <a:t>true</a:t>
            </a:r>
            <a:r>
              <a:rPr lang="en-US" altLang="en-US" sz="2400" dirty="0">
                <a:solidFill>
                  <a:srgbClr val="333333"/>
                </a:solidFill>
                <a:ea typeface="BlinkMacSystemFont"/>
              </a:rPr>
              <a:t> and 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  <a:ea typeface="BlinkMacSystemFont"/>
              </a:rPr>
              <a:t>false</a:t>
            </a:r>
            <a:r>
              <a:rPr lang="en-US" altLang="en-US" sz="2400" dirty="0">
                <a:solidFill>
                  <a:srgbClr val="333333"/>
                </a:solidFill>
                <a:ea typeface="BlinkMacSystemFont"/>
              </a:rPr>
              <a:t>.</a:t>
            </a:r>
          </a:p>
          <a:p>
            <a:pPr lvl="0" algn="just"/>
            <a:endParaRPr lang="en-US" altLang="en-US" sz="2400" dirty="0"/>
          </a:p>
          <a:p>
            <a:pPr lvl="0" algn="just"/>
            <a:r>
              <a:rPr lang="en-US" altLang="en-US" sz="2400" dirty="0">
                <a:solidFill>
                  <a:srgbClr val="333333"/>
                </a:solidFill>
                <a:ea typeface="BlinkMacSystemFont"/>
              </a:rPr>
              <a:t>This type is commonly used to store yes/no values: 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true</a:t>
            </a:r>
            <a:r>
              <a:rPr lang="en-US" altLang="en-US" sz="2400" dirty="0">
                <a:solidFill>
                  <a:srgbClr val="333333"/>
                </a:solidFill>
                <a:ea typeface="BlinkMacSystemFont"/>
              </a:rPr>
              <a:t> means “yes, correct”, and 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false</a:t>
            </a:r>
            <a:r>
              <a:rPr lang="en-US" altLang="en-US" sz="2400" dirty="0">
                <a:solidFill>
                  <a:srgbClr val="333333"/>
                </a:solidFill>
                <a:ea typeface="BlinkMacSystemFont"/>
              </a:rPr>
              <a:t> means “no, incorrect”.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333333"/>
                </a:solidFill>
                <a:ea typeface="BlinkMacSystemFont"/>
              </a:rPr>
              <a:t>For instance:</a:t>
            </a:r>
          </a:p>
          <a:p>
            <a:pPr lvl="0" algn="just"/>
            <a:endParaRPr lang="en-US" altLang="en-US" sz="2400" dirty="0"/>
          </a:p>
          <a:p>
            <a:pPr lvl="0" algn="just"/>
            <a:r>
              <a:rPr lang="en-US" altLang="en-US" sz="2400" dirty="0">
                <a:solidFill>
                  <a:srgbClr val="0077AA"/>
                </a:solidFill>
                <a:latin typeface="Consolas" panose="020B0609020204030204" pitchFamily="49" charset="0"/>
                <a:ea typeface="BlinkMacSystemFont"/>
              </a:rPr>
              <a:t>let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nameFieldChecked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  <a:ea typeface="BlinkMacSystemFont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  <a:ea typeface="BlinkMacSystemFont"/>
              </a:rPr>
              <a:t>true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ea typeface="BlinkMacSystemFont"/>
            </a:endParaRPr>
          </a:p>
          <a:p>
            <a:pPr lvl="0" algn="just"/>
            <a:r>
              <a:rPr lang="en-US" altLang="en-US" sz="2400" dirty="0">
                <a:solidFill>
                  <a:srgbClr val="708090"/>
                </a:solidFill>
                <a:latin typeface="Consolas" panose="020B0609020204030204" pitchFamily="49" charset="0"/>
                <a:ea typeface="BlinkMacSystemFont"/>
              </a:rPr>
              <a:t>// yes, name field is checked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ea typeface="BlinkMacSystemFont"/>
            </a:endParaRPr>
          </a:p>
          <a:p>
            <a:pPr lvl="0" algn="just"/>
            <a:r>
              <a:rPr lang="en-US" altLang="en-US" sz="2400" dirty="0">
                <a:solidFill>
                  <a:srgbClr val="0077AA"/>
                </a:solidFill>
                <a:latin typeface="Consolas" panose="020B0609020204030204" pitchFamily="49" charset="0"/>
                <a:ea typeface="BlinkMacSystemFont"/>
              </a:rPr>
              <a:t>let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ageFieldChecked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  <a:ea typeface="BlinkMacSystemFont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  <a:ea typeface="BlinkMacSystemFont"/>
              </a:rPr>
              <a:t>false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ea typeface="BlinkMacSystemFont"/>
            </a:endParaRPr>
          </a:p>
          <a:p>
            <a:pPr lvl="0" algn="just"/>
            <a:r>
              <a:rPr lang="en-US" altLang="en-US" sz="2400" dirty="0">
                <a:solidFill>
                  <a:srgbClr val="708090"/>
                </a:solidFill>
                <a:latin typeface="Consolas" panose="020B0609020204030204" pitchFamily="49" charset="0"/>
                <a:ea typeface="BlinkMacSystemFont"/>
              </a:rPr>
              <a:t>// no, age field is not checked</a:t>
            </a:r>
          </a:p>
          <a:p>
            <a:pPr lvl="0" algn="just"/>
            <a:endParaRPr lang="en-US" altLang="en-US" sz="2400" dirty="0"/>
          </a:p>
          <a:p>
            <a:pPr lvl="0" algn="just"/>
            <a:r>
              <a:rPr lang="en-US" altLang="en-US" sz="2400" dirty="0">
                <a:solidFill>
                  <a:srgbClr val="333333"/>
                </a:solidFill>
                <a:ea typeface="BlinkMacSystemFont"/>
              </a:rPr>
              <a:t>Boolean values also come as a result of comparisons:</a:t>
            </a:r>
            <a:endParaRPr lang="en-US" altLang="en-US" sz="2400" dirty="0"/>
          </a:p>
          <a:p>
            <a:pPr lvl="0" algn="just"/>
            <a:r>
              <a:rPr lang="en-US" altLang="en-US" sz="2400" dirty="0">
                <a:solidFill>
                  <a:srgbClr val="0077AA"/>
                </a:solidFill>
                <a:latin typeface="Consolas" panose="020B0609020204030204" pitchFamily="49" charset="0"/>
                <a:ea typeface="BlinkMacSystemFont"/>
              </a:rPr>
              <a:t>let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isGreater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  <a:ea typeface="BlinkMacSystemFont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  <a:ea typeface="BlinkMacSystemFont"/>
              </a:rPr>
              <a:t>4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  <a:ea typeface="BlinkMacSystemFont"/>
              </a:rPr>
              <a:t>&gt;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  <a:ea typeface="BlinkMacSystemFont"/>
              </a:rPr>
              <a:t>1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ea typeface="BlinkMacSystemFont"/>
            </a:endParaRPr>
          </a:p>
          <a:p>
            <a:pPr lvl="0" algn="just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console.log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(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isGreater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);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ea typeface="BlinkMacSystemFont"/>
            </a:endParaRPr>
          </a:p>
          <a:p>
            <a:pPr lvl="0" algn="just"/>
            <a:r>
              <a:rPr lang="en-US" altLang="en-US" sz="2400" dirty="0">
                <a:solidFill>
                  <a:srgbClr val="708090"/>
                </a:solidFill>
                <a:latin typeface="Consolas" panose="020B0609020204030204" pitchFamily="49" charset="0"/>
                <a:ea typeface="BlinkMacSystemFont"/>
              </a:rPr>
              <a:t>// true (the comparison result is "yes")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5826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Type (null value)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BAE959-5489-4695-836D-8EE323702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20966"/>
            <a:ext cx="8305800" cy="553997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altLang="en-US" sz="2400" dirty="0">
                <a:solidFill>
                  <a:srgbClr val="333333"/>
                </a:solidFill>
                <a:ea typeface="BlinkMacSystemFont"/>
              </a:rPr>
              <a:t>The special 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  <a:ea typeface="BlinkMacSystemFont"/>
              </a:rPr>
              <a:t>null</a:t>
            </a:r>
            <a:r>
              <a:rPr lang="en-US" altLang="en-US" sz="2400" dirty="0">
                <a:solidFill>
                  <a:srgbClr val="333333"/>
                </a:solidFill>
                <a:ea typeface="BlinkMacSystemFont"/>
              </a:rPr>
              <a:t> value does not belong to any of the types described above.</a:t>
            </a:r>
            <a:endParaRPr lang="en-US" altLang="en-US" sz="2400" dirty="0"/>
          </a:p>
          <a:p>
            <a:pPr lvl="0" algn="just"/>
            <a:r>
              <a:rPr lang="en-US" altLang="en-US" sz="2400" dirty="0">
                <a:solidFill>
                  <a:srgbClr val="333333"/>
                </a:solidFill>
                <a:ea typeface="BlinkMacSystemFont"/>
              </a:rPr>
              <a:t>It forms a separate type of its own which contains only the 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null</a:t>
            </a:r>
            <a:r>
              <a:rPr lang="en-US" altLang="en-US" sz="2400" dirty="0">
                <a:solidFill>
                  <a:srgbClr val="333333"/>
                </a:solidFill>
                <a:ea typeface="BlinkMacSystemFont"/>
              </a:rPr>
              <a:t> value:</a:t>
            </a:r>
          </a:p>
          <a:p>
            <a:pPr lvl="0" algn="just"/>
            <a:endParaRPr lang="en-US" altLang="en-US" sz="2400" dirty="0"/>
          </a:p>
          <a:p>
            <a:pPr lvl="0" algn="just"/>
            <a:r>
              <a:rPr lang="en-US" altLang="en-US" sz="2400" dirty="0">
                <a:solidFill>
                  <a:srgbClr val="0077AA"/>
                </a:solidFill>
                <a:latin typeface="Consolas" panose="020B0609020204030204" pitchFamily="49" charset="0"/>
                <a:ea typeface="BlinkMacSystemFont"/>
              </a:rPr>
              <a:t>let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age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  <a:ea typeface="BlinkMacSystemFont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  <a:ea typeface="BlinkMacSystemFont"/>
              </a:rPr>
              <a:t>null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;</a:t>
            </a:r>
          </a:p>
          <a:p>
            <a:pPr lvl="0" algn="just"/>
            <a:endParaRPr lang="en-US" altLang="en-US" sz="2400" dirty="0"/>
          </a:p>
          <a:p>
            <a:pPr lvl="0" algn="just"/>
            <a:r>
              <a:rPr lang="en-US" altLang="en-US" sz="2400" dirty="0">
                <a:solidFill>
                  <a:srgbClr val="333333"/>
                </a:solidFill>
                <a:ea typeface="BlinkMacSystemFont"/>
              </a:rPr>
              <a:t>In JavaScript, 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null</a:t>
            </a:r>
            <a:r>
              <a:rPr lang="en-US" altLang="en-US" sz="2400" dirty="0">
                <a:solidFill>
                  <a:srgbClr val="333333"/>
                </a:solidFill>
                <a:ea typeface="BlinkMacSystemFont"/>
              </a:rPr>
              <a:t> is not a “reference to a non-existing object” or a “null pointer” like in some other languages.</a:t>
            </a:r>
          </a:p>
          <a:p>
            <a:pPr lvl="0" algn="just"/>
            <a:endParaRPr lang="en-US" altLang="en-US" sz="2400" dirty="0"/>
          </a:p>
          <a:p>
            <a:pPr lvl="0" algn="just"/>
            <a:r>
              <a:rPr lang="en-US" altLang="en-US" sz="2400" dirty="0">
                <a:solidFill>
                  <a:srgbClr val="333333"/>
                </a:solidFill>
                <a:ea typeface="BlinkMacSystemFont"/>
              </a:rPr>
              <a:t>It’s just a special value which represents “nothing”, “empty” or “value unknown”.</a:t>
            </a:r>
          </a:p>
          <a:p>
            <a:pPr lvl="0" algn="just"/>
            <a:endParaRPr lang="en-US" altLang="en-US" sz="2400" dirty="0"/>
          </a:p>
          <a:p>
            <a:pPr lvl="0" algn="just"/>
            <a:r>
              <a:rPr lang="en-US" altLang="en-US" sz="2400" dirty="0">
                <a:solidFill>
                  <a:srgbClr val="333333"/>
                </a:solidFill>
                <a:ea typeface="BlinkMacSystemFont"/>
              </a:rPr>
              <a:t>The code above states that 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age</a:t>
            </a:r>
            <a:r>
              <a:rPr lang="en-US" altLang="en-US" sz="2400" dirty="0">
                <a:solidFill>
                  <a:srgbClr val="333333"/>
                </a:solidFill>
                <a:ea typeface="BlinkMacSystemFont"/>
              </a:rPr>
              <a:t> is unknown or empty for some reason.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6432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Type (undefined)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BAE959-5489-4695-836D-8EE323702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190"/>
            <a:ext cx="8305800" cy="56015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altLang="en-US" sz="2600" dirty="0">
                <a:solidFill>
                  <a:srgbClr val="333333"/>
                </a:solidFill>
                <a:ea typeface="BlinkMacSystemFont"/>
              </a:rPr>
              <a:t>The special value </a:t>
            </a:r>
            <a:r>
              <a:rPr lang="en-US" altLang="en-US" sz="2600" dirty="0">
                <a:solidFill>
                  <a:srgbClr val="990055"/>
                </a:solidFill>
                <a:latin typeface="Consolas" panose="020B0609020204030204" pitchFamily="49" charset="0"/>
                <a:ea typeface="BlinkMacSystemFont"/>
              </a:rPr>
              <a:t>undefined</a:t>
            </a:r>
            <a:r>
              <a:rPr lang="en-US" altLang="en-US" sz="2600" dirty="0">
                <a:solidFill>
                  <a:srgbClr val="333333"/>
                </a:solidFill>
                <a:ea typeface="BlinkMacSystemFont"/>
              </a:rPr>
              <a:t> also stands apart. It makes a type of its own, just like </a:t>
            </a:r>
            <a:r>
              <a:rPr lang="en-US" altLang="en-US" sz="2600" dirty="0">
                <a:solidFill>
                  <a:srgbClr val="990055"/>
                </a:solidFill>
                <a:latin typeface="Consolas" panose="020B0609020204030204" pitchFamily="49" charset="0"/>
                <a:ea typeface="BlinkMacSystemFont"/>
              </a:rPr>
              <a:t>null</a:t>
            </a:r>
            <a:r>
              <a:rPr lang="en-US" altLang="en-US" sz="2600" dirty="0">
                <a:solidFill>
                  <a:srgbClr val="333333"/>
                </a:solidFill>
                <a:ea typeface="BlinkMacSystemFont"/>
              </a:rPr>
              <a:t>.</a:t>
            </a:r>
          </a:p>
          <a:p>
            <a:pPr lvl="0" algn="just"/>
            <a:endParaRPr lang="en-US" altLang="en-US" sz="2600" dirty="0"/>
          </a:p>
          <a:p>
            <a:pPr lvl="0" algn="just"/>
            <a:r>
              <a:rPr lang="en-US" altLang="en-US" sz="2600" dirty="0">
                <a:solidFill>
                  <a:srgbClr val="333333"/>
                </a:solidFill>
                <a:ea typeface="BlinkMacSystemFont"/>
              </a:rPr>
              <a:t>The meaning of </a:t>
            </a:r>
            <a:r>
              <a:rPr lang="en-US" altLang="en-US" sz="26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undefined</a:t>
            </a:r>
            <a:r>
              <a:rPr lang="en-US" altLang="en-US" sz="2600" dirty="0">
                <a:solidFill>
                  <a:srgbClr val="333333"/>
                </a:solidFill>
                <a:ea typeface="BlinkMacSystemFont"/>
              </a:rPr>
              <a:t> is “value is not assigned”.</a:t>
            </a:r>
            <a:endParaRPr lang="en-US" altLang="en-US" sz="2600" dirty="0"/>
          </a:p>
          <a:p>
            <a:pPr lvl="0" algn="just"/>
            <a:r>
              <a:rPr lang="en-US" altLang="en-US" sz="2600" dirty="0">
                <a:solidFill>
                  <a:srgbClr val="333333"/>
                </a:solidFill>
                <a:ea typeface="BlinkMacSystemFont"/>
              </a:rPr>
              <a:t>If a variable is declared, but not assigned, then its value is </a:t>
            </a:r>
            <a:r>
              <a:rPr lang="en-US" altLang="en-US" sz="26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undefined</a:t>
            </a:r>
            <a:r>
              <a:rPr lang="en-US" altLang="en-US" sz="2600" dirty="0">
                <a:solidFill>
                  <a:srgbClr val="333333"/>
                </a:solidFill>
                <a:ea typeface="BlinkMacSystemFont"/>
              </a:rPr>
              <a:t>:</a:t>
            </a:r>
          </a:p>
          <a:p>
            <a:pPr lvl="0" algn="just"/>
            <a:endParaRPr lang="en-US" altLang="en-US" sz="2600" dirty="0"/>
          </a:p>
          <a:p>
            <a:pPr lvl="0" algn="just"/>
            <a:r>
              <a:rPr lang="en-US" altLang="en-US" sz="2600" dirty="0">
                <a:solidFill>
                  <a:srgbClr val="0077AA"/>
                </a:solidFill>
                <a:latin typeface="Consolas" panose="020B0609020204030204" pitchFamily="49" charset="0"/>
                <a:ea typeface="BlinkMacSystemFont"/>
              </a:rPr>
              <a:t>let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x</a:t>
            </a:r>
            <a:r>
              <a:rPr lang="en-US" altLang="en-US" sz="26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;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console.log</a:t>
            </a:r>
            <a:r>
              <a:rPr lang="en-US" altLang="en-US" sz="26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(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x</a:t>
            </a:r>
            <a:r>
              <a:rPr lang="en-US" altLang="en-US" sz="26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);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600" dirty="0">
                <a:solidFill>
                  <a:srgbClr val="708090"/>
                </a:solidFill>
                <a:latin typeface="Consolas" panose="020B0609020204030204" pitchFamily="49" charset="0"/>
                <a:ea typeface="BlinkMacSystemFont"/>
              </a:rPr>
              <a:t>// shows "undefined“</a:t>
            </a:r>
          </a:p>
          <a:p>
            <a:pPr lvl="0" algn="just"/>
            <a:endParaRPr lang="en-US" altLang="en-US" sz="2600" dirty="0"/>
          </a:p>
          <a:p>
            <a:pPr lvl="0" algn="just"/>
            <a:r>
              <a:rPr lang="en-US" altLang="en-US" sz="2600" dirty="0">
                <a:solidFill>
                  <a:srgbClr val="333333"/>
                </a:solidFill>
                <a:ea typeface="BlinkMacSystemFont"/>
              </a:rPr>
              <a:t>Technically, it is possible to assign </a:t>
            </a:r>
            <a:r>
              <a:rPr lang="en-US" altLang="en-US" sz="26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undefined</a:t>
            </a:r>
            <a:r>
              <a:rPr lang="en-US" altLang="en-US" sz="2600" dirty="0">
                <a:solidFill>
                  <a:srgbClr val="333333"/>
                </a:solidFill>
                <a:ea typeface="BlinkMacSystemFont"/>
              </a:rPr>
              <a:t> to any variable:</a:t>
            </a:r>
            <a:endParaRPr lang="en-US" altLang="en-US" sz="2600" dirty="0"/>
          </a:p>
          <a:p>
            <a:pPr lvl="0" algn="just"/>
            <a:r>
              <a:rPr lang="en-US" altLang="en-US" sz="2600" dirty="0">
                <a:solidFill>
                  <a:srgbClr val="0077AA"/>
                </a:solidFill>
                <a:latin typeface="Consolas" panose="020B0609020204030204" pitchFamily="49" charset="0"/>
                <a:ea typeface="BlinkMacSystemFont"/>
              </a:rPr>
              <a:t>let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x </a:t>
            </a:r>
            <a:r>
              <a:rPr lang="en-US" altLang="en-US" sz="2600" dirty="0">
                <a:solidFill>
                  <a:srgbClr val="A67F59"/>
                </a:solidFill>
                <a:latin typeface="Consolas" panose="020B0609020204030204" pitchFamily="49" charset="0"/>
                <a:ea typeface="BlinkMacSystemFont"/>
              </a:rPr>
              <a:t>=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600" dirty="0">
                <a:solidFill>
                  <a:srgbClr val="990055"/>
                </a:solidFill>
                <a:latin typeface="Consolas" panose="020B0609020204030204" pitchFamily="49" charset="0"/>
                <a:ea typeface="BlinkMacSystemFont"/>
              </a:rPr>
              <a:t>123</a:t>
            </a:r>
            <a:r>
              <a:rPr lang="en-US" altLang="en-US" sz="26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;</a:t>
            </a: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  <a:ea typeface="BlinkMacSystemFont"/>
            </a:endParaRPr>
          </a:p>
          <a:p>
            <a:pPr lvl="0" algn="just"/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x </a:t>
            </a:r>
            <a:r>
              <a:rPr lang="en-US" altLang="en-US" sz="2600" dirty="0">
                <a:solidFill>
                  <a:srgbClr val="A67F59"/>
                </a:solidFill>
                <a:latin typeface="Consolas" panose="020B0609020204030204" pitchFamily="49" charset="0"/>
                <a:ea typeface="BlinkMacSystemFont"/>
              </a:rPr>
              <a:t>=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600" dirty="0">
                <a:solidFill>
                  <a:srgbClr val="990055"/>
                </a:solidFill>
                <a:latin typeface="Consolas" panose="020B0609020204030204" pitchFamily="49" charset="0"/>
                <a:ea typeface="BlinkMacSystemFont"/>
              </a:rPr>
              <a:t>undefined</a:t>
            </a:r>
            <a:r>
              <a:rPr lang="en-US" altLang="en-US" sz="26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;</a:t>
            </a: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  <a:ea typeface="BlinkMacSystemFont"/>
            </a:endParaRPr>
          </a:p>
          <a:p>
            <a:pPr lvl="0" algn="just"/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console.log</a:t>
            </a:r>
            <a:r>
              <a:rPr lang="en-US" altLang="en-US" sz="26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(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x</a:t>
            </a:r>
            <a:r>
              <a:rPr lang="en-US" altLang="en-US" sz="26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);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600" dirty="0">
                <a:solidFill>
                  <a:srgbClr val="708090"/>
                </a:solidFill>
                <a:latin typeface="Consolas" panose="020B0609020204030204" pitchFamily="49" charset="0"/>
                <a:ea typeface="BlinkMacSystemFont"/>
              </a:rPr>
              <a:t>// "undefined"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542153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Type of Operator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BAE959-5489-4695-836D-8EE323702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82525"/>
            <a:ext cx="8305800" cy="54168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altLang="en-US" sz="3200" dirty="0">
                <a:solidFill>
                  <a:srgbClr val="333333"/>
                </a:solidFill>
                <a:ea typeface="BlinkMacSystemFont"/>
              </a:rPr>
              <a:t>The </a:t>
            </a:r>
            <a:r>
              <a:rPr lang="en-US" altLang="en-US" sz="3200" dirty="0" err="1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typeof</a:t>
            </a:r>
            <a:r>
              <a:rPr lang="en-US" altLang="en-US" sz="3200" dirty="0">
                <a:solidFill>
                  <a:srgbClr val="333333"/>
                </a:solidFill>
                <a:ea typeface="BlinkMacSystemFont"/>
              </a:rPr>
              <a:t> operator returns the type of the argument. It’s useful when we want to process values of different types differently or just want to do a quick check.</a:t>
            </a:r>
          </a:p>
          <a:p>
            <a:pPr lvl="0" algn="just"/>
            <a:endParaRPr lang="en-US" altLang="en-US" sz="3200" dirty="0"/>
          </a:p>
          <a:p>
            <a:pPr lvl="0" algn="just"/>
            <a:r>
              <a:rPr lang="en-US" altLang="en-US" sz="3200" dirty="0">
                <a:solidFill>
                  <a:srgbClr val="333333"/>
                </a:solidFill>
                <a:ea typeface="BlinkMacSystemFont"/>
              </a:rPr>
              <a:t>It supports two forms of syntax:</a:t>
            </a:r>
            <a:endParaRPr lang="en-US" altLang="en-US" sz="3200" dirty="0"/>
          </a:p>
          <a:p>
            <a:pPr lvl="0" algn="just">
              <a:buFontTx/>
              <a:buAutoNum type="arabicPeriod"/>
            </a:pPr>
            <a:r>
              <a:rPr lang="en-US" altLang="en-US" sz="3200" dirty="0">
                <a:solidFill>
                  <a:srgbClr val="333333"/>
                </a:solidFill>
                <a:ea typeface="BlinkMacSystemFont"/>
              </a:rPr>
              <a:t>As an operator: </a:t>
            </a:r>
            <a:r>
              <a:rPr lang="en-US" altLang="en-US" sz="3200" dirty="0" err="1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typeof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 x</a:t>
            </a:r>
            <a:r>
              <a:rPr lang="en-US" altLang="en-US" sz="3200" dirty="0">
                <a:solidFill>
                  <a:srgbClr val="333333"/>
                </a:solidFill>
                <a:ea typeface="BlinkMacSystemFont"/>
              </a:rPr>
              <a:t>.</a:t>
            </a:r>
          </a:p>
          <a:p>
            <a:pPr lvl="0" algn="just">
              <a:buFontTx/>
              <a:buAutoNum type="arabicPeriod" startAt="2"/>
            </a:pPr>
            <a:r>
              <a:rPr lang="en-US" altLang="en-US" sz="3200" dirty="0">
                <a:solidFill>
                  <a:srgbClr val="333333"/>
                </a:solidFill>
                <a:ea typeface="BlinkMacSystemFont"/>
              </a:rPr>
              <a:t>As a function: </a:t>
            </a:r>
            <a:r>
              <a:rPr lang="en-US" altLang="en-US" sz="3200" dirty="0" err="1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typeof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(x)</a:t>
            </a:r>
            <a:r>
              <a:rPr lang="en-US" altLang="en-US" sz="3200" dirty="0">
                <a:solidFill>
                  <a:srgbClr val="333333"/>
                </a:solidFill>
                <a:ea typeface="BlinkMacSystemFont"/>
              </a:rPr>
              <a:t>.</a:t>
            </a:r>
          </a:p>
          <a:p>
            <a:pPr lvl="0" algn="just">
              <a:buFontTx/>
              <a:buAutoNum type="arabicPeriod" startAt="2"/>
            </a:pPr>
            <a:endParaRPr lang="en-US" altLang="en-US" sz="3200" dirty="0">
              <a:solidFill>
                <a:srgbClr val="333333"/>
              </a:solidFill>
              <a:ea typeface="BlinkMacSystemFont"/>
            </a:endParaRPr>
          </a:p>
          <a:p>
            <a:pPr lvl="0" algn="just"/>
            <a:r>
              <a:rPr lang="en-US" altLang="en-US" sz="3200" dirty="0">
                <a:solidFill>
                  <a:srgbClr val="333333"/>
                </a:solidFill>
                <a:ea typeface="BlinkMacSystemFont"/>
              </a:rPr>
              <a:t>In other words, it works with parentheses or without them. The result is the same.</a:t>
            </a:r>
          </a:p>
        </p:txBody>
      </p:sp>
    </p:spTree>
    <p:extLst>
      <p:ext uri="{BB962C8B-B14F-4D97-AF65-F5344CB8AC3E}">
        <p14:creationId xmlns:p14="http://schemas.microsoft.com/office/powerpoint/2010/main" val="2163456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Type of Operator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BAE959-5489-4695-836D-8EE323702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328747"/>
            <a:ext cx="8305800" cy="4924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altLang="en-US" sz="3200" dirty="0">
                <a:solidFill>
                  <a:srgbClr val="333333"/>
                </a:solidFill>
                <a:ea typeface="BlinkMacSystemFont"/>
              </a:rPr>
              <a:t>The call to </a:t>
            </a:r>
            <a:r>
              <a:rPr lang="en-US" altLang="en-US" sz="3200" dirty="0" err="1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typeof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 x</a:t>
            </a:r>
            <a:r>
              <a:rPr lang="en-US" altLang="en-US" sz="3200" dirty="0">
                <a:solidFill>
                  <a:srgbClr val="333333"/>
                </a:solidFill>
                <a:ea typeface="BlinkMacSystemFont"/>
              </a:rPr>
              <a:t> returns a string with the type name:</a:t>
            </a:r>
            <a:endParaRPr lang="en-US" altLang="en-US" sz="3200" dirty="0"/>
          </a:p>
          <a:p>
            <a:pPr lvl="0" algn="just"/>
            <a:r>
              <a:rPr lang="en-US" altLang="en-US" sz="3200" dirty="0" err="1">
                <a:solidFill>
                  <a:srgbClr val="0077AA"/>
                </a:solidFill>
                <a:latin typeface="Consolas" panose="020B0609020204030204" pitchFamily="49" charset="0"/>
                <a:ea typeface="BlinkMacSystemFont"/>
              </a:rPr>
              <a:t>typeof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undefined </a:t>
            </a:r>
            <a:r>
              <a:rPr lang="en-US" altLang="en-US" sz="3200" dirty="0">
                <a:solidFill>
                  <a:srgbClr val="708090"/>
                </a:solidFill>
                <a:latin typeface="Consolas" panose="020B0609020204030204" pitchFamily="49" charset="0"/>
                <a:ea typeface="BlinkMacSystemFont"/>
              </a:rPr>
              <a:t>// "undefined“</a:t>
            </a:r>
          </a:p>
          <a:p>
            <a:pPr lvl="0" algn="just"/>
            <a:r>
              <a:rPr lang="en-US" altLang="en-US" sz="3200" dirty="0" err="1">
                <a:solidFill>
                  <a:srgbClr val="0077AA"/>
                </a:solidFill>
                <a:latin typeface="Consolas" panose="020B0609020204030204" pitchFamily="49" charset="0"/>
                <a:ea typeface="BlinkMacSystemFont"/>
              </a:rPr>
              <a:t>typeof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3200" dirty="0">
                <a:solidFill>
                  <a:srgbClr val="990055"/>
                </a:solidFill>
                <a:latin typeface="Consolas" panose="020B0609020204030204" pitchFamily="49" charset="0"/>
                <a:ea typeface="BlinkMacSystemFont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3200" dirty="0">
                <a:solidFill>
                  <a:srgbClr val="708090"/>
                </a:solidFill>
                <a:latin typeface="Consolas" panose="020B0609020204030204" pitchFamily="49" charset="0"/>
                <a:ea typeface="BlinkMacSystemFont"/>
              </a:rPr>
              <a:t>// "number“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  <a:ea typeface="BlinkMacSystemFont"/>
            </a:endParaRPr>
          </a:p>
          <a:p>
            <a:pPr lvl="0" algn="just"/>
            <a:r>
              <a:rPr lang="en-US" altLang="en-US" sz="3200" dirty="0" err="1">
                <a:solidFill>
                  <a:srgbClr val="0077AA"/>
                </a:solidFill>
                <a:latin typeface="Consolas" panose="020B0609020204030204" pitchFamily="49" charset="0"/>
                <a:ea typeface="BlinkMacSystemFont"/>
              </a:rPr>
              <a:t>typeof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3200" dirty="0">
                <a:solidFill>
                  <a:srgbClr val="990055"/>
                </a:solidFill>
                <a:latin typeface="Consolas" panose="020B0609020204030204" pitchFamily="49" charset="0"/>
                <a:ea typeface="BlinkMacSystemFont"/>
              </a:rPr>
              <a:t>true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3200" dirty="0">
                <a:solidFill>
                  <a:srgbClr val="708090"/>
                </a:solidFill>
                <a:latin typeface="Consolas" panose="020B0609020204030204" pitchFamily="49" charset="0"/>
                <a:ea typeface="BlinkMacSystemFont"/>
              </a:rPr>
              <a:t>// "</a:t>
            </a:r>
            <a:r>
              <a:rPr lang="en-US" altLang="en-US" sz="3200" dirty="0" err="1">
                <a:solidFill>
                  <a:srgbClr val="708090"/>
                </a:solidFill>
                <a:latin typeface="Consolas" panose="020B0609020204030204" pitchFamily="49" charset="0"/>
                <a:ea typeface="BlinkMacSystemFont"/>
              </a:rPr>
              <a:t>boolean</a:t>
            </a:r>
            <a:r>
              <a:rPr lang="en-US" altLang="en-US" sz="3200" dirty="0">
                <a:solidFill>
                  <a:srgbClr val="708090"/>
                </a:solidFill>
                <a:latin typeface="Consolas" panose="020B0609020204030204" pitchFamily="49" charset="0"/>
                <a:ea typeface="BlinkMacSystemFont"/>
              </a:rPr>
              <a:t>“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  <a:ea typeface="BlinkMacSystemFont"/>
            </a:endParaRPr>
          </a:p>
          <a:p>
            <a:pPr lvl="0" algn="just"/>
            <a:r>
              <a:rPr lang="en-US" altLang="en-US" sz="3200" dirty="0" err="1">
                <a:solidFill>
                  <a:srgbClr val="0077AA"/>
                </a:solidFill>
                <a:latin typeface="Consolas" panose="020B0609020204030204" pitchFamily="49" charset="0"/>
                <a:ea typeface="BlinkMacSystemFont"/>
              </a:rPr>
              <a:t>typeof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3200" dirty="0">
                <a:solidFill>
                  <a:srgbClr val="669900"/>
                </a:solidFill>
                <a:latin typeface="Consolas" panose="020B0609020204030204" pitchFamily="49" charset="0"/>
                <a:ea typeface="BlinkMacSystemFont"/>
              </a:rPr>
              <a:t>"foo"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3200" dirty="0">
                <a:solidFill>
                  <a:srgbClr val="708090"/>
                </a:solidFill>
                <a:latin typeface="Consolas" panose="020B0609020204030204" pitchFamily="49" charset="0"/>
                <a:ea typeface="BlinkMacSystemFont"/>
              </a:rPr>
              <a:t>// "string“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  <a:ea typeface="BlinkMacSystemFont"/>
            </a:endParaRPr>
          </a:p>
          <a:p>
            <a:pPr lvl="0" algn="just"/>
            <a:r>
              <a:rPr lang="en-US" altLang="en-US" sz="3200" dirty="0" err="1">
                <a:solidFill>
                  <a:srgbClr val="0077AA"/>
                </a:solidFill>
                <a:latin typeface="Consolas" panose="020B0609020204030204" pitchFamily="49" charset="0"/>
                <a:ea typeface="BlinkMacSystemFont"/>
              </a:rPr>
              <a:t>typeof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Symbol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(</a:t>
            </a:r>
            <a:r>
              <a:rPr lang="en-US" altLang="en-US" sz="3200" dirty="0">
                <a:solidFill>
                  <a:srgbClr val="669900"/>
                </a:solidFill>
                <a:latin typeface="Consolas" panose="020B0609020204030204" pitchFamily="49" charset="0"/>
                <a:ea typeface="BlinkMacSystemFont"/>
              </a:rPr>
              <a:t>"id"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)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3200" dirty="0">
                <a:solidFill>
                  <a:srgbClr val="708090"/>
                </a:solidFill>
                <a:latin typeface="Consolas" panose="020B0609020204030204" pitchFamily="49" charset="0"/>
                <a:ea typeface="BlinkMacSystemFont"/>
              </a:rPr>
              <a:t>// "symbol“</a:t>
            </a:r>
          </a:p>
          <a:p>
            <a:pPr lvl="0" algn="just"/>
            <a:r>
              <a:rPr lang="en-US" altLang="en-US" sz="3200" dirty="0" err="1">
                <a:solidFill>
                  <a:srgbClr val="0077AA"/>
                </a:solidFill>
                <a:latin typeface="Consolas" panose="020B0609020204030204" pitchFamily="49" charset="0"/>
                <a:ea typeface="BlinkMacSystemFont"/>
              </a:rPr>
              <a:t>typeof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Math </a:t>
            </a:r>
            <a:r>
              <a:rPr lang="en-US" altLang="en-US" sz="3200" dirty="0">
                <a:solidFill>
                  <a:srgbClr val="708090"/>
                </a:solidFill>
                <a:latin typeface="Consolas" panose="020B0609020204030204" pitchFamily="49" charset="0"/>
                <a:ea typeface="BlinkMacSystemFont"/>
              </a:rPr>
              <a:t>// "object" (1)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  <a:ea typeface="BlinkMacSystemFont"/>
            </a:endParaRPr>
          </a:p>
          <a:p>
            <a:pPr lvl="0" algn="just"/>
            <a:r>
              <a:rPr lang="en-US" altLang="en-US" sz="3200" dirty="0" err="1">
                <a:solidFill>
                  <a:srgbClr val="0077AA"/>
                </a:solidFill>
                <a:latin typeface="Consolas" panose="020B0609020204030204" pitchFamily="49" charset="0"/>
                <a:ea typeface="BlinkMacSystemFont"/>
              </a:rPr>
              <a:t>typeof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3200" dirty="0">
                <a:solidFill>
                  <a:srgbClr val="0077AA"/>
                </a:solidFill>
                <a:latin typeface="Consolas" panose="020B0609020204030204" pitchFamily="49" charset="0"/>
                <a:ea typeface="BlinkMacSystemFont"/>
              </a:rPr>
              <a:t>null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3200" dirty="0">
                <a:solidFill>
                  <a:srgbClr val="708090"/>
                </a:solidFill>
                <a:latin typeface="Consolas" panose="020B0609020204030204" pitchFamily="49" charset="0"/>
                <a:ea typeface="BlinkMacSystemFont"/>
              </a:rPr>
              <a:t>// "object" (2)</a:t>
            </a:r>
          </a:p>
          <a:p>
            <a:pPr lvl="0" algn="just"/>
            <a:r>
              <a:rPr lang="en-US" altLang="en-US" sz="3200" dirty="0" err="1">
                <a:solidFill>
                  <a:srgbClr val="0077AA"/>
                </a:solidFill>
                <a:latin typeface="Consolas" panose="020B0609020204030204" pitchFamily="49" charset="0"/>
                <a:ea typeface="BlinkMacSystemFont"/>
              </a:rPr>
              <a:t>typeof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alert </a:t>
            </a:r>
            <a:r>
              <a:rPr lang="en-US" altLang="en-US" sz="3200" dirty="0">
                <a:solidFill>
                  <a:srgbClr val="708090"/>
                </a:solidFill>
                <a:latin typeface="Consolas" panose="020B0609020204030204" pitchFamily="49" charset="0"/>
                <a:ea typeface="BlinkMacSystemFont"/>
              </a:rPr>
              <a:t>// "function" (3)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33464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BAE959-5489-4695-836D-8EE323702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59474"/>
            <a:ext cx="8305800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altLang="en-US" sz="1900" dirty="0">
                <a:solidFill>
                  <a:srgbClr val="333333"/>
                </a:solidFill>
                <a:ea typeface="BlinkMacSystemFont"/>
              </a:rPr>
              <a:t>Here are 7 basic types in JavaScript.</a:t>
            </a:r>
            <a:endParaRPr lang="en-US" altLang="en-US" sz="1900" dirty="0"/>
          </a:p>
          <a:p>
            <a:pPr lvl="0" algn="just">
              <a:buFontTx/>
              <a:buChar char="•"/>
            </a:pPr>
            <a:r>
              <a:rPr lang="en-US" altLang="en-US" sz="1900" b="1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number</a:t>
            </a:r>
            <a:r>
              <a:rPr lang="en-US" altLang="en-US" sz="1900" dirty="0">
                <a:solidFill>
                  <a:srgbClr val="333333"/>
                </a:solidFill>
                <a:ea typeface="BlinkMacSystemFont"/>
              </a:rPr>
              <a:t> for numbers of any kind: integer or floating-point.</a:t>
            </a:r>
          </a:p>
          <a:p>
            <a:pPr lvl="0" algn="just">
              <a:buFontTx/>
              <a:buChar char="•"/>
            </a:pPr>
            <a:r>
              <a:rPr lang="en-US" altLang="en-US" sz="1900" b="1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string</a:t>
            </a:r>
            <a:r>
              <a:rPr lang="en-US" altLang="en-US" sz="1900" dirty="0">
                <a:solidFill>
                  <a:srgbClr val="333333"/>
                </a:solidFill>
                <a:ea typeface="BlinkMacSystemFont"/>
              </a:rPr>
              <a:t> for strings. A string may have one or more characters, there’s no separate single-character type.</a:t>
            </a:r>
          </a:p>
          <a:p>
            <a:pPr lvl="0" algn="just">
              <a:buFontTx/>
              <a:buChar char="•"/>
            </a:pPr>
            <a:r>
              <a:rPr lang="en-US" altLang="en-US" sz="1900" b="1" dirty="0" err="1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boolean</a:t>
            </a:r>
            <a:r>
              <a:rPr lang="en-US" altLang="en-US" sz="1900" dirty="0">
                <a:solidFill>
                  <a:srgbClr val="333333"/>
                </a:solidFill>
                <a:ea typeface="BlinkMacSystemFont"/>
              </a:rPr>
              <a:t> for </a:t>
            </a:r>
            <a:r>
              <a:rPr lang="en-US" altLang="en-US" sz="19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true</a:t>
            </a:r>
            <a:r>
              <a:rPr lang="en-US" altLang="en-US" sz="1900" dirty="0">
                <a:solidFill>
                  <a:srgbClr val="333333"/>
                </a:solidFill>
                <a:ea typeface="BlinkMacSystemFont"/>
              </a:rPr>
              <a:t>/</a:t>
            </a:r>
            <a:r>
              <a:rPr lang="en-US" altLang="en-US" sz="19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false</a:t>
            </a:r>
            <a:r>
              <a:rPr lang="en-US" altLang="en-US" sz="1900" dirty="0">
                <a:solidFill>
                  <a:srgbClr val="333333"/>
                </a:solidFill>
                <a:ea typeface="BlinkMacSystemFont"/>
              </a:rPr>
              <a:t>.</a:t>
            </a:r>
          </a:p>
          <a:p>
            <a:pPr lvl="0" algn="just">
              <a:buFontTx/>
              <a:buChar char="•"/>
            </a:pPr>
            <a:r>
              <a:rPr lang="en-US" altLang="en-US" sz="1900" b="1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null</a:t>
            </a:r>
            <a:r>
              <a:rPr lang="en-US" altLang="en-US" sz="1900" dirty="0">
                <a:solidFill>
                  <a:srgbClr val="333333"/>
                </a:solidFill>
                <a:ea typeface="BlinkMacSystemFont"/>
              </a:rPr>
              <a:t> for unknown values – a standalone type that has a single value </a:t>
            </a:r>
            <a:r>
              <a:rPr lang="en-US" altLang="en-US" sz="19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null</a:t>
            </a:r>
            <a:r>
              <a:rPr lang="en-US" altLang="en-US" sz="1900" dirty="0">
                <a:solidFill>
                  <a:srgbClr val="333333"/>
                </a:solidFill>
                <a:ea typeface="BlinkMacSystemFont"/>
              </a:rPr>
              <a:t>.</a:t>
            </a:r>
          </a:p>
          <a:p>
            <a:pPr lvl="0" algn="just">
              <a:buFontTx/>
              <a:buChar char="•"/>
            </a:pPr>
            <a:r>
              <a:rPr lang="en-US" altLang="en-US" sz="1900" b="1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undefined</a:t>
            </a:r>
            <a:r>
              <a:rPr lang="en-US" altLang="en-US" sz="1900" dirty="0">
                <a:solidFill>
                  <a:srgbClr val="333333"/>
                </a:solidFill>
                <a:ea typeface="BlinkMacSystemFont"/>
              </a:rPr>
              <a:t> for unassigned values – a standalone type that has a single value </a:t>
            </a:r>
            <a:r>
              <a:rPr lang="en-US" altLang="en-US" sz="19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undefined</a:t>
            </a:r>
            <a:r>
              <a:rPr lang="en-US" altLang="en-US" sz="1900" dirty="0">
                <a:solidFill>
                  <a:srgbClr val="333333"/>
                </a:solidFill>
                <a:ea typeface="BlinkMacSystemFont"/>
              </a:rPr>
              <a:t>.</a:t>
            </a:r>
          </a:p>
          <a:p>
            <a:pPr lvl="0" algn="just">
              <a:buFontTx/>
              <a:buChar char="•"/>
            </a:pPr>
            <a:r>
              <a:rPr lang="en-US" altLang="en-US" sz="1900" b="1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object</a:t>
            </a:r>
            <a:r>
              <a:rPr lang="en-US" altLang="en-US" sz="1900" dirty="0">
                <a:solidFill>
                  <a:srgbClr val="333333"/>
                </a:solidFill>
                <a:ea typeface="BlinkMacSystemFont"/>
              </a:rPr>
              <a:t> for more complex data structures.</a:t>
            </a:r>
          </a:p>
          <a:p>
            <a:pPr lvl="0" algn="just">
              <a:buFontTx/>
              <a:buChar char="•"/>
            </a:pPr>
            <a:r>
              <a:rPr lang="en-US" altLang="en-US" sz="1900" b="1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symbol</a:t>
            </a:r>
            <a:r>
              <a:rPr lang="en-US" altLang="en-US" sz="1900" dirty="0">
                <a:solidFill>
                  <a:srgbClr val="333333"/>
                </a:solidFill>
                <a:ea typeface="BlinkMacSystemFont"/>
              </a:rPr>
              <a:t> for unique identifiers.</a:t>
            </a:r>
          </a:p>
          <a:p>
            <a:pPr lvl="0" algn="just">
              <a:buFontTx/>
              <a:buChar char="•"/>
            </a:pPr>
            <a:endParaRPr lang="en-US" altLang="en-US" sz="1900" dirty="0">
              <a:solidFill>
                <a:srgbClr val="333333"/>
              </a:solidFill>
              <a:ea typeface="BlinkMacSystemFont"/>
            </a:endParaRPr>
          </a:p>
          <a:p>
            <a:pPr lvl="0" algn="just"/>
            <a:r>
              <a:rPr lang="en-US" altLang="en-US" sz="1900" dirty="0">
                <a:solidFill>
                  <a:srgbClr val="333333"/>
                </a:solidFill>
                <a:ea typeface="BlinkMacSystemFont"/>
              </a:rPr>
              <a:t>The </a:t>
            </a:r>
            <a:r>
              <a:rPr lang="en-US" altLang="en-US" sz="1900" dirty="0" err="1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typeof</a:t>
            </a:r>
            <a:r>
              <a:rPr lang="en-US" altLang="en-US" sz="1900" dirty="0">
                <a:solidFill>
                  <a:srgbClr val="333333"/>
                </a:solidFill>
                <a:ea typeface="BlinkMacSystemFont"/>
              </a:rPr>
              <a:t> operator allows us to see which type is stored in a variable.</a:t>
            </a:r>
            <a:endParaRPr lang="en-US" altLang="en-US" sz="1900" dirty="0"/>
          </a:p>
          <a:p>
            <a:pPr lvl="0" algn="just">
              <a:buFontTx/>
              <a:buChar char="•"/>
            </a:pPr>
            <a:r>
              <a:rPr lang="en-US" altLang="en-US" sz="1900" dirty="0">
                <a:solidFill>
                  <a:srgbClr val="333333"/>
                </a:solidFill>
                <a:ea typeface="BlinkMacSystemFont"/>
              </a:rPr>
              <a:t>Two forms: </a:t>
            </a:r>
            <a:r>
              <a:rPr lang="en-US" altLang="en-US" sz="1900" b="1" dirty="0" err="1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typeof</a:t>
            </a:r>
            <a:r>
              <a:rPr lang="en-US" altLang="en-US" sz="19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 x</a:t>
            </a:r>
            <a:r>
              <a:rPr lang="en-US" altLang="en-US" sz="1900" dirty="0">
                <a:solidFill>
                  <a:srgbClr val="333333"/>
                </a:solidFill>
                <a:ea typeface="BlinkMacSystemFont"/>
              </a:rPr>
              <a:t> or </a:t>
            </a:r>
            <a:r>
              <a:rPr lang="en-US" altLang="en-US" sz="1900" b="1" dirty="0" err="1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typeof</a:t>
            </a:r>
            <a:r>
              <a:rPr lang="en-US" altLang="en-US" sz="19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(x)</a:t>
            </a:r>
            <a:r>
              <a:rPr lang="en-US" altLang="en-US" sz="1900" dirty="0">
                <a:solidFill>
                  <a:srgbClr val="333333"/>
                </a:solidFill>
                <a:ea typeface="BlinkMacSystemFont"/>
              </a:rPr>
              <a:t>.</a:t>
            </a:r>
          </a:p>
          <a:p>
            <a:pPr lvl="0" algn="just">
              <a:buFontTx/>
              <a:buChar char="•"/>
            </a:pPr>
            <a:r>
              <a:rPr lang="en-US" altLang="en-US" sz="1900" dirty="0">
                <a:solidFill>
                  <a:srgbClr val="333333"/>
                </a:solidFill>
                <a:ea typeface="BlinkMacSystemFont"/>
              </a:rPr>
              <a:t>Returns a string with the name of the type, like </a:t>
            </a:r>
            <a:r>
              <a:rPr lang="en-US" altLang="en-US" sz="19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"string"</a:t>
            </a:r>
            <a:r>
              <a:rPr lang="en-US" altLang="en-US" sz="1900" dirty="0">
                <a:solidFill>
                  <a:srgbClr val="333333"/>
                </a:solidFill>
                <a:ea typeface="BlinkMacSystemFont"/>
              </a:rPr>
              <a:t>.</a:t>
            </a:r>
          </a:p>
          <a:p>
            <a:pPr lvl="0" algn="just">
              <a:buFontTx/>
              <a:buChar char="•"/>
            </a:pPr>
            <a:r>
              <a:rPr lang="en-US" altLang="en-US" sz="1900" dirty="0">
                <a:solidFill>
                  <a:srgbClr val="333333"/>
                </a:solidFill>
                <a:ea typeface="BlinkMacSystemFont"/>
              </a:rPr>
              <a:t>For </a:t>
            </a:r>
            <a:r>
              <a:rPr lang="en-US" altLang="en-US" sz="1900" b="1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null</a:t>
            </a:r>
            <a:r>
              <a:rPr lang="en-US" altLang="en-US" sz="1900" dirty="0">
                <a:solidFill>
                  <a:srgbClr val="333333"/>
                </a:solidFill>
                <a:ea typeface="BlinkMacSystemFont"/>
              </a:rPr>
              <a:t> returns </a:t>
            </a:r>
            <a:r>
              <a:rPr lang="en-US" altLang="en-US" sz="19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"object"</a:t>
            </a:r>
            <a:r>
              <a:rPr lang="en-US" altLang="en-US" sz="1900" dirty="0">
                <a:solidFill>
                  <a:srgbClr val="333333"/>
                </a:solidFill>
                <a:ea typeface="BlinkMacSystemFont"/>
              </a:rPr>
              <a:t> – this is an error in the language, it’s not actually an object.</a:t>
            </a:r>
          </a:p>
          <a:p>
            <a:pPr lvl="0" algn="just"/>
            <a:r>
              <a:rPr lang="en-US" altLang="en-US" sz="1900" dirty="0">
                <a:solidFill>
                  <a:srgbClr val="333333"/>
                </a:solidFill>
                <a:ea typeface="BlinkMacSystemFont"/>
              </a:rPr>
              <a:t>In the next chapters, we’ll concentrate on primitive values and once we’re familiar with them, we’ll move on to objects.</a:t>
            </a:r>
            <a:endParaRPr lang="en-US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663950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Tasks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BAE959-5489-4695-836D-8EE323702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97977"/>
            <a:ext cx="8305800" cy="49859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altLang="en-US" sz="3600" dirty="0">
                <a:solidFill>
                  <a:srgbClr val="333333"/>
                </a:solidFill>
                <a:ea typeface="BlinkMacSystemFont"/>
              </a:rPr>
              <a:t>What is the output of the Script?</a:t>
            </a:r>
          </a:p>
          <a:p>
            <a:pPr algn="just"/>
            <a:r>
              <a:rPr lang="en-US" altLang="en-US" sz="3600" dirty="0">
                <a:solidFill>
                  <a:srgbClr val="0077AA"/>
                </a:solidFill>
                <a:latin typeface="Consolas" panose="020B0609020204030204" pitchFamily="49" charset="0"/>
              </a:rPr>
              <a:t>let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sz="3600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669900"/>
                </a:solidFill>
                <a:latin typeface="Consolas" panose="020B0609020204030204" pitchFamily="49" charset="0"/>
              </a:rPr>
              <a:t>“GUEST"</a:t>
            </a:r>
            <a:r>
              <a:rPr lang="en-US" altLang="en-US" sz="3600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altLang="en-US" sz="36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669900"/>
                </a:solidFill>
                <a:latin typeface="Consolas" panose="020B0609020204030204" pitchFamily="49" charset="0"/>
              </a:rPr>
              <a:t>`hello </a:t>
            </a:r>
            <a:r>
              <a:rPr lang="en-US" altLang="en-US" sz="3600" dirty="0">
                <a:solidFill>
                  <a:srgbClr val="999999"/>
                </a:solidFill>
                <a:latin typeface="Consolas" panose="020B0609020204030204" pitchFamily="49" charset="0"/>
              </a:rPr>
              <a:t>${</a:t>
            </a:r>
            <a:r>
              <a:rPr lang="en-US" altLang="en-US" sz="3600" dirty="0">
                <a:solidFill>
                  <a:srgbClr val="990055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3600" dirty="0">
                <a:solidFill>
                  <a:srgbClr val="669900"/>
                </a:solidFill>
                <a:latin typeface="Consolas" panose="020B0609020204030204" pitchFamily="49" charset="0"/>
              </a:rPr>
              <a:t>`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708090"/>
                </a:solidFill>
                <a:latin typeface="Consolas" panose="020B0609020204030204" pitchFamily="49" charset="0"/>
              </a:rPr>
              <a:t>// ?</a:t>
            </a:r>
          </a:p>
          <a:p>
            <a:pPr algn="just"/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altLang="en-US" sz="36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669900"/>
                </a:solidFill>
                <a:latin typeface="Consolas" panose="020B0609020204030204" pitchFamily="49" charset="0"/>
              </a:rPr>
              <a:t>`hello </a:t>
            </a:r>
            <a:r>
              <a:rPr lang="en-US" altLang="en-US" sz="3600" dirty="0">
                <a:solidFill>
                  <a:srgbClr val="999999"/>
                </a:solidFill>
                <a:latin typeface="Consolas" panose="020B0609020204030204" pitchFamily="49" charset="0"/>
              </a:rPr>
              <a:t>${</a:t>
            </a:r>
            <a:r>
              <a:rPr lang="en-US" altLang="en-US" sz="3600" dirty="0">
                <a:solidFill>
                  <a:srgbClr val="669900"/>
                </a:solidFill>
                <a:latin typeface="Consolas" panose="020B0609020204030204" pitchFamily="49" charset="0"/>
              </a:rPr>
              <a:t>"name"</a:t>
            </a:r>
            <a:r>
              <a:rPr lang="en-US" altLang="en-US" sz="36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3600" dirty="0">
                <a:solidFill>
                  <a:srgbClr val="669900"/>
                </a:solidFill>
                <a:latin typeface="Consolas" panose="020B0609020204030204" pitchFamily="49" charset="0"/>
              </a:rPr>
              <a:t>`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708090"/>
                </a:solidFill>
                <a:latin typeface="Consolas" panose="020B0609020204030204" pitchFamily="49" charset="0"/>
              </a:rPr>
              <a:t>// ?</a:t>
            </a:r>
          </a:p>
          <a:p>
            <a:pPr algn="just"/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altLang="en-US" sz="36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669900"/>
                </a:solidFill>
                <a:latin typeface="Consolas" panose="020B0609020204030204" pitchFamily="49" charset="0"/>
              </a:rPr>
              <a:t>`hello </a:t>
            </a:r>
            <a:r>
              <a:rPr lang="en-US" altLang="en-US" sz="3600" dirty="0">
                <a:solidFill>
                  <a:srgbClr val="999999"/>
                </a:solidFill>
                <a:latin typeface="Consolas" panose="020B0609020204030204" pitchFamily="49" charset="0"/>
              </a:rPr>
              <a:t>${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altLang="en-US" sz="36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3600" dirty="0">
                <a:solidFill>
                  <a:srgbClr val="669900"/>
                </a:solidFill>
                <a:latin typeface="Consolas" panose="020B0609020204030204" pitchFamily="49" charset="0"/>
              </a:rPr>
              <a:t>`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708090"/>
                </a:solidFill>
                <a:latin typeface="Consolas" panose="020B0609020204030204" pitchFamily="49" charset="0"/>
              </a:rPr>
              <a:t>// ?</a:t>
            </a:r>
            <a:r>
              <a:rPr lang="en-US" altLang="en-US" sz="3600" dirty="0"/>
              <a:t> </a:t>
            </a:r>
          </a:p>
          <a:p>
            <a:pPr lvl="0" algn="just"/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0374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Code Editors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8B62D-02E2-47BB-B4B1-A61E9BD97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4420607"/>
            <a:ext cx="4343400" cy="20208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65751C-F506-49BA-AD35-7198025E621A}"/>
              </a:ext>
            </a:extLst>
          </p:cNvPr>
          <p:cNvSpPr/>
          <p:nvPr/>
        </p:nvSpPr>
        <p:spPr>
          <a:xfrm>
            <a:off x="1981200" y="1093679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/>
              <a:t>Open an IDE</a:t>
            </a:r>
          </a:p>
          <a:p>
            <a:pPr algn="ctr">
              <a:defRPr/>
            </a:pPr>
            <a:r>
              <a:rPr lang="en-US" sz="2800" dirty="0"/>
              <a:t>and</a:t>
            </a:r>
          </a:p>
          <a:p>
            <a:pPr algn="ctr">
              <a:defRPr/>
            </a:pPr>
            <a:r>
              <a:rPr lang="en-US" sz="2800" dirty="0"/>
              <a:t>Create new file</a:t>
            </a:r>
          </a:p>
          <a:p>
            <a:pPr algn="ctr">
              <a:defRPr/>
            </a:pPr>
            <a:r>
              <a:rPr lang="en-US" sz="2800" dirty="0"/>
              <a:t>Named</a:t>
            </a:r>
          </a:p>
          <a:p>
            <a:pPr algn="ctr">
              <a:defRPr/>
            </a:pPr>
            <a:r>
              <a:rPr lang="en-US" sz="2800" dirty="0"/>
              <a:t>“</a:t>
            </a:r>
            <a:r>
              <a:rPr lang="en-US" sz="2800" b="1" dirty="0"/>
              <a:t>index.html</a:t>
            </a:r>
            <a:r>
              <a:rPr lang="en-US" sz="2800" dirty="0"/>
              <a:t>”</a:t>
            </a:r>
          </a:p>
          <a:p>
            <a:pPr algn="ctr">
              <a:defRPr/>
            </a:pPr>
            <a:r>
              <a:rPr lang="en-US" sz="2800" dirty="0"/>
              <a:t>and</a:t>
            </a:r>
          </a:p>
          <a:p>
            <a:pPr algn="ctr">
              <a:defRPr/>
            </a:pPr>
            <a:r>
              <a:rPr lang="en-US" sz="2800" dirty="0"/>
              <a:t>“</a:t>
            </a:r>
            <a:r>
              <a:rPr lang="en-US" sz="2800" b="1" dirty="0"/>
              <a:t>/</a:t>
            </a:r>
            <a:r>
              <a:rPr lang="en-US" sz="2800" b="1" dirty="0" err="1"/>
              <a:t>js</a:t>
            </a:r>
            <a:r>
              <a:rPr lang="en-US" sz="2800" b="1" dirty="0"/>
              <a:t>/app.js</a:t>
            </a:r>
            <a:r>
              <a:rPr lang="en-US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1705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Tasks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BAE959-5489-4695-836D-8EE323702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82534"/>
            <a:ext cx="8305800" cy="54168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3200" dirty="0">
                <a:solidFill>
                  <a:srgbClr val="0077AA"/>
                </a:solidFill>
                <a:latin typeface="Consolas" panose="020B0609020204030204" pitchFamily="49" charset="0"/>
              </a:rPr>
              <a:t>let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sz="3200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669900"/>
                </a:solidFill>
                <a:latin typeface="Consolas" panose="020B0609020204030204" pitchFamily="49" charset="0"/>
              </a:rPr>
              <a:t>“GUEST"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669900"/>
                </a:solidFill>
                <a:latin typeface="Consolas" panose="020B0609020204030204" pitchFamily="49" charset="0"/>
              </a:rPr>
              <a:t>`hello 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</a:rPr>
              <a:t>${</a:t>
            </a:r>
            <a:r>
              <a:rPr lang="en-US" altLang="en-US" sz="3200" dirty="0">
                <a:solidFill>
                  <a:srgbClr val="990055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3200" dirty="0">
                <a:solidFill>
                  <a:srgbClr val="669900"/>
                </a:solidFill>
                <a:latin typeface="Consolas" panose="020B0609020204030204" pitchFamily="49" charset="0"/>
              </a:rPr>
              <a:t>`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en-US" sz="3200" dirty="0">
                <a:solidFill>
                  <a:srgbClr val="708090"/>
                </a:solidFill>
                <a:latin typeface="Consolas" panose="020B0609020204030204" pitchFamily="49" charset="0"/>
              </a:rPr>
              <a:t>// hello 1 </a:t>
            </a:r>
          </a:p>
          <a:p>
            <a:pPr algn="just"/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669900"/>
                </a:solidFill>
                <a:latin typeface="Consolas" panose="020B0609020204030204" pitchFamily="49" charset="0"/>
              </a:rPr>
              <a:t>`hello 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</a:rPr>
              <a:t>${</a:t>
            </a:r>
            <a:r>
              <a:rPr lang="en-US" altLang="en-US" sz="3200" dirty="0">
                <a:solidFill>
                  <a:srgbClr val="669900"/>
                </a:solidFill>
                <a:latin typeface="Consolas" panose="020B0609020204030204" pitchFamily="49" charset="0"/>
              </a:rPr>
              <a:t>"name"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3200" dirty="0">
                <a:solidFill>
                  <a:srgbClr val="669900"/>
                </a:solidFill>
                <a:latin typeface="Consolas" panose="020B0609020204030204" pitchFamily="49" charset="0"/>
              </a:rPr>
              <a:t>`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en-US" sz="3200" dirty="0">
                <a:solidFill>
                  <a:srgbClr val="708090"/>
                </a:solidFill>
                <a:latin typeface="Consolas" panose="020B0609020204030204" pitchFamily="49" charset="0"/>
              </a:rPr>
              <a:t>// hello name</a:t>
            </a:r>
          </a:p>
          <a:p>
            <a:pPr algn="just"/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669900"/>
                </a:solidFill>
                <a:latin typeface="Consolas" panose="020B0609020204030204" pitchFamily="49" charset="0"/>
              </a:rPr>
              <a:t>`hello 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</a:rPr>
              <a:t>${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3200" dirty="0">
                <a:solidFill>
                  <a:srgbClr val="669900"/>
                </a:solidFill>
                <a:latin typeface="Consolas" panose="020B0609020204030204" pitchFamily="49" charset="0"/>
              </a:rPr>
              <a:t>`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en-US" sz="3200" dirty="0">
                <a:solidFill>
                  <a:srgbClr val="708090"/>
                </a:solidFill>
                <a:latin typeface="Consolas" panose="020B0609020204030204" pitchFamily="49" charset="0"/>
              </a:rPr>
              <a:t>// hello GUEST</a:t>
            </a:r>
            <a:r>
              <a:rPr lang="en-US" altLang="en-US" sz="3200" dirty="0"/>
              <a:t> </a:t>
            </a:r>
          </a:p>
          <a:p>
            <a:pPr lvl="0" algn="just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50295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Type of </a:t>
            </a:r>
            <a:r>
              <a:rPr lang="en-US" dirty="0" err="1"/>
              <a:t>Convertion</a:t>
            </a:r>
            <a:r>
              <a:rPr lang="en-US" dirty="0"/>
              <a:t> (</a:t>
            </a:r>
            <a:r>
              <a:rPr lang="en-US" dirty="0" err="1"/>
              <a:t>ToString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BAE959-5489-4695-836D-8EE323702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82535"/>
            <a:ext cx="8305800" cy="54168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altLang="en-US" sz="2200" dirty="0">
                <a:solidFill>
                  <a:srgbClr val="333333"/>
                </a:solidFill>
                <a:ea typeface="BlinkMacSystemFont"/>
              </a:rPr>
              <a:t>String conversion happens when we need the string form of a value.</a:t>
            </a:r>
            <a:endParaRPr lang="en-US" altLang="en-US" sz="2200" dirty="0"/>
          </a:p>
          <a:p>
            <a:pPr lvl="0" algn="just"/>
            <a:r>
              <a:rPr lang="en-US" altLang="en-US" sz="2200" dirty="0">
                <a:solidFill>
                  <a:srgbClr val="333333"/>
                </a:solidFill>
                <a:ea typeface="BlinkMacSystemFont"/>
              </a:rPr>
              <a:t>For example, </a:t>
            </a:r>
            <a:r>
              <a:rPr lang="en-US" altLang="en-US" sz="22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alert(value)</a:t>
            </a:r>
            <a:r>
              <a:rPr lang="en-US" altLang="en-US" sz="2200" dirty="0">
                <a:solidFill>
                  <a:srgbClr val="333333"/>
                </a:solidFill>
                <a:ea typeface="BlinkMacSystemFont"/>
              </a:rPr>
              <a:t> does it to show the value.</a:t>
            </a:r>
            <a:endParaRPr lang="en-US" altLang="en-US" sz="2200" dirty="0"/>
          </a:p>
          <a:p>
            <a:pPr lvl="0" algn="just"/>
            <a:r>
              <a:rPr lang="en-US" altLang="en-US" sz="2200" dirty="0">
                <a:solidFill>
                  <a:srgbClr val="333333"/>
                </a:solidFill>
                <a:ea typeface="BlinkMacSystemFont"/>
              </a:rPr>
              <a:t>We can also call the </a:t>
            </a:r>
            <a:r>
              <a:rPr lang="en-US" altLang="en-US" sz="22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String(value)</a:t>
            </a:r>
            <a:r>
              <a:rPr lang="en-US" altLang="en-US" sz="2200" dirty="0">
                <a:solidFill>
                  <a:srgbClr val="333333"/>
                </a:solidFill>
                <a:ea typeface="BlinkMacSystemFont"/>
              </a:rPr>
              <a:t> function to convert a value to a string:</a:t>
            </a:r>
          </a:p>
          <a:p>
            <a:pPr lvl="0" algn="just"/>
            <a:endParaRPr lang="en-US" altLang="en-US" sz="2200" dirty="0"/>
          </a:p>
          <a:p>
            <a:pPr lvl="0" algn="just"/>
            <a:r>
              <a:rPr lang="en-US" altLang="en-US" sz="2200" dirty="0">
                <a:solidFill>
                  <a:srgbClr val="0077AA"/>
                </a:solidFill>
                <a:latin typeface="Consolas" panose="020B0609020204030204" pitchFamily="49" charset="0"/>
                <a:ea typeface="BlinkMacSystemFont"/>
              </a:rPr>
              <a:t>let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value </a:t>
            </a:r>
            <a:r>
              <a:rPr lang="en-US" altLang="en-US" sz="2200" dirty="0">
                <a:solidFill>
                  <a:srgbClr val="A67F59"/>
                </a:solidFill>
                <a:latin typeface="Consolas" panose="020B0609020204030204" pitchFamily="49" charset="0"/>
                <a:ea typeface="BlinkMacSystemFont"/>
              </a:rPr>
              <a:t>=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200" dirty="0">
                <a:solidFill>
                  <a:srgbClr val="990055"/>
                </a:solidFill>
                <a:latin typeface="Consolas" panose="020B0609020204030204" pitchFamily="49" charset="0"/>
                <a:ea typeface="BlinkMacSystemFont"/>
              </a:rPr>
              <a:t>true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;</a:t>
            </a:r>
          </a:p>
          <a:p>
            <a:pPr lvl="0" algn="just"/>
            <a:endParaRPr lang="en-US" altLang="en-US" sz="2200" dirty="0">
              <a:solidFill>
                <a:srgbClr val="000000"/>
              </a:solidFill>
              <a:latin typeface="Consolas" panose="020B0609020204030204" pitchFamily="49" charset="0"/>
              <a:ea typeface="BlinkMacSystemFont"/>
            </a:endParaRPr>
          </a:p>
          <a:p>
            <a:pPr lvl="0" algn="just"/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console.log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(</a:t>
            </a:r>
            <a:r>
              <a:rPr lang="en-US" altLang="en-US" sz="2200" dirty="0" err="1">
                <a:solidFill>
                  <a:srgbClr val="0077AA"/>
                </a:solidFill>
                <a:latin typeface="Consolas" panose="020B0609020204030204" pitchFamily="49" charset="0"/>
                <a:ea typeface="BlinkMacSystemFont"/>
              </a:rPr>
              <a:t>typeof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value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);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200" dirty="0">
                <a:solidFill>
                  <a:srgbClr val="708090"/>
                </a:solidFill>
                <a:latin typeface="Consolas" panose="020B0609020204030204" pitchFamily="49" charset="0"/>
                <a:ea typeface="BlinkMacSystemFont"/>
              </a:rPr>
              <a:t>// Boolean</a:t>
            </a:r>
          </a:p>
          <a:p>
            <a:pPr lvl="0" algn="just"/>
            <a:endParaRPr lang="en-US" altLang="en-US" sz="2200" dirty="0">
              <a:solidFill>
                <a:srgbClr val="000000"/>
              </a:solidFill>
              <a:latin typeface="Consolas" panose="020B0609020204030204" pitchFamily="49" charset="0"/>
              <a:ea typeface="BlinkMacSystemFont"/>
            </a:endParaRPr>
          </a:p>
          <a:p>
            <a:pPr lvl="0" algn="just"/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value </a:t>
            </a:r>
            <a:r>
              <a:rPr lang="en-US" altLang="en-US" sz="2200" dirty="0">
                <a:solidFill>
                  <a:srgbClr val="A67F59"/>
                </a:solidFill>
                <a:latin typeface="Consolas" panose="020B0609020204030204" pitchFamily="49" charset="0"/>
                <a:ea typeface="BlinkMacSystemFont"/>
              </a:rPr>
              <a:t>=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String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(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value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);</a:t>
            </a:r>
            <a:r>
              <a:rPr lang="en-US" altLang="en-US" sz="2200" dirty="0">
                <a:solidFill>
                  <a:srgbClr val="708090"/>
                </a:solidFill>
                <a:latin typeface="Consolas" panose="020B0609020204030204" pitchFamily="49" charset="0"/>
                <a:ea typeface="BlinkMacSystemFont"/>
              </a:rPr>
              <a:t>// now value is a string "true“</a:t>
            </a:r>
          </a:p>
          <a:p>
            <a:pPr lvl="0" algn="just"/>
            <a:endParaRPr lang="en-US" altLang="en-US" sz="2200" dirty="0">
              <a:solidFill>
                <a:srgbClr val="000000"/>
              </a:solidFill>
              <a:latin typeface="Consolas" panose="020B0609020204030204" pitchFamily="49" charset="0"/>
              <a:ea typeface="BlinkMacSystemFont"/>
            </a:endParaRPr>
          </a:p>
          <a:p>
            <a:pPr lvl="0" algn="just"/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console.log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(</a:t>
            </a:r>
            <a:r>
              <a:rPr lang="en-US" altLang="en-US" sz="2200" dirty="0" err="1">
                <a:solidFill>
                  <a:srgbClr val="0077AA"/>
                </a:solidFill>
                <a:latin typeface="Consolas" panose="020B0609020204030204" pitchFamily="49" charset="0"/>
                <a:ea typeface="BlinkMacSystemFont"/>
              </a:rPr>
              <a:t>typeof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value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);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200" dirty="0">
                <a:solidFill>
                  <a:srgbClr val="708090"/>
                </a:solidFill>
                <a:latin typeface="Consolas" panose="020B0609020204030204" pitchFamily="49" charset="0"/>
                <a:ea typeface="BlinkMacSystemFont"/>
              </a:rPr>
              <a:t>// string</a:t>
            </a:r>
          </a:p>
          <a:p>
            <a:pPr lvl="0" algn="just"/>
            <a:endParaRPr lang="en-US" altLang="en-US" sz="2200" dirty="0"/>
          </a:p>
          <a:p>
            <a:pPr lvl="0" algn="just"/>
            <a:r>
              <a:rPr lang="en-US" altLang="en-US" sz="2200" dirty="0">
                <a:solidFill>
                  <a:srgbClr val="333333"/>
                </a:solidFill>
                <a:ea typeface="BlinkMacSystemFont"/>
              </a:rPr>
              <a:t>String conversion is mostly obvious. A </a:t>
            </a:r>
            <a:r>
              <a:rPr lang="en-US" altLang="en-US" sz="22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false</a:t>
            </a:r>
            <a:r>
              <a:rPr lang="en-US" altLang="en-US" sz="2200" dirty="0">
                <a:solidFill>
                  <a:srgbClr val="333333"/>
                </a:solidFill>
                <a:ea typeface="BlinkMacSystemFont"/>
              </a:rPr>
              <a:t> becomes </a:t>
            </a:r>
            <a:r>
              <a:rPr lang="en-US" altLang="en-US" sz="22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"</a:t>
            </a:r>
            <a:r>
              <a:rPr lang="en-US" altLang="en-US" sz="2200" b="1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false</a:t>
            </a:r>
            <a:r>
              <a:rPr lang="en-US" altLang="en-US" sz="22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"</a:t>
            </a:r>
            <a:r>
              <a:rPr lang="en-US" altLang="en-US" sz="2200" dirty="0">
                <a:solidFill>
                  <a:srgbClr val="333333"/>
                </a:solidFill>
                <a:ea typeface="BlinkMacSystemFont"/>
              </a:rPr>
              <a:t>, </a:t>
            </a:r>
            <a:r>
              <a:rPr lang="en-US" altLang="en-US" sz="22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null</a:t>
            </a:r>
            <a:r>
              <a:rPr lang="en-US" altLang="en-US" sz="2200" dirty="0">
                <a:solidFill>
                  <a:srgbClr val="333333"/>
                </a:solidFill>
                <a:ea typeface="BlinkMacSystemFont"/>
              </a:rPr>
              <a:t> becomes </a:t>
            </a:r>
            <a:r>
              <a:rPr lang="en-US" altLang="en-US" sz="22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"</a:t>
            </a:r>
            <a:r>
              <a:rPr lang="en-US" altLang="en-US" sz="2200" b="1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null</a:t>
            </a:r>
            <a:r>
              <a:rPr lang="en-US" altLang="en-US" sz="22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"</a:t>
            </a:r>
            <a:r>
              <a:rPr lang="en-US" altLang="en-US" sz="2200" dirty="0">
                <a:solidFill>
                  <a:srgbClr val="333333"/>
                </a:solidFill>
                <a:ea typeface="BlinkMacSystemFont"/>
              </a:rPr>
              <a:t>, etc.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69921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Type of </a:t>
            </a:r>
            <a:r>
              <a:rPr lang="en-US" dirty="0" err="1"/>
              <a:t>Convertion</a:t>
            </a:r>
            <a:r>
              <a:rPr lang="en-US" dirty="0"/>
              <a:t> (</a:t>
            </a:r>
            <a:r>
              <a:rPr lang="en-US" dirty="0" err="1"/>
              <a:t>ToNumber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BAE959-5489-4695-836D-8EE323702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206"/>
            <a:ext cx="8305800" cy="56015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altLang="en-US" sz="2000" dirty="0">
                <a:solidFill>
                  <a:srgbClr val="333333"/>
                </a:solidFill>
                <a:ea typeface="BlinkMacSystemFont"/>
              </a:rPr>
              <a:t>Numeric conversion happens in mathematical functions and expressions automatically. For example, when division 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/</a:t>
            </a:r>
            <a:r>
              <a:rPr lang="en-US" altLang="en-US" sz="2000" dirty="0">
                <a:solidFill>
                  <a:srgbClr val="333333"/>
                </a:solidFill>
                <a:ea typeface="BlinkMacSystemFont"/>
              </a:rPr>
              <a:t> is applied to non-numbers:</a:t>
            </a:r>
            <a:endParaRPr lang="en-US" altLang="en-US" sz="2000" dirty="0"/>
          </a:p>
          <a:p>
            <a:pPr lvl="0" algn="just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console.log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000" dirty="0">
                <a:solidFill>
                  <a:srgbClr val="669900"/>
                </a:solidFill>
                <a:latin typeface="Consolas" panose="020B0609020204030204" pitchFamily="49" charset="0"/>
                <a:ea typeface="BlinkMacSystemFont"/>
              </a:rPr>
              <a:t>"6"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000" dirty="0">
                <a:solidFill>
                  <a:srgbClr val="A67F59"/>
                </a:solidFill>
                <a:latin typeface="Consolas" panose="020B0609020204030204" pitchFamily="49" charset="0"/>
                <a:ea typeface="BlinkMacSystemFont"/>
              </a:rPr>
              <a:t>/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000" dirty="0">
                <a:solidFill>
                  <a:srgbClr val="669900"/>
                </a:solidFill>
                <a:latin typeface="Consolas" panose="020B0609020204030204" pitchFamily="49" charset="0"/>
                <a:ea typeface="BlinkMacSystemFont"/>
              </a:rPr>
              <a:t>"2"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);</a:t>
            </a:r>
            <a:r>
              <a:rPr lang="en-US" altLang="en-US" sz="2000" dirty="0">
                <a:solidFill>
                  <a:srgbClr val="708090"/>
                </a:solidFill>
                <a:latin typeface="Consolas" panose="020B0609020204030204" pitchFamily="49" charset="0"/>
                <a:ea typeface="BlinkMacSystemFont"/>
              </a:rPr>
              <a:t>// 3, strings are converted to numbers</a:t>
            </a:r>
            <a:endParaRPr lang="en-US" altLang="en-US" sz="2000" dirty="0"/>
          </a:p>
          <a:p>
            <a:pPr lvl="0" algn="just"/>
            <a:endParaRPr lang="en-US" altLang="en-US" sz="1200" dirty="0">
              <a:solidFill>
                <a:srgbClr val="333333"/>
              </a:solidFill>
              <a:ea typeface="BlinkMacSystemFont"/>
            </a:endParaRPr>
          </a:p>
          <a:p>
            <a:pPr lvl="0" algn="just"/>
            <a:r>
              <a:rPr lang="en-US" altLang="en-US" sz="2000" dirty="0">
                <a:solidFill>
                  <a:srgbClr val="333333"/>
                </a:solidFill>
                <a:ea typeface="BlinkMacSystemFont"/>
              </a:rPr>
              <a:t>We can use the 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Number(value)</a:t>
            </a:r>
            <a:r>
              <a:rPr lang="en-US" altLang="en-US" sz="2000" dirty="0">
                <a:solidFill>
                  <a:srgbClr val="333333"/>
                </a:solidFill>
                <a:ea typeface="BlinkMacSystemFont"/>
              </a:rPr>
              <a:t> function to explicitly convert a 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value</a:t>
            </a:r>
            <a:r>
              <a:rPr lang="en-US" altLang="en-US" sz="2000" dirty="0">
                <a:solidFill>
                  <a:srgbClr val="333333"/>
                </a:solidFill>
                <a:ea typeface="BlinkMacSystemFont"/>
              </a:rPr>
              <a:t> to a number:</a:t>
            </a:r>
            <a:endParaRPr lang="en-US" altLang="en-US" sz="2000" dirty="0"/>
          </a:p>
          <a:p>
            <a:pPr lvl="0" algn="just"/>
            <a:r>
              <a:rPr lang="en-US" altLang="en-US" sz="2000" dirty="0">
                <a:solidFill>
                  <a:srgbClr val="0077AA"/>
                </a:solidFill>
                <a:latin typeface="Consolas" panose="020B0609020204030204" pitchFamily="49" charset="0"/>
                <a:ea typeface="BlinkMacSystemFont"/>
              </a:rPr>
              <a:t>let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str </a:t>
            </a:r>
            <a:r>
              <a:rPr lang="en-US" altLang="en-US" sz="2000" dirty="0">
                <a:solidFill>
                  <a:srgbClr val="A67F59"/>
                </a:solidFill>
                <a:latin typeface="Consolas" panose="020B0609020204030204" pitchFamily="49" charset="0"/>
                <a:ea typeface="BlinkMacSystemFont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000" dirty="0">
                <a:solidFill>
                  <a:srgbClr val="669900"/>
                </a:solidFill>
                <a:latin typeface="Consolas" panose="020B0609020204030204" pitchFamily="49" charset="0"/>
                <a:ea typeface="BlinkMacSystemFont"/>
              </a:rPr>
              <a:t>"123"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;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  <a:ea typeface="BlinkMacSystemFont"/>
            </a:endParaRPr>
          </a:p>
          <a:p>
            <a:pPr lvl="0" algn="just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console.log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(</a:t>
            </a:r>
            <a:r>
              <a:rPr lang="en-US" altLang="en-US" sz="2000" dirty="0" err="1">
                <a:solidFill>
                  <a:srgbClr val="0077AA"/>
                </a:solidFill>
                <a:latin typeface="Consolas" panose="020B0609020204030204" pitchFamily="49" charset="0"/>
                <a:ea typeface="BlinkMacSystemFont"/>
              </a:rPr>
              <a:t>typeof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str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);</a:t>
            </a:r>
            <a:r>
              <a:rPr lang="en-US" altLang="en-US" sz="2000" dirty="0">
                <a:solidFill>
                  <a:srgbClr val="708090"/>
                </a:solidFill>
                <a:latin typeface="Consolas" panose="020B0609020204030204" pitchFamily="49" charset="0"/>
                <a:ea typeface="BlinkMacSystemFont"/>
              </a:rPr>
              <a:t>// string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  <a:ea typeface="BlinkMacSystemFont"/>
            </a:endParaRPr>
          </a:p>
          <a:p>
            <a:pPr lvl="0" algn="just"/>
            <a:r>
              <a:rPr lang="en-US" altLang="en-US" sz="2000" dirty="0">
                <a:solidFill>
                  <a:srgbClr val="0077AA"/>
                </a:solidFill>
                <a:latin typeface="Consolas" panose="020B0609020204030204" pitchFamily="49" charset="0"/>
                <a:ea typeface="BlinkMacSystemFont"/>
              </a:rPr>
              <a:t>let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num </a:t>
            </a:r>
            <a:r>
              <a:rPr lang="en-US" altLang="en-US" sz="2000" dirty="0">
                <a:solidFill>
                  <a:srgbClr val="A67F59"/>
                </a:solidFill>
                <a:latin typeface="Consolas" panose="020B0609020204030204" pitchFamily="49" charset="0"/>
                <a:ea typeface="BlinkMacSystemFont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Number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str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);</a:t>
            </a:r>
            <a:r>
              <a:rPr lang="en-US" altLang="en-US" sz="2000" dirty="0">
                <a:solidFill>
                  <a:srgbClr val="708090"/>
                </a:solidFill>
                <a:latin typeface="Consolas" panose="020B0609020204030204" pitchFamily="49" charset="0"/>
                <a:ea typeface="BlinkMacSystemFont"/>
              </a:rPr>
              <a:t>// becomes a number 123</a:t>
            </a:r>
          </a:p>
          <a:p>
            <a:pPr lvl="0" algn="just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console.log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(</a:t>
            </a:r>
            <a:r>
              <a:rPr lang="en-US" altLang="en-US" sz="2000" dirty="0" err="1">
                <a:solidFill>
                  <a:srgbClr val="0077AA"/>
                </a:solidFill>
                <a:latin typeface="Consolas" panose="020B0609020204030204" pitchFamily="49" charset="0"/>
                <a:ea typeface="BlinkMacSystemFont"/>
              </a:rPr>
              <a:t>typeof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num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);</a:t>
            </a:r>
            <a:r>
              <a:rPr lang="en-US" altLang="en-US" sz="2000" dirty="0">
                <a:solidFill>
                  <a:srgbClr val="708090"/>
                </a:solidFill>
                <a:latin typeface="Consolas" panose="020B0609020204030204" pitchFamily="49" charset="0"/>
                <a:ea typeface="BlinkMacSystemFont"/>
              </a:rPr>
              <a:t>// number</a:t>
            </a:r>
          </a:p>
          <a:p>
            <a:pPr lvl="0" algn="just"/>
            <a:endParaRPr lang="en-US" altLang="en-US" sz="1200" dirty="0"/>
          </a:p>
          <a:p>
            <a:pPr lvl="0" algn="just"/>
            <a:r>
              <a:rPr lang="en-US" altLang="en-US" sz="2000" dirty="0">
                <a:solidFill>
                  <a:srgbClr val="333333"/>
                </a:solidFill>
                <a:ea typeface="BlinkMacSystemFont"/>
              </a:rPr>
              <a:t>Explicit conversion is usually required when we read a value from a string-based source like a text form but expect a number to be entered. If the string is not a valid number, the result of such a conversion is </a:t>
            </a:r>
            <a:r>
              <a:rPr lang="en-US" altLang="en-US" sz="2000" dirty="0" err="1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NaN</a:t>
            </a:r>
            <a:r>
              <a:rPr lang="en-US" altLang="en-US" sz="2000" dirty="0">
                <a:solidFill>
                  <a:srgbClr val="333333"/>
                </a:solidFill>
                <a:ea typeface="BlinkMacSystemFont"/>
              </a:rPr>
              <a:t>. For instance:</a:t>
            </a:r>
            <a:endParaRPr lang="en-US" altLang="en-US" sz="2000" dirty="0"/>
          </a:p>
          <a:p>
            <a:pPr lvl="0" algn="just"/>
            <a:r>
              <a:rPr lang="en-US" altLang="en-US" sz="2000" dirty="0">
                <a:solidFill>
                  <a:srgbClr val="0077AA"/>
                </a:solidFill>
                <a:latin typeface="Consolas" panose="020B0609020204030204" pitchFamily="49" charset="0"/>
                <a:ea typeface="BlinkMacSystemFont"/>
              </a:rPr>
              <a:t>let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age </a:t>
            </a:r>
            <a:r>
              <a:rPr lang="en-US" altLang="en-US" sz="2000" dirty="0">
                <a:solidFill>
                  <a:srgbClr val="A67F59"/>
                </a:solidFill>
                <a:latin typeface="Consolas" panose="020B0609020204030204" pitchFamily="49" charset="0"/>
                <a:ea typeface="BlinkMacSystemFont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Number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(</a:t>
            </a:r>
            <a:r>
              <a:rPr lang="en-US" altLang="en-US" sz="2000" dirty="0">
                <a:solidFill>
                  <a:srgbClr val="669900"/>
                </a:solidFill>
                <a:latin typeface="Consolas" panose="020B0609020204030204" pitchFamily="49" charset="0"/>
                <a:ea typeface="BlinkMacSystemFont"/>
              </a:rPr>
              <a:t>"an arbitrary string instead of a number"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);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  <a:ea typeface="BlinkMacSystemFont"/>
            </a:endParaRPr>
          </a:p>
          <a:p>
            <a:pPr lvl="0" algn="just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console.log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age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);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000" dirty="0">
                <a:solidFill>
                  <a:srgbClr val="708090"/>
                </a:solidFill>
                <a:latin typeface="Consolas" panose="020B0609020204030204" pitchFamily="49" charset="0"/>
                <a:ea typeface="BlinkMacSystemFont"/>
              </a:rPr>
              <a:t>// </a:t>
            </a:r>
            <a:r>
              <a:rPr lang="en-US" altLang="en-US" sz="2000" dirty="0" err="1">
                <a:solidFill>
                  <a:srgbClr val="708090"/>
                </a:solidFill>
                <a:latin typeface="Consolas" panose="020B0609020204030204" pitchFamily="49" charset="0"/>
                <a:ea typeface="BlinkMacSystemFont"/>
              </a:rPr>
              <a:t>NaN</a:t>
            </a:r>
            <a:r>
              <a:rPr lang="en-US" altLang="en-US" sz="2000" dirty="0">
                <a:solidFill>
                  <a:srgbClr val="708090"/>
                </a:solidFill>
                <a:latin typeface="Consolas" panose="020B0609020204030204" pitchFamily="49" charset="0"/>
                <a:ea typeface="BlinkMacSystemFont"/>
              </a:rPr>
              <a:t>, conversion failed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8770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Type of </a:t>
            </a:r>
            <a:r>
              <a:rPr lang="en-US" dirty="0" err="1"/>
              <a:t>Convertion</a:t>
            </a:r>
            <a:r>
              <a:rPr lang="en-US" dirty="0"/>
              <a:t> (</a:t>
            </a:r>
            <a:r>
              <a:rPr lang="en-US" dirty="0" err="1"/>
              <a:t>ToNumber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BAE959-5489-4695-836D-8EE323702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20988"/>
            <a:ext cx="8305800" cy="553997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altLang="en-US" sz="2000" dirty="0">
                <a:solidFill>
                  <a:srgbClr val="333333"/>
                </a:solidFill>
                <a:ea typeface="BlinkMacSystemFont"/>
              </a:rPr>
              <a:t>Rules:</a:t>
            </a:r>
          </a:p>
          <a:p>
            <a:pPr lvl="0" algn="just"/>
            <a:endParaRPr lang="en-US" altLang="en-US" sz="2000" dirty="0">
              <a:solidFill>
                <a:srgbClr val="333333"/>
              </a:solidFill>
              <a:ea typeface="BlinkMacSystemFont"/>
            </a:endParaRPr>
          </a:p>
          <a:p>
            <a:pPr lvl="0" algn="just"/>
            <a:endParaRPr lang="en-US" altLang="en-US" sz="2000" dirty="0">
              <a:solidFill>
                <a:srgbClr val="333333"/>
              </a:solidFill>
              <a:ea typeface="BlinkMacSystemFont"/>
            </a:endParaRPr>
          </a:p>
          <a:p>
            <a:pPr lvl="0" algn="just"/>
            <a:endParaRPr lang="en-US" altLang="en-US" sz="2000" dirty="0">
              <a:solidFill>
                <a:srgbClr val="333333"/>
              </a:solidFill>
              <a:ea typeface="BlinkMacSystemFont"/>
            </a:endParaRPr>
          </a:p>
          <a:p>
            <a:pPr lvl="0" algn="just"/>
            <a:endParaRPr lang="en-US" altLang="en-US" sz="2000" dirty="0">
              <a:solidFill>
                <a:srgbClr val="333333"/>
              </a:solidFill>
              <a:ea typeface="BlinkMacSystemFont"/>
            </a:endParaRPr>
          </a:p>
          <a:p>
            <a:pPr lvl="0" algn="just"/>
            <a:endParaRPr lang="en-US" altLang="en-US" sz="2000" dirty="0">
              <a:solidFill>
                <a:srgbClr val="333333"/>
              </a:solidFill>
              <a:ea typeface="BlinkMacSystemFont"/>
            </a:endParaRPr>
          </a:p>
          <a:p>
            <a:pPr lvl="0" algn="just"/>
            <a:endParaRPr lang="en-US" altLang="en-US" sz="2000" dirty="0">
              <a:solidFill>
                <a:srgbClr val="333333"/>
              </a:solidFill>
              <a:ea typeface="BlinkMacSystemFont"/>
            </a:endParaRPr>
          </a:p>
          <a:p>
            <a:pPr lvl="0" algn="just"/>
            <a:endParaRPr lang="en-US" altLang="en-US" sz="2000" dirty="0">
              <a:solidFill>
                <a:srgbClr val="333333"/>
              </a:solidFill>
              <a:ea typeface="BlinkMacSystemFont"/>
            </a:endParaRPr>
          </a:p>
          <a:p>
            <a:pPr lvl="0" algn="just"/>
            <a:r>
              <a:rPr lang="en-US" altLang="en-US" sz="2000" dirty="0">
                <a:solidFill>
                  <a:srgbClr val="333333"/>
                </a:solidFill>
                <a:ea typeface="BlinkMacSystemFont"/>
              </a:rPr>
              <a:t>Example:</a:t>
            </a:r>
          </a:p>
          <a:p>
            <a:pPr lvl="0" algn="just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console.log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Number(</a:t>
            </a:r>
            <a:r>
              <a:rPr lang="en-US" altLang="en-US" sz="2000" dirty="0">
                <a:solidFill>
                  <a:srgbClr val="669900"/>
                </a:solidFill>
                <a:latin typeface="Consolas" panose="020B0609020204030204" pitchFamily="49" charset="0"/>
                <a:ea typeface="BlinkMacSystemFont"/>
              </a:rPr>
              <a:t>“  123  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) 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); // 123</a:t>
            </a:r>
            <a:endParaRPr lang="en-US" altLang="en-US" sz="2000" dirty="0">
              <a:solidFill>
                <a:srgbClr val="333333"/>
              </a:solidFill>
              <a:ea typeface="BlinkMacSystemFont"/>
            </a:endParaRPr>
          </a:p>
          <a:p>
            <a:pPr lvl="0" algn="just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console.log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Number(</a:t>
            </a:r>
            <a:r>
              <a:rPr lang="en-US" altLang="en-US" sz="2000" dirty="0">
                <a:solidFill>
                  <a:srgbClr val="669900"/>
                </a:solidFill>
                <a:latin typeface="Consolas" panose="020B0609020204030204" pitchFamily="49" charset="0"/>
                <a:ea typeface="BlinkMacSystemFont"/>
              </a:rPr>
              <a:t>“123z"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) 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); // </a:t>
            </a:r>
            <a:r>
              <a:rPr lang="en-US" altLang="en-US" sz="2000" dirty="0" err="1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NaN</a:t>
            </a:r>
            <a:endParaRPr lang="en-US" altLang="en-US" sz="2000" dirty="0">
              <a:solidFill>
                <a:srgbClr val="333333"/>
              </a:solidFill>
              <a:ea typeface="BlinkMacSystemFont"/>
            </a:endParaRPr>
          </a:p>
          <a:p>
            <a:pPr lvl="0" algn="just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console.log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Number(</a:t>
            </a:r>
            <a:r>
              <a:rPr lang="en-US" altLang="en-US" sz="2000" dirty="0">
                <a:solidFill>
                  <a:srgbClr val="990055"/>
                </a:solidFill>
                <a:latin typeface="Consolas" panose="020B0609020204030204" pitchFamily="49" charset="0"/>
                <a:ea typeface="BlinkMacSystemFont"/>
              </a:rPr>
              <a:t>true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) 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); // 123</a:t>
            </a:r>
            <a:endParaRPr lang="en-US" altLang="en-US" sz="2000" dirty="0">
              <a:solidFill>
                <a:srgbClr val="333333"/>
              </a:solidFill>
              <a:ea typeface="BlinkMacSystemFont"/>
            </a:endParaRPr>
          </a:p>
          <a:p>
            <a:pPr lvl="0" algn="just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console.log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Number(</a:t>
            </a:r>
            <a:r>
              <a:rPr lang="en-US" altLang="en-US" sz="2000" dirty="0">
                <a:solidFill>
                  <a:srgbClr val="990055"/>
                </a:solidFill>
                <a:latin typeface="Consolas" panose="020B0609020204030204" pitchFamily="49" charset="0"/>
                <a:ea typeface="BlinkMacSystemFont"/>
              </a:rPr>
              <a:t>false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) 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); // 123</a:t>
            </a:r>
          </a:p>
          <a:p>
            <a:pPr lvl="0" algn="just"/>
            <a:endParaRPr lang="en-US" altLang="en-US" sz="2000" dirty="0">
              <a:solidFill>
                <a:srgbClr val="333333"/>
              </a:solidFill>
              <a:ea typeface="BlinkMacSystemFont"/>
            </a:endParaRPr>
          </a:p>
          <a:p>
            <a:pPr lvl="0" algn="just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console.log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( </a:t>
            </a:r>
            <a:r>
              <a:rPr lang="en-US" altLang="en-US" sz="2000" dirty="0">
                <a:solidFill>
                  <a:srgbClr val="990055"/>
                </a:solidFill>
                <a:latin typeface="Consolas" panose="020B0609020204030204" pitchFamily="49" charset="0"/>
                <a:ea typeface="BlinkMacSystemFont"/>
              </a:rPr>
              <a:t>1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ea typeface="BlinkMacSystemFont"/>
              </a:rPr>
              <a:t>+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000" dirty="0">
                <a:solidFill>
                  <a:srgbClr val="669900"/>
                </a:solidFill>
                <a:latin typeface="Consolas" panose="020B0609020204030204" pitchFamily="49" charset="0"/>
                <a:ea typeface="BlinkMacSystemFont"/>
              </a:rPr>
              <a:t>‘2’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); // ’12’</a:t>
            </a:r>
            <a:endParaRPr lang="en-US" altLang="en-US" sz="2000" dirty="0">
              <a:solidFill>
                <a:srgbClr val="333333"/>
              </a:solidFill>
              <a:ea typeface="BlinkMacSystemFont"/>
            </a:endParaRPr>
          </a:p>
          <a:p>
            <a:pPr lvl="0" algn="just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console.log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( </a:t>
            </a:r>
            <a:r>
              <a:rPr lang="en-US" altLang="en-US" sz="2000" dirty="0">
                <a:solidFill>
                  <a:srgbClr val="669900"/>
                </a:solidFill>
                <a:latin typeface="Consolas" panose="020B0609020204030204" pitchFamily="49" charset="0"/>
                <a:ea typeface="BlinkMacSystemFont"/>
              </a:rPr>
              <a:t>‘2’ </a:t>
            </a:r>
            <a:r>
              <a:rPr lang="en-US" altLang="en-US" sz="2000" dirty="0">
                <a:latin typeface="Consolas" panose="020B0609020204030204" pitchFamily="49" charset="0"/>
                <a:ea typeface="BlinkMacSystemFont"/>
              </a:rPr>
              <a:t>+  </a:t>
            </a:r>
            <a:r>
              <a:rPr lang="en-US" altLang="en-US" sz="2000" dirty="0">
                <a:solidFill>
                  <a:srgbClr val="990055"/>
                </a:solidFill>
                <a:latin typeface="Consolas" panose="020B0609020204030204" pitchFamily="49" charset="0"/>
                <a:ea typeface="BlinkMacSystemFont"/>
              </a:rPr>
              <a:t>1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 ); // ’12’</a:t>
            </a:r>
            <a:endParaRPr lang="en-US" altLang="en-US" sz="2000" dirty="0">
              <a:solidFill>
                <a:srgbClr val="333333"/>
              </a:solidFill>
              <a:ea typeface="BlinkMacSystemFont"/>
            </a:endParaRPr>
          </a:p>
          <a:p>
            <a:pPr lvl="0" algn="just"/>
            <a:endParaRPr lang="en-US" altLang="en-US" sz="2000" dirty="0">
              <a:solidFill>
                <a:srgbClr val="333333"/>
              </a:solidFill>
              <a:ea typeface="BlinkMacSystemFont"/>
            </a:endParaRPr>
          </a:p>
          <a:p>
            <a:pPr lvl="0" algn="just"/>
            <a:endParaRPr lang="en-US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7CAF3-904B-4BD5-9A75-3A8A6045B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222198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4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Type of </a:t>
            </a:r>
            <a:r>
              <a:rPr lang="en-US" dirty="0" err="1"/>
              <a:t>Convertion</a:t>
            </a:r>
            <a:r>
              <a:rPr lang="en-US" dirty="0"/>
              <a:t> (</a:t>
            </a:r>
            <a:r>
              <a:rPr lang="en-US" dirty="0" err="1"/>
              <a:t>ToBoolean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BAE959-5489-4695-836D-8EE323702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05600"/>
            <a:ext cx="8305800" cy="55707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altLang="en-US" sz="2100" dirty="0">
                <a:solidFill>
                  <a:srgbClr val="333333"/>
                </a:solidFill>
                <a:ea typeface="BlinkMacSystemFont"/>
              </a:rPr>
              <a:t>Boolean conversion is the simplest one.</a:t>
            </a:r>
            <a:endParaRPr lang="en-US" altLang="en-US" sz="2100" dirty="0"/>
          </a:p>
          <a:p>
            <a:pPr lvl="0" algn="just"/>
            <a:r>
              <a:rPr lang="en-US" altLang="en-US" sz="2100" dirty="0">
                <a:solidFill>
                  <a:srgbClr val="333333"/>
                </a:solidFill>
                <a:ea typeface="BlinkMacSystemFont"/>
              </a:rPr>
              <a:t>It happens in logical operations (later we’ll meet condition tests and other similar things) but can also be performed explicitly with a call to </a:t>
            </a:r>
            <a:r>
              <a:rPr lang="en-US" altLang="en-US" sz="21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Boolean(value)</a:t>
            </a:r>
            <a:r>
              <a:rPr lang="en-US" altLang="en-US" sz="2100" dirty="0">
                <a:solidFill>
                  <a:srgbClr val="333333"/>
                </a:solidFill>
                <a:ea typeface="BlinkMacSystemFont"/>
              </a:rPr>
              <a:t>.</a:t>
            </a:r>
          </a:p>
          <a:p>
            <a:pPr lvl="0" algn="just"/>
            <a:endParaRPr lang="en-US" altLang="en-US" sz="1200" dirty="0"/>
          </a:p>
          <a:p>
            <a:pPr lvl="0" algn="just"/>
            <a:r>
              <a:rPr lang="en-US" altLang="en-US" sz="2100" dirty="0">
                <a:solidFill>
                  <a:srgbClr val="333333"/>
                </a:solidFill>
                <a:ea typeface="BlinkMacSystemFont"/>
              </a:rPr>
              <a:t>The conversion rule:</a:t>
            </a:r>
            <a:endParaRPr lang="en-US" altLang="en-US" sz="2100" dirty="0"/>
          </a:p>
          <a:p>
            <a:pPr lvl="0" algn="just">
              <a:buFontTx/>
              <a:buChar char="•"/>
            </a:pPr>
            <a:r>
              <a:rPr lang="en-US" altLang="en-US" sz="2100" dirty="0">
                <a:solidFill>
                  <a:srgbClr val="333333"/>
                </a:solidFill>
                <a:ea typeface="BlinkMacSystemFont"/>
              </a:rPr>
              <a:t>Values that are intuitively “empty”, like </a:t>
            </a:r>
            <a:r>
              <a:rPr lang="en-US" altLang="en-US" sz="21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0</a:t>
            </a:r>
            <a:r>
              <a:rPr lang="en-US" altLang="en-US" sz="2100" dirty="0">
                <a:solidFill>
                  <a:srgbClr val="333333"/>
                </a:solidFill>
                <a:ea typeface="BlinkMacSystemFont"/>
              </a:rPr>
              <a:t>, an empty string, </a:t>
            </a:r>
            <a:r>
              <a:rPr lang="en-US" altLang="en-US" sz="21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null</a:t>
            </a:r>
            <a:r>
              <a:rPr lang="en-US" altLang="en-US" sz="2100" dirty="0">
                <a:solidFill>
                  <a:srgbClr val="333333"/>
                </a:solidFill>
                <a:ea typeface="BlinkMacSystemFont"/>
              </a:rPr>
              <a:t>, </a:t>
            </a:r>
            <a:r>
              <a:rPr lang="en-US" altLang="en-US" sz="21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undefined</a:t>
            </a:r>
            <a:r>
              <a:rPr lang="en-US" altLang="en-US" sz="2100" dirty="0">
                <a:solidFill>
                  <a:srgbClr val="333333"/>
                </a:solidFill>
                <a:ea typeface="BlinkMacSystemFont"/>
              </a:rPr>
              <a:t>, and </a:t>
            </a:r>
            <a:r>
              <a:rPr lang="en-US" altLang="en-US" sz="2100" dirty="0" err="1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NaN</a:t>
            </a:r>
            <a:r>
              <a:rPr lang="en-US" altLang="en-US" sz="2100" dirty="0">
                <a:solidFill>
                  <a:srgbClr val="333333"/>
                </a:solidFill>
                <a:ea typeface="BlinkMacSystemFont"/>
              </a:rPr>
              <a:t>, become </a:t>
            </a:r>
            <a:r>
              <a:rPr lang="en-US" altLang="en-US" sz="21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false</a:t>
            </a:r>
            <a:r>
              <a:rPr lang="en-US" altLang="en-US" sz="2100" dirty="0">
                <a:solidFill>
                  <a:srgbClr val="333333"/>
                </a:solidFill>
                <a:ea typeface="BlinkMacSystemFont"/>
              </a:rPr>
              <a:t>.</a:t>
            </a:r>
          </a:p>
          <a:p>
            <a:pPr lvl="0" algn="just">
              <a:buFontTx/>
              <a:buChar char="•"/>
            </a:pPr>
            <a:r>
              <a:rPr lang="en-US" altLang="en-US" sz="2100" dirty="0">
                <a:solidFill>
                  <a:srgbClr val="333333"/>
                </a:solidFill>
                <a:ea typeface="BlinkMacSystemFont"/>
              </a:rPr>
              <a:t>Other values become </a:t>
            </a:r>
            <a:r>
              <a:rPr lang="en-US" altLang="en-US" sz="2100" dirty="0">
                <a:solidFill>
                  <a:srgbClr val="333333"/>
                </a:solidFill>
                <a:latin typeface="Consolas" panose="020B0609020204030204" pitchFamily="49" charset="0"/>
                <a:ea typeface="BlinkMacSystemFont"/>
              </a:rPr>
              <a:t>true</a:t>
            </a:r>
            <a:r>
              <a:rPr lang="en-US" altLang="en-US" sz="2100" dirty="0">
                <a:solidFill>
                  <a:srgbClr val="333333"/>
                </a:solidFill>
                <a:ea typeface="BlinkMacSystemFont"/>
              </a:rPr>
              <a:t>.</a:t>
            </a:r>
          </a:p>
          <a:p>
            <a:pPr lvl="0" algn="just"/>
            <a:endParaRPr lang="en-US" altLang="en-US" sz="1400" dirty="0">
              <a:solidFill>
                <a:srgbClr val="333333"/>
              </a:solidFill>
              <a:ea typeface="BlinkMacSystemFont"/>
            </a:endParaRPr>
          </a:p>
          <a:p>
            <a:pPr lvl="0" algn="just"/>
            <a:r>
              <a:rPr lang="en-US" altLang="en-US" sz="2100" dirty="0">
                <a:solidFill>
                  <a:srgbClr val="333333"/>
                </a:solidFill>
                <a:ea typeface="BlinkMacSystemFont"/>
              </a:rPr>
              <a:t>For instance:</a:t>
            </a:r>
            <a:endParaRPr lang="en-US" altLang="en-US" sz="2100" dirty="0"/>
          </a:p>
          <a:p>
            <a:pPr lvl="0" algn="just"/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console.log</a:t>
            </a:r>
            <a:r>
              <a:rPr lang="en-US" altLang="en-US" sz="21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(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Boolean</a:t>
            </a:r>
            <a:r>
              <a:rPr lang="en-US" altLang="en-US" sz="21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(</a:t>
            </a:r>
            <a:r>
              <a:rPr lang="en-US" altLang="en-US" sz="2100" dirty="0">
                <a:solidFill>
                  <a:srgbClr val="990055"/>
                </a:solidFill>
                <a:latin typeface="Consolas" panose="020B0609020204030204" pitchFamily="49" charset="0"/>
                <a:ea typeface="BlinkMacSystemFont"/>
              </a:rPr>
              <a:t>1</a:t>
            </a:r>
            <a:r>
              <a:rPr lang="en-US" altLang="en-US" sz="21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)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1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);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100" dirty="0">
                <a:solidFill>
                  <a:srgbClr val="708090"/>
                </a:solidFill>
                <a:latin typeface="Consolas" panose="020B0609020204030204" pitchFamily="49" charset="0"/>
                <a:ea typeface="BlinkMacSystemFont"/>
              </a:rPr>
              <a:t>// true</a:t>
            </a:r>
            <a:endParaRPr lang="en-US" altLang="en-US" sz="2100" dirty="0">
              <a:solidFill>
                <a:srgbClr val="000000"/>
              </a:solidFill>
              <a:latin typeface="Consolas" panose="020B0609020204030204" pitchFamily="49" charset="0"/>
              <a:ea typeface="BlinkMacSystemFont"/>
            </a:endParaRPr>
          </a:p>
          <a:p>
            <a:pPr lvl="0" algn="just"/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console.log</a:t>
            </a:r>
            <a:r>
              <a:rPr lang="en-US" altLang="en-US" sz="21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(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Boolean</a:t>
            </a:r>
            <a:r>
              <a:rPr lang="en-US" altLang="en-US" sz="21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(</a:t>
            </a:r>
            <a:r>
              <a:rPr lang="en-US" altLang="en-US" sz="2100" dirty="0">
                <a:solidFill>
                  <a:srgbClr val="990055"/>
                </a:solidFill>
                <a:latin typeface="Consolas" panose="020B0609020204030204" pitchFamily="49" charset="0"/>
                <a:ea typeface="BlinkMacSystemFont"/>
              </a:rPr>
              <a:t>0</a:t>
            </a:r>
            <a:r>
              <a:rPr lang="en-US" altLang="en-US" sz="21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)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1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);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100" dirty="0">
                <a:solidFill>
                  <a:srgbClr val="708090"/>
                </a:solidFill>
                <a:latin typeface="Consolas" panose="020B0609020204030204" pitchFamily="49" charset="0"/>
                <a:ea typeface="BlinkMacSystemFont"/>
              </a:rPr>
              <a:t>// false</a:t>
            </a:r>
            <a:endParaRPr lang="en-US" altLang="en-US" sz="2100" dirty="0">
              <a:solidFill>
                <a:srgbClr val="000000"/>
              </a:solidFill>
              <a:latin typeface="Consolas" panose="020B0609020204030204" pitchFamily="49" charset="0"/>
              <a:ea typeface="BlinkMacSystemFont"/>
            </a:endParaRPr>
          </a:p>
          <a:p>
            <a:pPr lvl="0" algn="just"/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console.log</a:t>
            </a:r>
            <a:r>
              <a:rPr lang="en-US" altLang="en-US" sz="21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(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Boolean</a:t>
            </a:r>
            <a:r>
              <a:rPr lang="en-US" altLang="en-US" sz="21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(</a:t>
            </a:r>
            <a:r>
              <a:rPr lang="en-US" altLang="en-US" sz="2100" dirty="0">
                <a:solidFill>
                  <a:srgbClr val="669900"/>
                </a:solidFill>
                <a:latin typeface="Consolas" panose="020B0609020204030204" pitchFamily="49" charset="0"/>
                <a:ea typeface="BlinkMacSystemFont"/>
              </a:rPr>
              <a:t>"hello"</a:t>
            </a:r>
            <a:r>
              <a:rPr lang="en-US" altLang="en-US" sz="21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)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1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);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100" dirty="0">
                <a:solidFill>
                  <a:srgbClr val="708090"/>
                </a:solidFill>
                <a:latin typeface="Consolas" panose="020B0609020204030204" pitchFamily="49" charset="0"/>
                <a:ea typeface="BlinkMacSystemFont"/>
              </a:rPr>
              <a:t>// true</a:t>
            </a:r>
            <a:endParaRPr lang="en-US" altLang="en-US" sz="2100" dirty="0">
              <a:solidFill>
                <a:srgbClr val="000000"/>
              </a:solidFill>
              <a:latin typeface="Consolas" panose="020B0609020204030204" pitchFamily="49" charset="0"/>
              <a:ea typeface="BlinkMacSystemFont"/>
            </a:endParaRPr>
          </a:p>
          <a:p>
            <a:pPr lvl="0" algn="just"/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console.log</a:t>
            </a:r>
            <a:r>
              <a:rPr lang="en-US" altLang="en-US" sz="21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(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Boolean</a:t>
            </a:r>
            <a:r>
              <a:rPr lang="en-US" altLang="en-US" sz="21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(</a:t>
            </a:r>
            <a:r>
              <a:rPr lang="en-US" altLang="en-US" sz="2100" dirty="0">
                <a:solidFill>
                  <a:srgbClr val="669900"/>
                </a:solidFill>
                <a:latin typeface="Consolas" panose="020B0609020204030204" pitchFamily="49" charset="0"/>
                <a:ea typeface="BlinkMacSystemFont"/>
              </a:rPr>
              <a:t>""</a:t>
            </a:r>
            <a:r>
              <a:rPr lang="en-US" altLang="en-US" sz="21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)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1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);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100" dirty="0">
                <a:solidFill>
                  <a:srgbClr val="708090"/>
                </a:solidFill>
                <a:latin typeface="Consolas" panose="020B0609020204030204" pitchFamily="49" charset="0"/>
                <a:ea typeface="BlinkMacSystemFont"/>
              </a:rPr>
              <a:t>// false</a:t>
            </a:r>
          </a:p>
          <a:p>
            <a:pPr algn="just"/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console.log</a:t>
            </a:r>
            <a:r>
              <a:rPr lang="en-US" altLang="en-US" sz="21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(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Boolean</a:t>
            </a:r>
            <a:r>
              <a:rPr lang="en-US" altLang="en-US" sz="21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(</a:t>
            </a:r>
            <a:r>
              <a:rPr lang="en-US" altLang="en-US" sz="2100" dirty="0">
                <a:solidFill>
                  <a:srgbClr val="669900"/>
                </a:solidFill>
                <a:latin typeface="Consolas" panose="020B0609020204030204" pitchFamily="49" charset="0"/>
                <a:ea typeface="BlinkMacSystemFont"/>
              </a:rPr>
              <a:t>"0"</a:t>
            </a:r>
            <a:r>
              <a:rPr lang="en-US" altLang="en-US" sz="21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)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1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);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100" dirty="0">
                <a:solidFill>
                  <a:srgbClr val="708090"/>
                </a:solidFill>
                <a:latin typeface="Consolas" panose="020B0609020204030204" pitchFamily="49" charset="0"/>
                <a:ea typeface="BlinkMacSystemFont"/>
              </a:rPr>
              <a:t>// true</a:t>
            </a:r>
            <a:endParaRPr lang="en-US" altLang="en-US" sz="2100" dirty="0"/>
          </a:p>
          <a:p>
            <a:pPr algn="just"/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console.log</a:t>
            </a:r>
            <a:r>
              <a:rPr lang="en-US" altLang="en-US" sz="21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(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Boolean</a:t>
            </a:r>
            <a:r>
              <a:rPr lang="en-US" altLang="en-US" sz="21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(</a:t>
            </a:r>
            <a:r>
              <a:rPr lang="en-US" altLang="en-US" sz="2100" dirty="0">
                <a:solidFill>
                  <a:srgbClr val="669900"/>
                </a:solidFill>
                <a:latin typeface="Consolas" panose="020B0609020204030204" pitchFamily="49" charset="0"/>
                <a:ea typeface="BlinkMacSystemFont"/>
              </a:rPr>
              <a:t>" "</a:t>
            </a:r>
            <a:r>
              <a:rPr lang="en-US" altLang="en-US" sz="21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)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100" dirty="0">
                <a:solidFill>
                  <a:srgbClr val="999999"/>
                </a:solidFill>
                <a:latin typeface="Consolas" panose="020B0609020204030204" pitchFamily="49" charset="0"/>
                <a:ea typeface="BlinkMacSystemFont"/>
              </a:rPr>
              <a:t>);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ea typeface="BlinkMacSystemFont"/>
              </a:rPr>
              <a:t> </a:t>
            </a:r>
            <a:r>
              <a:rPr lang="en-US" altLang="en-US" sz="2100" dirty="0">
                <a:solidFill>
                  <a:srgbClr val="708090"/>
                </a:solidFill>
                <a:latin typeface="Consolas" panose="020B0609020204030204" pitchFamily="49" charset="0"/>
                <a:ea typeface="BlinkMacSystemFont"/>
              </a:rPr>
              <a:t>// spaces (non-empty string is true)</a:t>
            </a:r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4041316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DA204-AE2D-422C-84A4-AB9657C37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59" y="1804670"/>
            <a:ext cx="8199455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B90E67-D182-4567-B7D5-684CA705D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4495800"/>
            <a:ext cx="8001001" cy="96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09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Tasks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9F5D94-F41A-42C5-8CB5-C4CD1AC9C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82546"/>
            <a:ext cx="8305800" cy="54168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sz="2200" dirty="0"/>
              <a:t>What are results of these expressions?</a:t>
            </a:r>
          </a:p>
          <a:p>
            <a:pPr lvl="0" algn="just"/>
            <a:endParaRPr lang="en-US" sz="2200" dirty="0"/>
          </a:p>
          <a:p>
            <a:pPr algn="just"/>
            <a:r>
              <a:rPr lang="en-US" altLang="en-US" sz="2200" dirty="0">
                <a:solidFill>
                  <a:srgbClr val="669900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A67F59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990055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A67F59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990055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altLang="en-US" sz="2200" dirty="0">
                <a:solidFill>
                  <a:srgbClr val="669900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A67F59"/>
                </a:solidFill>
                <a:latin typeface="Consolas" panose="020B0609020204030204" pitchFamily="49" charset="0"/>
              </a:rPr>
              <a:t>-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990055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A67F59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990055"/>
                </a:solidFill>
                <a:latin typeface="Consolas" panose="020B0609020204030204" pitchFamily="49" charset="0"/>
              </a:rPr>
              <a:t>0</a:t>
            </a:r>
            <a:endParaRPr lang="en-US" alt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en-US" sz="2200" dirty="0">
                <a:solidFill>
                  <a:srgbClr val="990055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A67F59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990055"/>
                </a:solidFill>
                <a:latin typeface="Consolas" panose="020B0609020204030204" pitchFamily="49" charset="0"/>
              </a:rPr>
              <a:t>false</a:t>
            </a:r>
            <a:endParaRPr lang="en-US" alt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en-US" sz="2200" dirty="0">
                <a:solidFill>
                  <a:srgbClr val="990055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A67F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669900"/>
                </a:solidFill>
                <a:latin typeface="Consolas" panose="020B0609020204030204" pitchFamily="49" charset="0"/>
              </a:rPr>
              <a:t>"3“</a:t>
            </a:r>
          </a:p>
          <a:p>
            <a:pPr algn="just"/>
            <a:r>
              <a:rPr lang="en-US" altLang="en-US" sz="2200" dirty="0">
                <a:solidFill>
                  <a:srgbClr val="669900"/>
                </a:solidFill>
                <a:latin typeface="Consolas" panose="020B0609020204030204" pitchFamily="49" charset="0"/>
              </a:rPr>
              <a:t>"2"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A67F59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669900"/>
                </a:solidFill>
                <a:latin typeface="Consolas" panose="020B0609020204030204" pitchFamily="49" charset="0"/>
              </a:rPr>
              <a:t>"3“</a:t>
            </a:r>
            <a:endParaRPr lang="en-US" alt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en-US" sz="2200" dirty="0">
                <a:solidFill>
                  <a:srgbClr val="990055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A67F59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990055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A67F59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669900"/>
                </a:solidFill>
                <a:latin typeface="Consolas" panose="020B0609020204030204" pitchFamily="49" charset="0"/>
              </a:rPr>
              <a:t>"px“</a:t>
            </a:r>
            <a:endParaRPr lang="en-US" alt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en-US" sz="2200" dirty="0">
                <a:solidFill>
                  <a:srgbClr val="669900"/>
                </a:solidFill>
                <a:latin typeface="Consolas" panose="020B0609020204030204" pitchFamily="49" charset="0"/>
              </a:rPr>
              <a:t>"$"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A67F59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990055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A67F59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990055"/>
                </a:solidFill>
                <a:latin typeface="Consolas" panose="020B0609020204030204" pitchFamily="49" charset="0"/>
              </a:rPr>
              <a:t>5</a:t>
            </a:r>
            <a:endParaRPr lang="en-US" alt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en-US" sz="2200" dirty="0">
                <a:solidFill>
                  <a:srgbClr val="669900"/>
                </a:solidFill>
                <a:latin typeface="Consolas" panose="020B0609020204030204" pitchFamily="49" charset="0"/>
              </a:rPr>
              <a:t>"4"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A67F59"/>
                </a:solidFill>
                <a:latin typeface="Consolas" panose="020B0609020204030204" pitchFamily="49" charset="0"/>
              </a:rPr>
              <a:t>–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990055"/>
                </a:solidFill>
                <a:latin typeface="Consolas" panose="020B0609020204030204" pitchFamily="49" charset="0"/>
              </a:rPr>
              <a:t>2</a:t>
            </a:r>
            <a:endParaRPr lang="en-US" alt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en-US" sz="2200" dirty="0">
                <a:solidFill>
                  <a:srgbClr val="669900"/>
                </a:solidFill>
                <a:latin typeface="Consolas" panose="020B0609020204030204" pitchFamily="49" charset="0"/>
              </a:rPr>
              <a:t>"4px"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A67F59"/>
                </a:solidFill>
                <a:latin typeface="Consolas" panose="020B0609020204030204" pitchFamily="49" charset="0"/>
              </a:rPr>
              <a:t>–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990055"/>
                </a:solidFill>
                <a:latin typeface="Consolas" panose="020B0609020204030204" pitchFamily="49" charset="0"/>
              </a:rPr>
              <a:t>2</a:t>
            </a:r>
            <a:endParaRPr lang="en-US" alt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en-US" sz="2200" dirty="0">
                <a:solidFill>
                  <a:srgbClr val="990055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A67F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990055"/>
                </a:solidFill>
                <a:latin typeface="Consolas" panose="020B0609020204030204" pitchFamily="49" charset="0"/>
              </a:rPr>
              <a:t>0</a:t>
            </a:r>
            <a:endParaRPr lang="en-US" alt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en-US" sz="2200" dirty="0">
                <a:solidFill>
                  <a:srgbClr val="669900"/>
                </a:solidFill>
                <a:latin typeface="Consolas" panose="020B0609020204030204" pitchFamily="49" charset="0"/>
              </a:rPr>
              <a:t>" -9 "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A67F59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990055"/>
                </a:solidFill>
                <a:latin typeface="Consolas" panose="020B0609020204030204" pitchFamily="49" charset="0"/>
              </a:rPr>
              <a:t>5</a:t>
            </a:r>
            <a:endParaRPr lang="en-US" alt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en-US" sz="2200" dirty="0">
                <a:solidFill>
                  <a:srgbClr val="669900"/>
                </a:solidFill>
                <a:latin typeface="Consolas" panose="020B0609020204030204" pitchFamily="49" charset="0"/>
              </a:rPr>
              <a:t>" -9 "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A67F59"/>
                </a:solidFill>
                <a:latin typeface="Consolas" panose="020B0609020204030204" pitchFamily="49" charset="0"/>
              </a:rPr>
              <a:t>–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990055"/>
                </a:solidFill>
                <a:latin typeface="Consolas" panose="020B0609020204030204" pitchFamily="49" charset="0"/>
              </a:rPr>
              <a:t>5</a:t>
            </a:r>
            <a:endParaRPr lang="en-US" alt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en-US" sz="2200" dirty="0">
                <a:solidFill>
                  <a:srgbClr val="0077AA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A67F59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990055"/>
                </a:solidFill>
                <a:latin typeface="Consolas" panose="020B0609020204030204" pitchFamily="49" charset="0"/>
              </a:rPr>
              <a:t>1</a:t>
            </a:r>
            <a:endParaRPr lang="en-US" alt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undefined </a:t>
            </a:r>
            <a:r>
              <a:rPr lang="en-US" altLang="en-US" sz="2200" dirty="0">
                <a:solidFill>
                  <a:srgbClr val="A67F59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990055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1795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Tasks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9F5D94-F41A-42C5-8CB5-C4CD1AC9C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05657"/>
            <a:ext cx="8305800" cy="5170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400" dirty="0">
                <a:solidFill>
                  <a:srgbClr val="669900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669900"/>
                </a:solidFill>
                <a:latin typeface="Consolas" panose="020B0609020204030204" pitchFamily="49" charset="0"/>
              </a:rPr>
              <a:t>"10"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708090"/>
                </a:solidFill>
                <a:latin typeface="Consolas" panose="020B0609020204030204" pitchFamily="49" charset="0"/>
              </a:rPr>
              <a:t>// (1)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altLang="en-US" sz="2400" dirty="0">
                <a:solidFill>
                  <a:srgbClr val="669900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-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-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708090"/>
                </a:solidFill>
                <a:latin typeface="Consolas" panose="020B0609020204030204" pitchFamily="49" charset="0"/>
              </a:rPr>
              <a:t>// (2)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</a:rPr>
              <a:t>1</a:t>
            </a:r>
          </a:p>
          <a:p>
            <a:pPr lvl="0"/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669900"/>
                </a:solidFill>
                <a:latin typeface="Consolas" panose="020B0609020204030204" pitchFamily="49" charset="0"/>
              </a:rPr>
              <a:t>"3"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</a:rPr>
              <a:t>2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z="2400" dirty="0">
                <a:solidFill>
                  <a:srgbClr val="669900"/>
                </a:solidFill>
                <a:latin typeface="Consolas" panose="020B0609020204030204" pitchFamily="49" charset="0"/>
              </a:rPr>
              <a:t>"2"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669900"/>
                </a:solidFill>
                <a:latin typeface="Consolas" panose="020B0609020204030204" pitchFamily="49" charset="0"/>
              </a:rPr>
              <a:t>"3"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669900"/>
                </a:solidFill>
                <a:latin typeface="Consolas" panose="020B0609020204030204" pitchFamily="49" charset="0"/>
              </a:rPr>
              <a:t>"px"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669900"/>
                </a:solidFill>
                <a:latin typeface="Consolas" panose="020B0609020204030204" pitchFamily="49" charset="0"/>
              </a:rPr>
              <a:t>"9px"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altLang="en-US" sz="2400" dirty="0">
                <a:solidFill>
                  <a:srgbClr val="669900"/>
                </a:solidFill>
                <a:latin typeface="Consolas" panose="020B0609020204030204" pitchFamily="49" charset="0"/>
              </a:rPr>
              <a:t>"$"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669900"/>
                </a:solidFill>
                <a:latin typeface="Consolas" panose="020B0609020204030204" pitchFamily="49" charset="0"/>
              </a:rPr>
              <a:t>"$45"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altLang="en-US" sz="2400" dirty="0">
                <a:solidFill>
                  <a:srgbClr val="669900"/>
                </a:solidFill>
                <a:latin typeface="Consolas" panose="020B0609020204030204" pitchFamily="49" charset="0"/>
              </a:rPr>
              <a:t>"4"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-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altLang="en-US" sz="2400" dirty="0">
                <a:solidFill>
                  <a:srgbClr val="669900"/>
                </a:solidFill>
                <a:latin typeface="Consolas" panose="020B0609020204030204" pitchFamily="49" charset="0"/>
              </a:rPr>
              <a:t>"4px"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-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990055"/>
                </a:solidFill>
                <a:latin typeface="Consolas" panose="020B0609020204030204" pitchFamily="49" charset="0"/>
              </a:rPr>
              <a:t>NaN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</a:rPr>
              <a:t>Infinity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altLang="en-US" sz="2400" dirty="0">
                <a:solidFill>
                  <a:srgbClr val="669900"/>
                </a:solidFill>
                <a:latin typeface="Consolas" panose="020B0609020204030204" pitchFamily="49" charset="0"/>
              </a:rPr>
              <a:t>" -9 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669900"/>
                </a:solidFill>
                <a:latin typeface="Consolas" panose="020B0609020204030204" pitchFamily="49" charset="0"/>
              </a:rPr>
              <a:t>" -9 5"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708090"/>
                </a:solidFill>
                <a:latin typeface="Consolas" panose="020B0609020204030204" pitchFamily="49" charset="0"/>
              </a:rPr>
              <a:t>// (3)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altLang="en-US" sz="2400" dirty="0">
                <a:solidFill>
                  <a:srgbClr val="669900"/>
                </a:solidFill>
                <a:latin typeface="Consolas" panose="020B0609020204030204" pitchFamily="49" charset="0"/>
              </a:rPr>
              <a:t>" -9 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-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-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708090"/>
                </a:solidFill>
                <a:latin typeface="Consolas" panose="020B0609020204030204" pitchFamily="49" charset="0"/>
              </a:rPr>
              <a:t>// (4)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altLang="en-US" sz="2400" dirty="0">
                <a:solidFill>
                  <a:srgbClr val="0077AA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708090"/>
                </a:solidFill>
                <a:latin typeface="Consolas" panose="020B0609020204030204" pitchFamily="49" charset="0"/>
              </a:rPr>
              <a:t>// (5)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undefined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990055"/>
                </a:solidFill>
                <a:latin typeface="Consolas" panose="020B0609020204030204" pitchFamily="49" charset="0"/>
              </a:rPr>
              <a:t>NaN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708090"/>
                </a:solidFill>
                <a:latin typeface="Consolas" panose="020B0609020204030204" pitchFamily="49" charset="0"/>
              </a:rPr>
              <a:t>// (6)</a:t>
            </a:r>
            <a:r>
              <a:rPr lang="en-US" altLang="en-US" sz="800" dirty="0"/>
              <a:t> </a:t>
            </a:r>
            <a:endParaRPr lang="en-US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01468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Zendi Iklima ST, </a:t>
            </a:r>
            <a:r>
              <a:rPr lang="en-US" dirty="0" err="1"/>
              <a:t>SKom</a:t>
            </a:r>
            <a:r>
              <a:rPr lang="en-US" dirty="0"/>
              <a:t>, MSc</a:t>
            </a:r>
          </a:p>
        </p:txBody>
      </p:sp>
    </p:spTree>
    <p:extLst>
      <p:ext uri="{BB962C8B-B14F-4D97-AF65-F5344CB8AC3E}">
        <p14:creationId xmlns:p14="http://schemas.microsoft.com/office/powerpoint/2010/main" val="272904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index.html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DF25AE-DDCA-46C2-A5D3-25CA604CA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66800"/>
            <a:ext cx="6858000" cy="53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5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index.html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dirty="0"/>
              <a:t>&lt;!DOCTYPE html&gt;</a:t>
            </a:r>
          </a:p>
          <a:p>
            <a:pPr>
              <a:defRPr/>
            </a:pPr>
            <a:r>
              <a:rPr lang="en-US" sz="1400" dirty="0"/>
              <a:t>&lt;html&gt;</a:t>
            </a:r>
          </a:p>
          <a:p>
            <a:pPr>
              <a:defRPr/>
            </a:pPr>
            <a:r>
              <a:rPr lang="en-US" sz="1400" dirty="0"/>
              <a:t>	&lt;head&gt;</a:t>
            </a:r>
          </a:p>
          <a:p>
            <a:pPr>
              <a:defRPr/>
            </a:pPr>
            <a:r>
              <a:rPr lang="en-US" sz="1400" dirty="0"/>
              <a:t>		&lt;title&gt;My First Script&lt;/title&gt;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	    &lt;meta name="viewport" content="width=device-width, initial-scale=1"&gt;</a:t>
            </a:r>
          </a:p>
          <a:p>
            <a:pPr>
              <a:defRPr/>
            </a:pPr>
            <a:r>
              <a:rPr lang="en-US" sz="1400" dirty="0"/>
              <a:t>	    &lt;meta charset="UTF-8"&gt;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	    &lt;script </a:t>
            </a:r>
            <a:r>
              <a:rPr lang="en-US" sz="1400" dirty="0" err="1"/>
              <a:t>src</a:t>
            </a:r>
            <a:r>
              <a:rPr lang="en-US" sz="1400" dirty="0"/>
              <a:t>="http://code.jquery.com/jquery-3.3.1.js"&gt;&lt;/script&gt;</a:t>
            </a:r>
          </a:p>
          <a:p>
            <a:pPr>
              <a:defRPr/>
            </a:pPr>
            <a:r>
              <a:rPr lang="en-US" sz="1400" dirty="0"/>
              <a:t>	&lt;/head&gt;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	&lt;body&gt;</a:t>
            </a:r>
          </a:p>
          <a:p>
            <a:pPr>
              <a:defRPr/>
            </a:pPr>
            <a:r>
              <a:rPr lang="en-US" sz="1400" dirty="0"/>
              <a:t>		&lt;span&gt;this is index.html&lt;/span&gt;</a:t>
            </a:r>
          </a:p>
          <a:p>
            <a:pPr>
              <a:defRPr/>
            </a:pPr>
            <a:r>
              <a:rPr lang="en-US" sz="1400" dirty="0"/>
              <a:t>		</a:t>
            </a:r>
          </a:p>
          <a:p>
            <a:pPr>
              <a:defRPr/>
            </a:pPr>
            <a:r>
              <a:rPr lang="en-US" sz="1400" dirty="0"/>
              <a:t>		&lt;!-- some scripts here --&gt;</a:t>
            </a:r>
          </a:p>
          <a:p>
            <a:pPr>
              <a:defRPr/>
            </a:pPr>
            <a:r>
              <a:rPr lang="en-US" sz="1400" dirty="0"/>
              <a:t>		&lt;script </a:t>
            </a:r>
            <a:r>
              <a:rPr lang="en-US" sz="1400" dirty="0" err="1"/>
              <a:t>src</a:t>
            </a:r>
            <a:r>
              <a:rPr lang="en-US" sz="1400" dirty="0"/>
              <a:t>="./</a:t>
            </a:r>
            <a:r>
              <a:rPr lang="en-US" sz="1400" dirty="0" err="1"/>
              <a:t>js</a:t>
            </a:r>
            <a:r>
              <a:rPr lang="en-US" sz="1400" dirty="0"/>
              <a:t>/app.js"&gt;&lt;/script&gt;</a:t>
            </a:r>
          </a:p>
          <a:p>
            <a:pPr>
              <a:defRPr/>
            </a:pPr>
            <a:r>
              <a:rPr lang="en-US" sz="1400" dirty="0"/>
              <a:t>		&lt;!-- some scripts here --&gt;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	&lt;/body&gt;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&lt;/html&gt;</a:t>
            </a:r>
          </a:p>
          <a:p>
            <a:pPr>
              <a:defRPr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696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JQuery</a:t>
            </a:r>
            <a:r>
              <a:rPr lang="en-US" dirty="0"/>
              <a:t> Lib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F9210-0C9F-4112-880C-495633B420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9259" b="3704"/>
          <a:stretch/>
        </p:blipFill>
        <p:spPr>
          <a:xfrm>
            <a:off x="803341" y="1562100"/>
            <a:ext cx="7626485" cy="3733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42730E-4067-44D9-9970-42EF26E02CBC}"/>
              </a:ext>
            </a:extLst>
          </p:cNvPr>
          <p:cNvSpPr/>
          <p:nvPr/>
        </p:nvSpPr>
        <p:spPr>
          <a:xfrm>
            <a:off x="3048000" y="5900420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http://code.jquery.com/</a:t>
            </a:r>
          </a:p>
        </p:txBody>
      </p:sp>
    </p:spTree>
    <p:extLst>
      <p:ext uri="{BB962C8B-B14F-4D97-AF65-F5344CB8AC3E}">
        <p14:creationId xmlns:p14="http://schemas.microsoft.com/office/powerpoint/2010/main" val="334417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F5E498-39DB-40AE-96BB-55B405CA3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88" y="2971800"/>
            <a:ext cx="8319223" cy="181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1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Tab 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1F695-5BEC-440F-911F-0D53514A8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905000"/>
            <a:ext cx="8458200" cy="25168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079836-C037-49F9-AD33-A6A3AD5CCA97}"/>
              </a:ext>
            </a:extLst>
          </p:cNvPr>
          <p:cNvSpPr/>
          <p:nvPr/>
        </p:nvSpPr>
        <p:spPr>
          <a:xfrm>
            <a:off x="4267200" y="1877060"/>
            <a:ext cx="4533900" cy="403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9F5C39-894C-4CDD-B1A7-37552E739B1C}"/>
              </a:ext>
            </a:extLst>
          </p:cNvPr>
          <p:cNvSpPr/>
          <p:nvPr/>
        </p:nvSpPr>
        <p:spPr>
          <a:xfrm>
            <a:off x="304800" y="1915160"/>
            <a:ext cx="3733800" cy="40386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6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Tab Network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58E506-E2DD-470B-95CC-DEE7D13F8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19199"/>
            <a:ext cx="5562600" cy="524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5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918</Words>
  <Application>Microsoft Office PowerPoint</Application>
  <PresentationFormat>On-screen Show (4:3)</PresentationFormat>
  <Paragraphs>304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Baskerville Old Face</vt:lpstr>
      <vt:lpstr>Calibri</vt:lpstr>
      <vt:lpstr>Consolas</vt:lpstr>
      <vt:lpstr>Courier New</vt:lpstr>
      <vt:lpstr>Impact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Zendi Iklima</cp:lastModifiedBy>
  <cp:revision>476</cp:revision>
  <dcterms:created xsi:type="dcterms:W3CDTF">2013-02-08T01:55:00Z</dcterms:created>
  <dcterms:modified xsi:type="dcterms:W3CDTF">2019-03-16T14:30:31Z</dcterms:modified>
</cp:coreProperties>
</file>