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88" r:id="rId3"/>
    <p:sldId id="299" r:id="rId4"/>
    <p:sldId id="289" r:id="rId5"/>
    <p:sldId id="290" r:id="rId6"/>
    <p:sldId id="300" r:id="rId7"/>
    <p:sldId id="301" r:id="rId8"/>
    <p:sldId id="302" r:id="rId9"/>
    <p:sldId id="303" r:id="rId10"/>
    <p:sldId id="304" r:id="rId11"/>
    <p:sldId id="316" r:id="rId12"/>
    <p:sldId id="349" r:id="rId13"/>
    <p:sldId id="350" r:id="rId14"/>
    <p:sldId id="351" r:id="rId15"/>
    <p:sldId id="313" r:id="rId16"/>
    <p:sldId id="348" r:id="rId17"/>
    <p:sldId id="323" r:id="rId18"/>
    <p:sldId id="324" r:id="rId19"/>
    <p:sldId id="305" r:id="rId20"/>
    <p:sldId id="352" r:id="rId21"/>
    <p:sldId id="306" r:id="rId22"/>
    <p:sldId id="307" r:id="rId23"/>
    <p:sldId id="308" r:id="rId24"/>
    <p:sldId id="310" r:id="rId25"/>
    <p:sldId id="311" r:id="rId26"/>
    <p:sldId id="312" r:id="rId27"/>
    <p:sldId id="309" r:id="rId28"/>
    <p:sldId id="314" r:id="rId29"/>
    <p:sldId id="315" r:id="rId30"/>
    <p:sldId id="325" r:id="rId31"/>
    <p:sldId id="317" r:id="rId32"/>
    <p:sldId id="318" r:id="rId33"/>
    <p:sldId id="321" r:id="rId34"/>
    <p:sldId id="322" r:id="rId35"/>
    <p:sldId id="320" r:id="rId36"/>
    <p:sldId id="319" r:id="rId37"/>
    <p:sldId id="26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7FAE-22AD-49BB-86F5-047CE39CD866}" type="datetimeFigureOut">
              <a:rPr lang="id-ID" smtClean="0"/>
              <a:pPr/>
              <a:t>26/06/2019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0349-B7A6-45EE-83DA-061AFE28693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53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C0349-B7A6-45EE-83DA-061AFE286935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745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0349-B7A6-45EE-83DA-061AFE286935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598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Pokok Bahasan dari modul pertemuan yang akan disampaikan pada perkuliahan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Disini diisi dengan Nama Dosen beserta Gelar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Letakkan foto Terbaik anda disini 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FAKULTAS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Program</a:t>
            </a:r>
          </a:p>
          <a:p>
            <a:pPr lvl="0"/>
            <a:r>
              <a:rPr lang="en-US"/>
              <a:t>Studi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/>
              <a:t>Sub Pokok Bahasan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Pokok Bahasan Modul dari Pertemuan</a:t>
            </a:r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Dosen beserta Gelar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://www.roboanalyzer.com/downloads.html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ublimetext.com/" TargetMode="External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hyperlink" Target="https://www.jetbrains.com/websto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hyperlink" Target="https://atom.io/" TargetMode="External"/><Relationship Id="rId4" Type="http://schemas.openxmlformats.org/officeDocument/2006/relationships/hyperlink" Target="https://netbeans.apache.org/download/index.html" TargetMode="External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oboanalyzer.com/downloads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590.png"/><Relationship Id="rId7" Type="http://schemas.openxmlformats.org/officeDocument/2006/relationships/image" Target="../media/image630.png"/><Relationship Id="rId12" Type="http://schemas.openxmlformats.org/officeDocument/2006/relationships/image" Target="../media/image68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5" Type="http://schemas.openxmlformats.org/officeDocument/2006/relationships/image" Target="../media/image610.png"/><Relationship Id="rId10" Type="http://schemas.openxmlformats.org/officeDocument/2006/relationships/image" Target="../media/image660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E889959-D651-46A8-9216-2E7723B013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1500" dirty="0"/>
              <a:t>Robotics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DEF5B94-3527-4D5A-A4C0-896C6752D1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33600" y="5257800"/>
            <a:ext cx="6705600" cy="457200"/>
          </a:xfrm>
        </p:spPr>
        <p:txBody>
          <a:bodyPr/>
          <a:lstStyle/>
          <a:p>
            <a:r>
              <a:rPr lang="en-US" dirty="0"/>
              <a:t>Zendi Iklima ST, </a:t>
            </a:r>
            <a:r>
              <a:rPr lang="en-US" dirty="0" err="1"/>
              <a:t>SKom</a:t>
            </a:r>
            <a:r>
              <a:rPr lang="en-US" dirty="0"/>
              <a:t>, MSc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2ED450C-4407-497E-956D-3A7F948C128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TEKNIK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FD85AEF-DE37-416E-8913-DDF43BFCD6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TEKNIK ELEKTRO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809E4286-EFF3-4492-B2D7-CFC7C9A44B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227A66E-B215-4226-A719-D3D652687F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51888" y="3733800"/>
            <a:ext cx="6705600" cy="1066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Denavit</a:t>
            </a:r>
            <a:r>
              <a:rPr lang="en-US" dirty="0"/>
              <a:t> </a:t>
            </a:r>
            <a:r>
              <a:rPr lang="en-US" dirty="0" err="1"/>
              <a:t>Hartenberg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(FK)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4C63E-2F7F-4852-B76E-2369113E8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7" y="2609851"/>
            <a:ext cx="8276165" cy="3619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1CC257-091E-45C4-BB2E-050875085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433" y="1447800"/>
            <a:ext cx="2551134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076E8C-FA26-479A-9C4E-90A53481D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144"/>
          <a:stretch/>
        </p:blipFill>
        <p:spPr>
          <a:xfrm>
            <a:off x="304800" y="3048000"/>
            <a:ext cx="838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4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B1074-6DB3-445B-A555-0C9764990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40779"/>
            <a:ext cx="8328414" cy="1985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EDF9FC-2391-4C2C-80FB-96239A5D2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734" y="4343400"/>
            <a:ext cx="3562532" cy="20535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D4F008-A53E-4C5E-A55A-8644D1CCA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405" y="2903027"/>
            <a:ext cx="4062059" cy="28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9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604C75-6D3D-467A-8485-1AE98F8A6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05" t="48421" r="16915"/>
          <a:stretch/>
        </p:blipFill>
        <p:spPr>
          <a:xfrm>
            <a:off x="405878" y="1828800"/>
            <a:ext cx="833224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5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0CD30-43D4-4DAE-BD9C-B1167B3F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1393"/>
            <a:ext cx="7467600" cy="52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5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280DE-1D35-494D-95E1-86191A87D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5" y="1485900"/>
            <a:ext cx="846050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9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E996AE-644E-4999-AAE0-BC610A636925}"/>
              </a:ext>
            </a:extLst>
          </p:cNvPr>
          <p:cNvSpPr/>
          <p:nvPr/>
        </p:nvSpPr>
        <p:spPr>
          <a:xfrm>
            <a:off x="2256425" y="1084302"/>
            <a:ext cx="48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http://www.roboanalyzer.com/downloads.html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F98C12-C7D8-4068-89A1-D39D39299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" y="1740944"/>
            <a:ext cx="7696200" cy="4366712"/>
          </a:xfrm>
          <a:prstGeom prst="rect">
            <a:avLst/>
          </a:prstGeom>
        </p:spPr>
      </p:pic>
      <p:pic>
        <p:nvPicPr>
          <p:cNvPr id="11" name="bandicam 2019-04-11 15-17-40-730">
            <a:hlinkClick r:id="" action="ppaction://media"/>
            <a:extLst>
              <a:ext uri="{FF2B5EF4-FFF2-40B4-BE49-F238E27FC236}">
                <a16:creationId xmlns:a16="http://schemas.microsoft.com/office/drawing/2014/main" id="{23DFD839-9A1B-487B-AD7C-38EE5DAE236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16667" t="6672" r="15833"/>
          <a:stretch/>
        </p:blipFill>
        <p:spPr>
          <a:xfrm>
            <a:off x="1981200" y="2133600"/>
            <a:ext cx="4601575" cy="2921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CD9B1-2E62-4557-9D89-C337F29CC4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235" y="2089672"/>
            <a:ext cx="8078857" cy="3669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4A3B25-7C8E-47EF-89AF-78E2831F8E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349" y="2177883"/>
            <a:ext cx="8189302" cy="358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4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8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21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6C9A9-5805-4906-B379-9A8FEC9B5C96}"/>
              </a:ext>
            </a:extLst>
          </p:cNvPr>
          <p:cNvSpPr/>
          <p:nvPr/>
        </p:nvSpPr>
        <p:spPr>
          <a:xfrm>
            <a:off x="228600" y="952500"/>
            <a:ext cx="8610600" cy="567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9D8162-AD8F-491B-8362-272B65961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Code Editors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73BCD629-9A8F-460C-AEFD-E1BB8C5DB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29136"/>
            <a:ext cx="1752362" cy="1752362"/>
          </a:xfrm>
          <a:prstGeom prst="rect">
            <a:avLst/>
          </a:prstGeom>
        </p:spPr>
      </p:pic>
      <p:pic>
        <p:nvPicPr>
          <p:cNvPr id="9" name="Picture 8">
            <a:hlinkClick r:id="rId4"/>
            <a:extLst>
              <a:ext uri="{FF2B5EF4-FFF2-40B4-BE49-F238E27FC236}">
                <a16:creationId xmlns:a16="http://schemas.microsoft.com/office/drawing/2014/main" id="{84788051-51A3-4A7B-96EB-7322193F7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900" y="1024098"/>
            <a:ext cx="3543300" cy="2057400"/>
          </a:xfrm>
          <a:prstGeom prst="rect">
            <a:avLst/>
          </a:prstGeom>
        </p:spPr>
      </p:pic>
      <p:pic>
        <p:nvPicPr>
          <p:cNvPr id="11" name="Picture 10">
            <a:hlinkClick r:id="rId6"/>
            <a:extLst>
              <a:ext uri="{FF2B5EF4-FFF2-40B4-BE49-F238E27FC236}">
                <a16:creationId xmlns:a16="http://schemas.microsoft.com/office/drawing/2014/main" id="{9694078F-301C-47CE-A5AE-A26FAAC7DD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3350499"/>
            <a:ext cx="3681590" cy="1828919"/>
          </a:xfrm>
          <a:prstGeom prst="rect">
            <a:avLst/>
          </a:prstGeom>
        </p:spPr>
      </p:pic>
      <p:pic>
        <p:nvPicPr>
          <p:cNvPr id="15" name="Picture 14">
            <a:hlinkClick r:id="rId8"/>
            <a:extLst>
              <a:ext uri="{FF2B5EF4-FFF2-40B4-BE49-F238E27FC236}">
                <a16:creationId xmlns:a16="http://schemas.microsoft.com/office/drawing/2014/main" id="{964591F7-9B32-4F00-8E3C-97CCBC9BCA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200" y="5308958"/>
            <a:ext cx="2495550" cy="1238250"/>
          </a:xfrm>
          <a:prstGeom prst="rect">
            <a:avLst/>
          </a:prstGeom>
        </p:spPr>
      </p:pic>
      <p:pic>
        <p:nvPicPr>
          <p:cNvPr id="17" name="Picture 16">
            <a:hlinkClick r:id="rId10"/>
            <a:extLst>
              <a:ext uri="{FF2B5EF4-FFF2-40B4-BE49-F238E27FC236}">
                <a16:creationId xmlns:a16="http://schemas.microsoft.com/office/drawing/2014/main" id="{9BFB7DD6-1B75-4A69-A4EB-A0A72773FF2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35" y="3350499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5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44F2E-2DE6-43EE-AC53-1036436C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67" y="1752600"/>
            <a:ext cx="8388865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35EE09-2DD6-4F5A-AAA1-6B4A5C9E4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132" y="4191000"/>
            <a:ext cx="31623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2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09679-3C80-4865-987C-0684C27AC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459196" cy="327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65D452-815B-445A-AEC7-0D94CA82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797010"/>
            <a:ext cx="4009116" cy="16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4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C0A41-D9DE-4CDB-A2BC-B89384A1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157614"/>
            <a:ext cx="6162675" cy="3697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840DBF-5369-4DE5-A456-BA41EAD19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5004582"/>
            <a:ext cx="4267200" cy="16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7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Denavit-Hartenberg</a:t>
            </a:r>
            <a:r>
              <a:rPr lang="en-US" b="1" dirty="0">
                <a:effectLst/>
              </a:rPr>
              <a:t> Convention</a:t>
            </a:r>
            <a:endParaRPr lang="en-US" dirty="0"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/>
              <p:nvPr/>
            </p:nvSpPr>
            <p:spPr>
              <a:xfrm>
                <a:off x="170145" y="1171184"/>
                <a:ext cx="88392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/>
                  <a:t>In 1955, the key concepts of kinematic for serial-link manipulator introduced by Jacques </a:t>
                </a:r>
                <a:r>
                  <a:rPr lang="en-US" sz="2800" dirty="0" err="1"/>
                  <a:t>Denavit</a:t>
                </a:r>
                <a:r>
                  <a:rPr lang="en-US" sz="2800" dirty="0"/>
                  <a:t> and Richard </a:t>
                </a:r>
                <a:r>
                  <a:rPr lang="en-US" sz="2800" dirty="0" err="1"/>
                  <a:t>Hartenberg</a:t>
                </a:r>
                <a:r>
                  <a:rPr lang="en-US" sz="2800" dirty="0"/>
                  <a:t>. A coordinates system attached between the links of manipulator, follows:</a:t>
                </a:r>
              </a:p>
              <a:p>
                <a:pPr algn="just"/>
                <a:endParaRPr lang="en-US" sz="2800" dirty="0"/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joint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 intersected with the origin coordinate system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between axis joint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axis is aligned by the common normal of joint link axis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 and the point itself.</a:t>
                </a: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axis is determined by use of the right-hand rule.</a:t>
                </a: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axis is aligned with the axis of the joint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. The positive direction can be chosen arbitrarily.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5" y="1171184"/>
                <a:ext cx="8839200" cy="5262979"/>
              </a:xfrm>
              <a:prstGeom prst="rect">
                <a:avLst/>
              </a:prstGeom>
              <a:blipFill>
                <a:blip r:embed="rId2"/>
                <a:stretch>
                  <a:fillRect l="-1448" t="-1043" r="-1379" b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319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CBCC5D-580B-40D6-BA5F-F07C5189DB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D972D-F579-49F4-BFFC-3E665D9469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8F0DE-5DA0-4D0D-AA72-0E98A11B3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57375"/>
            <a:ext cx="8610600" cy="5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7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02AFF-2710-4B6C-9C21-0B5B006B6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07190"/>
            <a:ext cx="8039269" cy="20730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4E6167-96CD-4303-BCCB-8963B728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107" y="3863758"/>
            <a:ext cx="4596654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7E34F0-B83A-4ADD-BA7E-0D4AAADA9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504" y="3689454"/>
            <a:ext cx="5185620" cy="2340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387117-4343-4860-90A9-8DEBE4793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038" y="3709287"/>
            <a:ext cx="4963086" cy="2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2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E9B6C-A122-4D5F-B2C5-0E5AE25E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66182"/>
            <a:ext cx="2895600" cy="9824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FE784C-036C-4083-A4CA-6757EB670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72" y="2971800"/>
            <a:ext cx="8245456" cy="312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7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7F13F-A6B7-4705-B88B-9E8F862A6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56" y="1447800"/>
            <a:ext cx="7972288" cy="2333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5A5656-F582-4258-961F-5CD734761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368" y="4109189"/>
            <a:ext cx="4779264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17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474959-00ED-44BE-B106-9D63CB56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0995"/>
            <a:ext cx="6324600" cy="3441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A36F7-5D30-4453-A519-973A2E01A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19200"/>
            <a:ext cx="3731037" cy="18217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D4BB49-3FF1-479B-B58B-6FD0E2DEE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5410200"/>
            <a:ext cx="3161253" cy="126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73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C96B1-2F03-4040-B1C8-E76AC187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57400"/>
            <a:ext cx="8338038" cy="304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F875DE-0E12-49F1-8178-0F8D2EE975D6}"/>
              </a:ext>
            </a:extLst>
          </p:cNvPr>
          <p:cNvSpPr/>
          <p:nvPr/>
        </p:nvSpPr>
        <p:spPr>
          <a:xfrm>
            <a:off x="2209800" y="4267200"/>
            <a:ext cx="4267200" cy="737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55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474959-00ED-44BE-B106-9D63CB56C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359"/>
          <a:stretch/>
        </p:blipFill>
        <p:spPr>
          <a:xfrm>
            <a:off x="533400" y="1371600"/>
            <a:ext cx="8184776" cy="167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E296FB-576A-41B0-880D-0329E80BF1F3}"/>
              </a:ext>
            </a:extLst>
          </p:cNvPr>
          <p:cNvSpPr/>
          <p:nvPr/>
        </p:nvSpPr>
        <p:spPr>
          <a:xfrm>
            <a:off x="2286000" y="1371600"/>
            <a:ext cx="2362200" cy="1676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CC956D-C269-4F84-9746-175911153E88}"/>
              </a:ext>
            </a:extLst>
          </p:cNvPr>
          <p:cNvSpPr/>
          <p:nvPr/>
        </p:nvSpPr>
        <p:spPr>
          <a:xfrm>
            <a:off x="6553199" y="1371600"/>
            <a:ext cx="2057401" cy="1676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585ACD-32AF-4E76-9255-AB9F244E0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883" y="4258079"/>
            <a:ext cx="3048000" cy="1238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208313-6D89-407F-8EF3-5032FD1C5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377" y="4212274"/>
            <a:ext cx="3389482" cy="1502726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83E3F7B3-DD8E-40F9-8B1A-598C651007CE}"/>
              </a:ext>
            </a:extLst>
          </p:cNvPr>
          <p:cNvSpPr/>
          <p:nvPr/>
        </p:nvSpPr>
        <p:spPr>
          <a:xfrm>
            <a:off x="3219450" y="3206466"/>
            <a:ext cx="495300" cy="863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3E464D6-47A3-4FD2-BBBC-CF434C4BBF4F}"/>
              </a:ext>
            </a:extLst>
          </p:cNvPr>
          <p:cNvSpPr/>
          <p:nvPr/>
        </p:nvSpPr>
        <p:spPr>
          <a:xfrm>
            <a:off x="7391400" y="3130165"/>
            <a:ext cx="495300" cy="863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FED559-F325-4658-B422-3B6460D45751}"/>
              </a:ext>
            </a:extLst>
          </p:cNvPr>
          <p:cNvSpPr/>
          <p:nvPr/>
        </p:nvSpPr>
        <p:spPr>
          <a:xfrm>
            <a:off x="1655261" y="4125437"/>
            <a:ext cx="3526339" cy="15027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2FB6A6-4087-448B-8BC9-80BA7FF78137}"/>
              </a:ext>
            </a:extLst>
          </p:cNvPr>
          <p:cNvSpPr/>
          <p:nvPr/>
        </p:nvSpPr>
        <p:spPr>
          <a:xfrm>
            <a:off x="5878883" y="4070414"/>
            <a:ext cx="2970886" cy="15027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51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1A457-0259-43EC-930A-A8C59CB1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70" y="1219200"/>
            <a:ext cx="8417660" cy="29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4C929F-B8F8-4CEC-BD08-D501BA10C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34" y="5181600"/>
            <a:ext cx="7227332" cy="134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16AC21-8AAC-47C2-A0FC-650F91FED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381500"/>
            <a:ext cx="2417445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AE53ED-C182-4F9A-8457-664CBA048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847" y="4332858"/>
            <a:ext cx="3093628" cy="5747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4702EE-93E9-4EC7-B1F6-9BE2D3A1E88F}"/>
              </a:ext>
            </a:extLst>
          </p:cNvPr>
          <p:cNvSpPr/>
          <p:nvPr/>
        </p:nvSpPr>
        <p:spPr>
          <a:xfrm>
            <a:off x="1143000" y="4267200"/>
            <a:ext cx="6858000" cy="737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ED68083-C0E9-4D30-91AC-C442FAB6E795}"/>
              </a:ext>
            </a:extLst>
          </p:cNvPr>
          <p:cNvSpPr/>
          <p:nvPr/>
        </p:nvSpPr>
        <p:spPr>
          <a:xfrm rot="16200000">
            <a:off x="4019596" y="4188238"/>
            <a:ext cx="495300" cy="863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2E6B2-1594-48BD-8CFA-77F4CA81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37" y="1295400"/>
            <a:ext cx="7578725" cy="2933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716EBA-553E-4208-A3A4-343504C0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24648"/>
            <a:ext cx="8380741" cy="11523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B3785B-B5D9-4596-B7CD-E5413724A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269" y="4629496"/>
            <a:ext cx="3276601" cy="5808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C95A4F4-48A1-4E6F-9113-21EFED2786AA}"/>
              </a:ext>
            </a:extLst>
          </p:cNvPr>
          <p:cNvSpPr/>
          <p:nvPr/>
        </p:nvSpPr>
        <p:spPr>
          <a:xfrm>
            <a:off x="2819400" y="4486448"/>
            <a:ext cx="3657600" cy="8382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5E2E23-5F59-4C18-807A-45224FB4853E}"/>
              </a:ext>
            </a:extLst>
          </p:cNvPr>
          <p:cNvSpPr/>
          <p:nvPr/>
        </p:nvSpPr>
        <p:spPr>
          <a:xfrm>
            <a:off x="482250" y="5562600"/>
            <a:ext cx="8052149" cy="8382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06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48F57-559C-4637-94FF-8A49353B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60" y="1199370"/>
            <a:ext cx="4627614" cy="1798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2A4CD-47C5-4B41-8794-4463A1ED0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0" y="3051281"/>
            <a:ext cx="7902699" cy="1200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56166B-0A3D-46A2-B03A-565C86C2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668" y="4419600"/>
            <a:ext cx="5188662" cy="22484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31A6B7C-95E9-4F70-82A9-96539BF38BAB}"/>
              </a:ext>
            </a:extLst>
          </p:cNvPr>
          <p:cNvSpPr/>
          <p:nvPr/>
        </p:nvSpPr>
        <p:spPr>
          <a:xfrm>
            <a:off x="2520110" y="5791172"/>
            <a:ext cx="4267200" cy="737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9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Denavit-Hartenberg</a:t>
            </a:r>
            <a:r>
              <a:rPr lang="en-US" b="1" dirty="0">
                <a:effectLst/>
              </a:rPr>
              <a:t> Parameters</a:t>
            </a:r>
            <a:endParaRPr lang="en-US" dirty="0"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D3EE6-CBE2-4310-A9B4-270D949B1F61}"/>
              </a:ext>
            </a:extLst>
          </p:cNvPr>
          <p:cNvSpPr txBox="1"/>
          <p:nvPr/>
        </p:nvSpPr>
        <p:spPr>
          <a:xfrm>
            <a:off x="170145" y="1171184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09663-3163-4F30-A5E8-022F4244E6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4469" y="1447800"/>
            <a:ext cx="8455061" cy="49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8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5E16C-DD76-4CD3-B513-0F60E29E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93" y="1268968"/>
            <a:ext cx="5967413" cy="53083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E95265-B354-4FC3-80CF-381EDA772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53634"/>
            <a:ext cx="8099469" cy="46779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E996AE-644E-4999-AAE0-BC610A636925}"/>
              </a:ext>
            </a:extLst>
          </p:cNvPr>
          <p:cNvSpPr/>
          <p:nvPr/>
        </p:nvSpPr>
        <p:spPr>
          <a:xfrm>
            <a:off x="2256425" y="1084302"/>
            <a:ext cx="48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http://www.roboanalyzer.com/downloads.html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A1894-34DD-4874-98D8-1438E47A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81" y="1924812"/>
            <a:ext cx="8309638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1DFC26-AC7F-4E52-8D47-42534BCC6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38" t="48694" r="13958"/>
          <a:stretch/>
        </p:blipFill>
        <p:spPr>
          <a:xfrm>
            <a:off x="4419600" y="4419600"/>
            <a:ext cx="4114800" cy="160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58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30647-AC42-446C-A269-8A2849DCE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8" r="45620" b="75570"/>
          <a:stretch/>
        </p:blipFill>
        <p:spPr>
          <a:xfrm>
            <a:off x="533400" y="1688469"/>
            <a:ext cx="6705600" cy="2984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F7ACA0-9C66-46B8-A28B-C15E2ACA0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08" t="20001" r="41775" b="62097"/>
          <a:stretch/>
        </p:blipFill>
        <p:spPr>
          <a:xfrm>
            <a:off x="5524500" y="4477875"/>
            <a:ext cx="2628900" cy="627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1CC120-763F-4681-8434-1D8A04BC3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03" t="56356" r="38383" b="3645"/>
          <a:stretch/>
        </p:blipFill>
        <p:spPr>
          <a:xfrm>
            <a:off x="5410200" y="5169243"/>
            <a:ext cx="3200400" cy="13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3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30647-AC42-446C-A269-8A2849DCE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41" b="42518"/>
          <a:stretch/>
        </p:blipFill>
        <p:spPr>
          <a:xfrm>
            <a:off x="304800" y="1295399"/>
            <a:ext cx="8458200" cy="2469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3D3A14-75AC-40BA-B8D7-43A8D45E3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23" y="3849231"/>
            <a:ext cx="6172200" cy="1177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FCC8A6-77DD-4646-AA1E-69BCCC598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656" y="5664208"/>
            <a:ext cx="5713741" cy="7856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395515-43E4-454D-B690-64048EDF2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955" y="5200121"/>
            <a:ext cx="2233890" cy="39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00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3DoF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30647-AC42-446C-A269-8A2849DCE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56" r="4464"/>
          <a:stretch/>
        </p:blipFill>
        <p:spPr>
          <a:xfrm>
            <a:off x="304800" y="1293319"/>
            <a:ext cx="8534400" cy="3597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CBFFF0-BE0C-4C50-8A26-573A612DE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538" y="4240257"/>
            <a:ext cx="5188662" cy="224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00849-96AD-4145-9D69-186C7267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819400"/>
            <a:ext cx="5300663" cy="3736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6540B-F3D3-4F06-AB31-F07313EE0B5E}"/>
              </a:ext>
            </a:extLst>
          </p:cNvPr>
          <p:cNvSpPr txBox="1"/>
          <p:nvPr/>
        </p:nvSpPr>
        <p:spPr>
          <a:xfrm>
            <a:off x="261937" y="1249740"/>
            <a:ext cx="52522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 the DH Parameters!</a:t>
            </a:r>
          </a:p>
          <a:p>
            <a:r>
              <a:rPr lang="en-US" sz="2400" b="1" dirty="0"/>
              <a:t>How the Forward Kinematic Looks Like?</a:t>
            </a:r>
          </a:p>
          <a:p>
            <a:r>
              <a:rPr lang="en-US" sz="2400" b="1" dirty="0"/>
              <a:t>How the Inverse Kinematic Looks Like?</a:t>
            </a:r>
          </a:p>
          <a:p>
            <a:r>
              <a:rPr lang="en-US" sz="2400" b="1" dirty="0"/>
              <a:t>Simulate it!</a:t>
            </a:r>
          </a:p>
        </p:txBody>
      </p:sp>
    </p:spTree>
    <p:extLst>
      <p:ext uri="{BB962C8B-B14F-4D97-AF65-F5344CB8AC3E}">
        <p14:creationId xmlns:p14="http://schemas.microsoft.com/office/powerpoint/2010/main" val="3519641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5C6529A-007D-4A32-8339-01677CC7B468}"/>
              </a:ext>
            </a:extLst>
          </p:cNvPr>
          <p:cNvSpPr/>
          <p:nvPr/>
        </p:nvSpPr>
        <p:spPr>
          <a:xfrm>
            <a:off x="1905000" y="4419600"/>
            <a:ext cx="863885" cy="1295400"/>
          </a:xfrm>
          <a:prstGeom prst="can">
            <a:avLst>
              <a:gd name="adj" fmla="val 46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FA234C5B-47FC-496B-995C-28F6376AE15E}"/>
              </a:ext>
            </a:extLst>
          </p:cNvPr>
          <p:cNvSpPr/>
          <p:nvPr/>
        </p:nvSpPr>
        <p:spPr>
          <a:xfrm rot="14676131">
            <a:off x="1887914" y="1699079"/>
            <a:ext cx="863885" cy="1447801"/>
          </a:xfrm>
          <a:prstGeom prst="can">
            <a:avLst>
              <a:gd name="adj" fmla="val 544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ED6F3F-9F53-4E24-ABC3-C1CA6F1E6803}"/>
              </a:ext>
            </a:extLst>
          </p:cNvPr>
          <p:cNvCxnSpPr>
            <a:cxnSpLocks/>
          </p:cNvCxnSpPr>
          <p:nvPr/>
        </p:nvCxnSpPr>
        <p:spPr>
          <a:xfrm>
            <a:off x="2319858" y="2362200"/>
            <a:ext cx="0" cy="33528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6D86AB-01F6-4AEA-BB82-E22C38715DBB}"/>
              </a:ext>
            </a:extLst>
          </p:cNvPr>
          <p:cNvCxnSpPr>
            <a:cxnSpLocks/>
          </p:cNvCxnSpPr>
          <p:nvPr/>
        </p:nvCxnSpPr>
        <p:spPr>
          <a:xfrm flipV="1">
            <a:off x="2327417" y="2390775"/>
            <a:ext cx="3011346" cy="62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5DD473-661D-45F0-90DE-D576587AD5E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36943" y="5715000"/>
            <a:ext cx="1092057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87E2F2-4A99-485F-B141-0D9C4ACD3A5A}"/>
              </a:ext>
            </a:extLst>
          </p:cNvPr>
          <p:cNvCxnSpPr>
            <a:cxnSpLocks/>
          </p:cNvCxnSpPr>
          <p:nvPr/>
        </p:nvCxnSpPr>
        <p:spPr>
          <a:xfrm flipV="1">
            <a:off x="2319858" y="4191000"/>
            <a:ext cx="0" cy="152400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093CFE-B0C6-4CE9-B071-F350009C799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336943" y="5181600"/>
            <a:ext cx="915136" cy="53340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B83FBB-F3A0-4613-93F5-BFBE5EABCF5A}"/>
              </a:ext>
            </a:extLst>
          </p:cNvPr>
          <p:cNvCxnSpPr>
            <a:cxnSpLocks/>
          </p:cNvCxnSpPr>
          <p:nvPr/>
        </p:nvCxnSpPr>
        <p:spPr>
          <a:xfrm>
            <a:off x="2336943" y="2385059"/>
            <a:ext cx="1092057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5A3532-DACE-48D9-B480-2D5F7F6D4CA1}"/>
              </a:ext>
            </a:extLst>
          </p:cNvPr>
          <p:cNvCxnSpPr>
            <a:cxnSpLocks/>
          </p:cNvCxnSpPr>
          <p:nvPr/>
        </p:nvCxnSpPr>
        <p:spPr>
          <a:xfrm flipV="1">
            <a:off x="2319858" y="1623059"/>
            <a:ext cx="0" cy="76200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2733BA-2E07-4964-A4CF-699A473B68AA}"/>
              </a:ext>
            </a:extLst>
          </p:cNvPr>
          <p:cNvCxnSpPr>
            <a:cxnSpLocks/>
          </p:cNvCxnSpPr>
          <p:nvPr/>
        </p:nvCxnSpPr>
        <p:spPr>
          <a:xfrm flipH="1">
            <a:off x="1481969" y="2369458"/>
            <a:ext cx="876442" cy="49099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A5331D-DE7E-427C-8D2E-FFC807B63F2E}"/>
              </a:ext>
            </a:extLst>
          </p:cNvPr>
          <p:cNvCxnSpPr>
            <a:cxnSpLocks/>
          </p:cNvCxnSpPr>
          <p:nvPr/>
        </p:nvCxnSpPr>
        <p:spPr>
          <a:xfrm>
            <a:off x="5346321" y="2397032"/>
            <a:ext cx="1092057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957F6D-2971-45EB-BE58-5069F00D1B5A}"/>
              </a:ext>
            </a:extLst>
          </p:cNvPr>
          <p:cNvCxnSpPr>
            <a:cxnSpLocks/>
          </p:cNvCxnSpPr>
          <p:nvPr/>
        </p:nvCxnSpPr>
        <p:spPr>
          <a:xfrm flipV="1">
            <a:off x="5329236" y="1635032"/>
            <a:ext cx="0" cy="76200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FEB514-F153-4AA4-B030-63474D05B1BF}"/>
              </a:ext>
            </a:extLst>
          </p:cNvPr>
          <p:cNvCxnSpPr>
            <a:cxnSpLocks/>
          </p:cNvCxnSpPr>
          <p:nvPr/>
        </p:nvCxnSpPr>
        <p:spPr>
          <a:xfrm flipH="1">
            <a:off x="4491347" y="2381431"/>
            <a:ext cx="876442" cy="49099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A8A6018-5716-4575-BD35-C3CB730EA489}"/>
              </a:ext>
            </a:extLst>
          </p:cNvPr>
          <p:cNvSpPr/>
          <p:nvPr/>
        </p:nvSpPr>
        <p:spPr>
          <a:xfrm>
            <a:off x="5257802" y="2314576"/>
            <a:ext cx="152397" cy="1523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7C4DAC6-FC3F-4BBC-ACC4-9F1B3A54BC1E}"/>
                  </a:ext>
                </a:extLst>
              </p:cNvPr>
              <p:cNvSpPr txBox="1"/>
              <p:nvPr/>
            </p:nvSpPr>
            <p:spPr>
              <a:xfrm>
                <a:off x="2849316" y="5597986"/>
                <a:ext cx="6387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7C4DAC6-FC3F-4BBC-ACC4-9F1B3A54B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316" y="5597986"/>
                <a:ext cx="63876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58A2A8-7E76-4A2F-9DF4-AF84F6E844D3}"/>
                  </a:ext>
                </a:extLst>
              </p:cNvPr>
              <p:cNvSpPr txBox="1"/>
              <p:nvPr/>
            </p:nvSpPr>
            <p:spPr>
              <a:xfrm>
                <a:off x="3167523" y="4882628"/>
                <a:ext cx="646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58A2A8-7E76-4A2F-9DF4-AF84F6E8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523" y="4882628"/>
                <a:ext cx="6467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B8FFE7-EA75-4F8D-A599-E4D02E9F4DF7}"/>
                  </a:ext>
                </a:extLst>
              </p:cNvPr>
              <p:cNvSpPr txBox="1"/>
              <p:nvPr/>
            </p:nvSpPr>
            <p:spPr>
              <a:xfrm>
                <a:off x="2319856" y="3908352"/>
                <a:ext cx="6179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B8FFE7-EA75-4F8D-A599-E4D02E9F4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856" y="3908352"/>
                <a:ext cx="61792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DCD32D8-B002-4764-9289-E5925FD53583}"/>
                  </a:ext>
                </a:extLst>
              </p:cNvPr>
              <p:cNvSpPr txBox="1"/>
              <p:nvPr/>
            </p:nvSpPr>
            <p:spPr>
              <a:xfrm>
                <a:off x="935122" y="2468834"/>
                <a:ext cx="6243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DCD32D8-B002-4764-9289-E5925FD53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22" y="2468834"/>
                <a:ext cx="6243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D85C47-DDE1-4B4B-AEB4-433292E2DE1A}"/>
                  </a:ext>
                </a:extLst>
              </p:cNvPr>
              <p:cNvSpPr txBox="1"/>
              <p:nvPr/>
            </p:nvSpPr>
            <p:spPr>
              <a:xfrm>
                <a:off x="2265046" y="1270730"/>
                <a:ext cx="653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D85C47-DDE1-4B4B-AEB4-433292E2D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046" y="1270730"/>
                <a:ext cx="65319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92865C-6D05-4CC5-B116-71A9F295CED5}"/>
                  </a:ext>
                </a:extLst>
              </p:cNvPr>
              <p:cNvSpPr txBox="1"/>
              <p:nvPr/>
            </p:nvSpPr>
            <p:spPr>
              <a:xfrm>
                <a:off x="3016202" y="2381431"/>
                <a:ext cx="645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92865C-6D05-4CC5-B116-71A9F295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202" y="2381431"/>
                <a:ext cx="6451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501EE60-368A-4E2A-87A9-3978B7A1D6C6}"/>
                  </a:ext>
                </a:extLst>
              </p:cNvPr>
              <p:cNvSpPr txBox="1"/>
              <p:nvPr/>
            </p:nvSpPr>
            <p:spPr>
              <a:xfrm>
                <a:off x="4419222" y="2807074"/>
                <a:ext cx="6243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501EE60-368A-4E2A-87A9-3978B7A1D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22" y="2807074"/>
                <a:ext cx="6243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403402-0437-4115-9099-ACD89349BCD1}"/>
                  </a:ext>
                </a:extLst>
              </p:cNvPr>
              <p:cNvSpPr txBox="1"/>
              <p:nvPr/>
            </p:nvSpPr>
            <p:spPr>
              <a:xfrm>
                <a:off x="6306738" y="2365317"/>
                <a:ext cx="645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403402-0437-4115-9099-ACD89349B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38" y="2365317"/>
                <a:ext cx="64517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20CDC3-1211-45B0-B14B-C906F29A772A}"/>
                  </a:ext>
                </a:extLst>
              </p:cNvPr>
              <p:cNvSpPr txBox="1"/>
              <p:nvPr/>
            </p:nvSpPr>
            <p:spPr>
              <a:xfrm>
                <a:off x="5346321" y="1189974"/>
                <a:ext cx="653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20CDC3-1211-45B0-B14B-C906F29A7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321" y="1189974"/>
                <a:ext cx="65319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F1B7D1D-5849-48EA-9025-6007095C96CD}"/>
              </a:ext>
            </a:extLst>
          </p:cNvPr>
          <p:cNvCxnSpPr>
            <a:cxnSpLocks/>
          </p:cNvCxnSpPr>
          <p:nvPr/>
        </p:nvCxnSpPr>
        <p:spPr>
          <a:xfrm>
            <a:off x="2367178" y="6193510"/>
            <a:ext cx="2971585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9A9036-46CC-4D5D-9E12-B38B0BD70EB5}"/>
              </a:ext>
            </a:extLst>
          </p:cNvPr>
          <p:cNvCxnSpPr>
            <a:cxnSpLocks/>
          </p:cNvCxnSpPr>
          <p:nvPr/>
        </p:nvCxnSpPr>
        <p:spPr>
          <a:xfrm>
            <a:off x="2321067" y="5688570"/>
            <a:ext cx="0" cy="50494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ACE35E2-7F64-4A76-A202-DDFACA54A784}"/>
              </a:ext>
            </a:extLst>
          </p:cNvPr>
          <p:cNvCxnSpPr>
            <a:cxnSpLocks/>
          </p:cNvCxnSpPr>
          <p:nvPr/>
        </p:nvCxnSpPr>
        <p:spPr>
          <a:xfrm>
            <a:off x="5329236" y="2448824"/>
            <a:ext cx="0" cy="3744686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1C53A51-DDC6-49B3-BE3F-7E2F6C727B6B}"/>
              </a:ext>
            </a:extLst>
          </p:cNvPr>
          <p:cNvCxnSpPr>
            <a:cxnSpLocks/>
          </p:cNvCxnSpPr>
          <p:nvPr/>
        </p:nvCxnSpPr>
        <p:spPr>
          <a:xfrm>
            <a:off x="7848385" y="2369458"/>
            <a:ext cx="0" cy="3421742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2D7ECE-3C85-4CA6-ACCE-7351DD6F5F14}"/>
              </a:ext>
            </a:extLst>
          </p:cNvPr>
          <p:cNvCxnSpPr>
            <a:cxnSpLocks/>
          </p:cNvCxnSpPr>
          <p:nvPr/>
        </p:nvCxnSpPr>
        <p:spPr>
          <a:xfrm flipV="1">
            <a:off x="3403743" y="5703028"/>
            <a:ext cx="4368657" cy="11972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EE173A7-D1AE-4A62-8EDF-F4A51EC684C0}"/>
              </a:ext>
            </a:extLst>
          </p:cNvPr>
          <p:cNvCxnSpPr>
            <a:cxnSpLocks/>
          </p:cNvCxnSpPr>
          <p:nvPr/>
        </p:nvCxnSpPr>
        <p:spPr>
          <a:xfrm flipV="1">
            <a:off x="6438378" y="2382930"/>
            <a:ext cx="1352929" cy="784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757419-C540-4394-9891-83FFBBB883E6}"/>
                  </a:ext>
                </a:extLst>
              </p:cNvPr>
              <p:cNvSpPr txBox="1"/>
              <p:nvPr/>
            </p:nvSpPr>
            <p:spPr>
              <a:xfrm>
                <a:off x="3491042" y="6123766"/>
                <a:ext cx="6612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757419-C540-4394-9891-83FFBBB88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42" y="6123766"/>
                <a:ext cx="66120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895B638-EFE5-46E4-8D8C-F90CA92FF9CF}"/>
                  </a:ext>
                </a:extLst>
              </p:cNvPr>
              <p:cNvSpPr txBox="1"/>
              <p:nvPr/>
            </p:nvSpPr>
            <p:spPr>
              <a:xfrm>
                <a:off x="7772400" y="3667780"/>
                <a:ext cx="6612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895B638-EFE5-46E4-8D8C-F90CA92FF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667780"/>
                <a:ext cx="66120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830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Zendi Iklima ST, </a:t>
            </a:r>
            <a:r>
              <a:rPr lang="en-US" dirty="0" err="1"/>
              <a:t>SKom</a:t>
            </a:r>
            <a:r>
              <a:rPr lang="en-US" dirty="0"/>
              <a:t>, MSc</a:t>
            </a:r>
          </a:p>
        </p:txBody>
      </p:sp>
    </p:spTree>
    <p:extLst>
      <p:ext uri="{BB962C8B-B14F-4D97-AF65-F5344CB8AC3E}">
        <p14:creationId xmlns:p14="http://schemas.microsoft.com/office/powerpoint/2010/main" val="272904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Denavit-Hartenberg</a:t>
            </a:r>
            <a:r>
              <a:rPr lang="en-US" b="1" dirty="0">
                <a:effectLst/>
              </a:rPr>
              <a:t> Parameters</a:t>
            </a:r>
            <a:endParaRPr lang="en-US" dirty="0"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/>
              <p:nvPr/>
            </p:nvSpPr>
            <p:spPr>
              <a:xfrm>
                <a:off x="170145" y="1171184"/>
                <a:ext cx="88392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The </a:t>
                </a:r>
                <a:r>
                  <a:rPr lang="en-US" sz="2400" dirty="0" err="1"/>
                  <a:t>Denavit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Hartenberg</a:t>
                </a:r>
                <a:r>
                  <a:rPr lang="en-US" sz="2400" dirty="0"/>
                  <a:t> (DH) associated with a particular convention for attaching reference frames to the spatial kinematic chain link, which consists of </a:t>
                </a:r>
                <a:r>
                  <a:rPr lang="en-US" sz="2400" baseline="30000" dirty="0"/>
                  <a:t>[14, 15, 28, 54, 58, 59, 62]</a:t>
                </a:r>
                <a:r>
                  <a:rPr lang="en-US" sz="2400" dirty="0"/>
                  <a:t>:</a:t>
                </a:r>
              </a:p>
              <a:p>
                <a:pPr algn="just"/>
                <a:endParaRPr lang="en-US" sz="2400" dirty="0"/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Join offset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): Offset distance among the common normal of the axis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the common normal of the axis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+1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). </a:t>
                </a: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Join 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): An angle measured among the common normal of the axis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the common normal of the axis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+1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). </a:t>
                </a: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Link length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): The length of the link is common normal length between the axis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). </a:t>
                </a:r>
              </a:p>
              <a:p>
                <a:pPr marL="285750" lvl="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Twist 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): Twist of the link is an angle measured between the axis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𝑗𝑜𝑖𝑛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5" y="1171184"/>
                <a:ext cx="8839200" cy="5262979"/>
              </a:xfrm>
              <a:prstGeom prst="rect">
                <a:avLst/>
              </a:prstGeom>
              <a:blipFill>
                <a:blip r:embed="rId2"/>
                <a:stretch>
                  <a:fillRect l="-1103" t="-927" r="-1034" b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79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effectLst/>
              </a:rPr>
              <a:t>Homogeneous Transformation Matrices</a:t>
            </a:r>
            <a:endParaRPr lang="en-US" sz="3200" dirty="0">
              <a:effectLst/>
            </a:endParaRPr>
          </a:p>
          <a:p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/>
              <p:nvPr/>
            </p:nvSpPr>
            <p:spPr>
              <a:xfrm>
                <a:off x="170145" y="1171184"/>
                <a:ext cx="8839200" cy="3808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/>
                  <a:t>Transformation matrices established through 2 successive are rotations and translations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coordinate system explained below </a:t>
                </a:r>
                <a:r>
                  <a:rPr lang="en-US" sz="2000" baseline="30000" dirty="0"/>
                  <a:t>[54, 56, 59]</a:t>
                </a:r>
                <a:r>
                  <a:rPr lang="en-US" sz="2000" dirty="0"/>
                  <a:t>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translated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coordinate system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axis is: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algn="just"/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rotated displaced coordinate system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axis, the displaced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axis aligned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axis is: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5" y="1171184"/>
                <a:ext cx="8839200" cy="3808607"/>
              </a:xfrm>
              <a:prstGeom prst="rect">
                <a:avLst/>
              </a:prstGeom>
              <a:blipFill>
                <a:blip r:embed="rId2"/>
                <a:stretch>
                  <a:fillRect l="-759" t="-800" r="-690" b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B30DBC6-8D88-40F6-9B0F-3B0124C8E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92654"/>
            <a:ext cx="5095412" cy="1593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717247-2200-4008-B7CC-B397F1EC4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5042594"/>
            <a:ext cx="5179217" cy="151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8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effectLst/>
              </a:rPr>
              <a:t>Homogeneous Transformation Matrices</a:t>
            </a:r>
            <a:endParaRPr lang="en-US" sz="3200" dirty="0">
              <a:effectLst/>
            </a:endParaRPr>
          </a:p>
          <a:p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/>
              <p:nvPr/>
            </p:nvSpPr>
            <p:spPr>
              <a:xfrm>
                <a:off x="170145" y="1171184"/>
                <a:ext cx="88392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translated displaced coordinate system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axis is:</a:t>
                </a:r>
              </a:p>
              <a:p>
                <a:pPr algn="just"/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algn="just"/>
                <a:endParaRPr lang="en-US" sz="20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rotated displaced coordinate system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axis, the displaced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axis aligned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axis is: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9D3EE6-CBE2-4310-A9B4-270D949B1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5" y="1171184"/>
                <a:ext cx="8839200" cy="3170099"/>
              </a:xfrm>
              <a:prstGeom prst="rect">
                <a:avLst/>
              </a:prstGeom>
              <a:blipFill>
                <a:blip r:embed="rId2"/>
                <a:stretch>
                  <a:fillRect l="-621" t="-962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D1AC09B-1836-498E-B046-9CA8AEDC6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74" y="1600200"/>
            <a:ext cx="4053203" cy="1529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63EAD6-CBFB-48E2-8BD9-41B2D5752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74" y="4408692"/>
            <a:ext cx="4897084" cy="153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2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effectLst/>
              </a:rPr>
              <a:t>Homogeneous Transformation Matrices</a:t>
            </a:r>
            <a:endParaRPr lang="en-US" sz="3200" dirty="0">
              <a:effectLst/>
            </a:endParaRPr>
          </a:p>
          <a:p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D3EE6-CBE2-4310-A9B4-270D949B1F61}"/>
              </a:ext>
            </a:extLst>
          </p:cNvPr>
          <p:cNvSpPr txBox="1"/>
          <p:nvPr/>
        </p:nvSpPr>
        <p:spPr>
          <a:xfrm>
            <a:off x="170145" y="1171184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Transformation matrix result is </a:t>
            </a:r>
            <a:r>
              <a:rPr lang="en-US" sz="2400" baseline="30000" dirty="0"/>
              <a:t>[15, 54, 56, 58]</a:t>
            </a:r>
            <a:r>
              <a:rPr lang="en-US" sz="24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6D17E-157A-4019-9A3D-AF0F1B898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61033"/>
            <a:ext cx="8189931" cy="264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4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5D68E-426F-4584-BD2D-DD8AB25343A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3455" y="1399784"/>
            <a:ext cx="7077945" cy="335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5E3EB2-7F5E-404B-A4CE-82FECDC7C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027" y="5029200"/>
            <a:ext cx="5155223" cy="14958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ABADCE-8D7E-49E0-A81D-94F287559708}"/>
              </a:ext>
            </a:extLst>
          </p:cNvPr>
          <p:cNvSpPr/>
          <p:nvPr/>
        </p:nvSpPr>
        <p:spPr>
          <a:xfrm>
            <a:off x="5077968" y="5526024"/>
            <a:ext cx="457200" cy="30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457CBD-D587-4F3E-86D3-D78D827D469F}"/>
              </a:ext>
            </a:extLst>
          </p:cNvPr>
          <p:cNvSpPr/>
          <p:nvPr/>
        </p:nvSpPr>
        <p:spPr>
          <a:xfrm>
            <a:off x="5077968" y="6085708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AF960-3918-4516-A783-7116340102CD}"/>
              </a:ext>
            </a:extLst>
          </p:cNvPr>
          <p:cNvSpPr/>
          <p:nvPr/>
        </p:nvSpPr>
        <p:spPr>
          <a:xfrm>
            <a:off x="6096000" y="5526024"/>
            <a:ext cx="457200" cy="30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BA773-A56C-4253-B462-BE4017A94150}"/>
              </a:ext>
            </a:extLst>
          </p:cNvPr>
          <p:cNvSpPr/>
          <p:nvPr/>
        </p:nvSpPr>
        <p:spPr>
          <a:xfrm>
            <a:off x="6096000" y="6085708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BA006-334A-421B-AE6B-9153B6BABD91}"/>
              </a:ext>
            </a:extLst>
          </p:cNvPr>
          <p:cNvSpPr/>
          <p:nvPr/>
        </p:nvSpPr>
        <p:spPr>
          <a:xfrm>
            <a:off x="8010525" y="5534594"/>
            <a:ext cx="457200" cy="30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41D90-CACD-4355-80FC-7863753365E1}"/>
              </a:ext>
            </a:extLst>
          </p:cNvPr>
          <p:cNvSpPr/>
          <p:nvPr/>
        </p:nvSpPr>
        <p:spPr>
          <a:xfrm>
            <a:off x="8010525" y="6094278"/>
            <a:ext cx="4572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4053E-C6BC-4F79-8852-A62FC590BF0F}"/>
                  </a:ext>
                </a:extLst>
              </p:cNvPr>
              <p:cNvSpPr txBox="1"/>
              <p:nvPr/>
            </p:nvSpPr>
            <p:spPr>
              <a:xfrm>
                <a:off x="1676401" y="1250036"/>
                <a:ext cx="3048000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𝑟𝑜𝑡𝑎𝑡𝑖𝑜𝑛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𝑎𝑟𝑜𝑢𝑛𝑑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𝐽𝑜𝑖𝑛𝑡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𝑗𝑜𝑖𝑛𝑡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𝑟𝑒𝑣𝑜𝑙𝑢𝑡𝑒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4053E-C6BC-4F79-8852-A62FC590B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1250036"/>
                <a:ext cx="3048000" cy="9169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F2A067-D84F-4899-8F3E-984ECA6F6741}"/>
                  </a:ext>
                </a:extLst>
              </p:cNvPr>
              <p:cNvSpPr txBox="1"/>
              <p:nvPr/>
            </p:nvSpPr>
            <p:spPr>
              <a:xfrm>
                <a:off x="5852677" y="3983107"/>
                <a:ext cx="30055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𝑟𝑜𝑡𝑎𝑡𝑖𝑜𝑛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𝑎𝑟𝑜𝑢𝑛𝑑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𝑎𝑟𝑜𝑢𝑛𝑑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F2A067-D84F-4899-8F3E-984ECA6F6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77" y="3983107"/>
                <a:ext cx="300557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875217-1488-437D-A630-A5DAA045C08A}"/>
                  </a:ext>
                </a:extLst>
              </p:cNvPr>
              <p:cNvSpPr txBox="1"/>
              <p:nvPr/>
            </p:nvSpPr>
            <p:spPr>
              <a:xfrm>
                <a:off x="245909" y="4875347"/>
                <a:ext cx="35727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𝑑𝑖𝑠𝑝𝑙𝑎𝑐𝑒𝑚𝑒𝑛𝑡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𝑎𝑙𝑜𝑛𝑔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𝐽𝑜𝑖𝑛𝑡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𝑗𝑜𝑖𝑛𝑡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𝑝𝑟𝑖𝑠𝑚𝑎𝑡𝑖𝑐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875217-1488-437D-A630-A5DAA045C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9" y="4875347"/>
                <a:ext cx="3572745" cy="923330"/>
              </a:xfrm>
              <a:prstGeom prst="rect">
                <a:avLst/>
              </a:prstGeom>
              <a:blipFill>
                <a:blip r:embed="rId7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40EEFB-25D6-42E8-BD36-841E1C74BCF9}"/>
                  </a:ext>
                </a:extLst>
              </p:cNvPr>
              <p:cNvSpPr txBox="1"/>
              <p:nvPr/>
            </p:nvSpPr>
            <p:spPr>
              <a:xfrm>
                <a:off x="5579910" y="3433191"/>
                <a:ext cx="3572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𝑑𝑖𝑠𝑝𝑙𝑎𝑐𝑒𝑚𝑒𝑛𝑡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𝑎𝑙𝑜𝑛𝑔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40EEFB-25D6-42E8-BD36-841E1C74B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10" y="3433191"/>
                <a:ext cx="3572745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3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3" grpId="0" animBg="1"/>
      <p:bldP spid="14" grpId="0" animBg="1"/>
      <p:bldP spid="6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4784ED-3608-4E69-92EA-F57E5EAD0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2DoF Robot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94B519-4FBA-4EAF-8AD7-327B9BACBECC}"/>
              </a:ext>
            </a:extLst>
          </p:cNvPr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387C0B-433C-4C23-B0F0-646667DDA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7" y="1405003"/>
            <a:ext cx="8400786" cy="27105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61DC24-685E-43BD-83F2-8BEB77A6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04" y="4414877"/>
            <a:ext cx="4341312" cy="2062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FD9C10-92A8-48DA-993A-269C23523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75" y="4488675"/>
            <a:ext cx="4044165" cy="19145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09BB00-C0C1-4076-82F5-8CB453538696}"/>
              </a:ext>
            </a:extLst>
          </p:cNvPr>
          <p:cNvSpPr/>
          <p:nvPr/>
        </p:nvSpPr>
        <p:spPr>
          <a:xfrm>
            <a:off x="371607" y="1405003"/>
            <a:ext cx="8486033" cy="2785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7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658</Words>
  <Application>Microsoft Office PowerPoint</Application>
  <PresentationFormat>On-screen Show (4:3)</PresentationFormat>
  <Paragraphs>104</Paragraphs>
  <Slides>37</Slides>
  <Notes>2</Notes>
  <HiddenSlides>2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Baskerville Old Face</vt:lpstr>
      <vt:lpstr>Calibri</vt:lpstr>
      <vt:lpstr>Cambria Math</vt:lpstr>
      <vt:lpstr>Impact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Zendi Iklima</cp:lastModifiedBy>
  <cp:revision>419</cp:revision>
  <dcterms:created xsi:type="dcterms:W3CDTF">2013-02-08T01:55:00Z</dcterms:created>
  <dcterms:modified xsi:type="dcterms:W3CDTF">2019-06-26T12:09:59Z</dcterms:modified>
</cp:coreProperties>
</file>