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9"/>
  </p:notesMasterIdLst>
  <p:sldIdLst>
    <p:sldId id="256" r:id="rId2"/>
    <p:sldId id="258" r:id="rId3"/>
    <p:sldId id="262" r:id="rId4"/>
    <p:sldId id="311" r:id="rId5"/>
    <p:sldId id="312" r:id="rId6"/>
    <p:sldId id="313" r:id="rId7"/>
    <p:sldId id="263" r:id="rId8"/>
    <p:sldId id="314" r:id="rId9"/>
    <p:sldId id="316" r:id="rId10"/>
    <p:sldId id="317" r:id="rId11"/>
    <p:sldId id="315" r:id="rId12"/>
    <p:sldId id="318" r:id="rId13"/>
    <p:sldId id="319" r:id="rId14"/>
    <p:sldId id="320" r:id="rId15"/>
    <p:sldId id="321" r:id="rId16"/>
    <p:sldId id="322" r:id="rId17"/>
    <p:sldId id="323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Nunito Light" pitchFamily="2" charset="0"/>
      <p:regular r:id="rId21"/>
      <p: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42EC17-B42B-4118-9EE8-D167360C12B4}">
  <a:tblStyle styleId="{8442EC17-B42B-4118-9EE8-D167360C12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7C8833A-AF8E-4BB3-9AE3-A82A65C801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ee219d4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4ee219d4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AA7DFEA8-5CEA-F0F6-979C-99ADC6CFB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>
            <a:extLst>
              <a:ext uri="{FF2B5EF4-FFF2-40B4-BE49-F238E27FC236}">
                <a16:creationId xmlns:a16="http://schemas.microsoft.com/office/drawing/2014/main" id="{79ADC5F4-8A18-FEFC-FFCF-C0BD9C92B4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>
            <a:extLst>
              <a:ext uri="{FF2B5EF4-FFF2-40B4-BE49-F238E27FC236}">
                <a16:creationId xmlns:a16="http://schemas.microsoft.com/office/drawing/2014/main" id="{873AB7CE-2E00-97FB-6E1D-E3B0779447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182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863AA774-E705-355C-CE62-AF91B6E9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>
            <a:extLst>
              <a:ext uri="{FF2B5EF4-FFF2-40B4-BE49-F238E27FC236}">
                <a16:creationId xmlns:a16="http://schemas.microsoft.com/office/drawing/2014/main" id="{262080A5-1B7E-AA14-E163-41538A6F38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>
            <a:extLst>
              <a:ext uri="{FF2B5EF4-FFF2-40B4-BE49-F238E27FC236}">
                <a16:creationId xmlns:a16="http://schemas.microsoft.com/office/drawing/2014/main" id="{69883BF6-3AA0-96A1-0F78-0A9D87BCA9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899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B66B5990-A14E-6C6E-9736-428B9FA3B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>
            <a:extLst>
              <a:ext uri="{FF2B5EF4-FFF2-40B4-BE49-F238E27FC236}">
                <a16:creationId xmlns:a16="http://schemas.microsoft.com/office/drawing/2014/main" id="{B06E1176-0CE6-8690-08EE-D6D43363D5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>
            <a:extLst>
              <a:ext uri="{FF2B5EF4-FFF2-40B4-BE49-F238E27FC236}">
                <a16:creationId xmlns:a16="http://schemas.microsoft.com/office/drawing/2014/main" id="{9B75EDFF-E70D-1B29-2B56-0DA8E46069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70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99285405-C3C3-2D98-1D98-6D9594D19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>
            <a:extLst>
              <a:ext uri="{FF2B5EF4-FFF2-40B4-BE49-F238E27FC236}">
                <a16:creationId xmlns:a16="http://schemas.microsoft.com/office/drawing/2014/main" id="{E4A4CB74-4ED4-B841-E61A-CE895C2073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>
            <a:extLst>
              <a:ext uri="{FF2B5EF4-FFF2-40B4-BE49-F238E27FC236}">
                <a16:creationId xmlns:a16="http://schemas.microsoft.com/office/drawing/2014/main" id="{89F7EBE1-0205-9FFD-7258-F2FCA3592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323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596C2904-26CC-E4AE-CDD4-6E8828A23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>
            <a:extLst>
              <a:ext uri="{FF2B5EF4-FFF2-40B4-BE49-F238E27FC236}">
                <a16:creationId xmlns:a16="http://schemas.microsoft.com/office/drawing/2014/main" id="{0938F01E-259D-B351-E5DD-5D8231A4B8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>
            <a:extLst>
              <a:ext uri="{FF2B5EF4-FFF2-40B4-BE49-F238E27FC236}">
                <a16:creationId xmlns:a16="http://schemas.microsoft.com/office/drawing/2014/main" id="{C1954DAB-B275-80DD-14D1-01E4C31140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700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D0C7F629-29D5-45C5-F1C1-D8412EFB3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>
            <a:extLst>
              <a:ext uri="{FF2B5EF4-FFF2-40B4-BE49-F238E27FC236}">
                <a16:creationId xmlns:a16="http://schemas.microsoft.com/office/drawing/2014/main" id="{99A6368A-2339-B9C5-DD69-FA921620F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>
            <a:extLst>
              <a:ext uri="{FF2B5EF4-FFF2-40B4-BE49-F238E27FC236}">
                <a16:creationId xmlns:a16="http://schemas.microsoft.com/office/drawing/2014/main" id="{EAF0F5CB-A1B8-14CC-7AE2-2228BDC47A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1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65A519A2-5788-0427-7AEC-C485C88F1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>
            <a:extLst>
              <a:ext uri="{FF2B5EF4-FFF2-40B4-BE49-F238E27FC236}">
                <a16:creationId xmlns:a16="http://schemas.microsoft.com/office/drawing/2014/main" id="{3F22FE8A-3F6E-107B-26BF-4113945F54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>
            <a:extLst>
              <a:ext uri="{FF2B5EF4-FFF2-40B4-BE49-F238E27FC236}">
                <a16:creationId xmlns:a16="http://schemas.microsoft.com/office/drawing/2014/main" id="{EC3443B1-BB14-6BA2-563B-634D35DBA8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0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0C4F270E-E19F-7743-3412-129578008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>
            <a:extLst>
              <a:ext uri="{FF2B5EF4-FFF2-40B4-BE49-F238E27FC236}">
                <a16:creationId xmlns:a16="http://schemas.microsoft.com/office/drawing/2014/main" id="{5724B462-CFF7-9CF8-6094-AB07532A66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>
            <a:extLst>
              <a:ext uri="{FF2B5EF4-FFF2-40B4-BE49-F238E27FC236}">
                <a16:creationId xmlns:a16="http://schemas.microsoft.com/office/drawing/2014/main" id="{54792FF3-9BE2-C484-78DF-CFD2864796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10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>
          <a:extLst>
            <a:ext uri="{FF2B5EF4-FFF2-40B4-BE49-F238E27FC236}">
              <a16:creationId xmlns:a16="http://schemas.microsoft.com/office/drawing/2014/main" id="{00740A66-E3E1-CA77-0114-765665F5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072739ea5_12_0:notes">
            <a:extLst>
              <a:ext uri="{FF2B5EF4-FFF2-40B4-BE49-F238E27FC236}">
                <a16:creationId xmlns:a16="http://schemas.microsoft.com/office/drawing/2014/main" id="{4F39446A-BC61-96FC-826B-92EF616AEE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072739ea5_12_0:notes">
            <a:extLst>
              <a:ext uri="{FF2B5EF4-FFF2-40B4-BE49-F238E27FC236}">
                <a16:creationId xmlns:a16="http://schemas.microsoft.com/office/drawing/2014/main" id="{767F54FE-7F7C-3D8B-5829-79466558B5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191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>
          <a:extLst>
            <a:ext uri="{FF2B5EF4-FFF2-40B4-BE49-F238E27FC236}">
              <a16:creationId xmlns:a16="http://schemas.microsoft.com/office/drawing/2014/main" id="{B0973118-71B1-DD74-024C-ADDBDC239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072739ea5_12_0:notes">
            <a:extLst>
              <a:ext uri="{FF2B5EF4-FFF2-40B4-BE49-F238E27FC236}">
                <a16:creationId xmlns:a16="http://schemas.microsoft.com/office/drawing/2014/main" id="{447CEEA3-7D39-CD04-42B8-E25658BE6C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072739ea5_12_0:notes">
            <a:extLst>
              <a:ext uri="{FF2B5EF4-FFF2-40B4-BE49-F238E27FC236}">
                <a16:creationId xmlns:a16="http://schemas.microsoft.com/office/drawing/2014/main" id="{04468970-1C21-15FF-B351-2A0004AC10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408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>
          <a:extLst>
            <a:ext uri="{FF2B5EF4-FFF2-40B4-BE49-F238E27FC236}">
              <a16:creationId xmlns:a16="http://schemas.microsoft.com/office/drawing/2014/main" id="{CF5D9F02-1008-6B9E-0B5D-2F6007D1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072739ea5_12_0:notes">
            <a:extLst>
              <a:ext uri="{FF2B5EF4-FFF2-40B4-BE49-F238E27FC236}">
                <a16:creationId xmlns:a16="http://schemas.microsoft.com/office/drawing/2014/main" id="{2E855CDC-FEF0-16A3-2B57-5CFB3F13E5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072739ea5_12_0:notes">
            <a:extLst>
              <a:ext uri="{FF2B5EF4-FFF2-40B4-BE49-F238E27FC236}">
                <a16:creationId xmlns:a16="http://schemas.microsoft.com/office/drawing/2014/main" id="{246C597E-139B-BB04-78B6-CCB806349D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248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44BFBDE7-B49D-17AF-D90B-ED335E83F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>
            <a:extLst>
              <a:ext uri="{FF2B5EF4-FFF2-40B4-BE49-F238E27FC236}">
                <a16:creationId xmlns:a16="http://schemas.microsoft.com/office/drawing/2014/main" id="{C1597EA8-C788-36E1-51E1-8709259856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>
            <a:extLst>
              <a:ext uri="{FF2B5EF4-FFF2-40B4-BE49-F238E27FC236}">
                <a16:creationId xmlns:a16="http://schemas.microsoft.com/office/drawing/2014/main" id="{B7AB5754-1864-B106-CD04-F35222615D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18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4947E549-938E-F56C-082D-F649B0298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>
            <a:extLst>
              <a:ext uri="{FF2B5EF4-FFF2-40B4-BE49-F238E27FC236}">
                <a16:creationId xmlns:a16="http://schemas.microsoft.com/office/drawing/2014/main" id="{3DF0E1F2-D261-C685-3C15-E14F8BA43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>
            <a:extLst>
              <a:ext uri="{FF2B5EF4-FFF2-40B4-BE49-F238E27FC236}">
                <a16:creationId xmlns:a16="http://schemas.microsoft.com/office/drawing/2014/main" id="{570DC4FB-8A84-C31D-33F9-15DF1C016C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19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094200" cy="183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13" y="2420338"/>
            <a:ext cx="4477800" cy="4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698419" flipH="1">
            <a:off x="7415588" y="-2170075"/>
            <a:ext cx="3636621" cy="5143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78245">
            <a:off x="-760135" y="2463905"/>
            <a:ext cx="5144695" cy="376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">
            <a:off x="-1947391" y="2515037"/>
            <a:ext cx="5321236" cy="3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4024375" y="1921400"/>
            <a:ext cx="4294800" cy="19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279884" flipH="1">
            <a:off x="6164788" y="-2797351"/>
            <a:ext cx="3636622" cy="514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4590575" y="1726249"/>
            <a:ext cx="383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 hasCustomPrompt="1"/>
          </p:nvPr>
        </p:nvSpPr>
        <p:spPr>
          <a:xfrm>
            <a:off x="3660775" y="1381138"/>
            <a:ext cx="8154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4590575" y="1354775"/>
            <a:ext cx="38385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4590575" y="2816974"/>
            <a:ext cx="383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 hasCustomPrompt="1"/>
          </p:nvPr>
        </p:nvSpPr>
        <p:spPr>
          <a:xfrm>
            <a:off x="3660775" y="2471863"/>
            <a:ext cx="8154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6"/>
          </p:nvPr>
        </p:nvSpPr>
        <p:spPr>
          <a:xfrm>
            <a:off x="4590575" y="2445500"/>
            <a:ext cx="38385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4590575" y="3907699"/>
            <a:ext cx="383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 hasCustomPrompt="1"/>
          </p:nvPr>
        </p:nvSpPr>
        <p:spPr>
          <a:xfrm>
            <a:off x="3660775" y="3562588"/>
            <a:ext cx="8154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9"/>
          </p:nvPr>
        </p:nvSpPr>
        <p:spPr>
          <a:xfrm>
            <a:off x="4590575" y="3536225"/>
            <a:ext cx="38385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231350" flipH="1">
            <a:off x="8258814" y="-2256400"/>
            <a:ext cx="3636620" cy="514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94674">
            <a:off x="-2544608" y="1437930"/>
            <a:ext cx="5144696" cy="376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subTitle" idx="1"/>
          </p:nvPr>
        </p:nvSpPr>
        <p:spPr>
          <a:xfrm>
            <a:off x="3895039" y="1363213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subTitle" idx="2"/>
          </p:nvPr>
        </p:nvSpPr>
        <p:spPr>
          <a:xfrm>
            <a:off x="705275" y="1363213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395533">
            <a:off x="-964312" y="-2865998"/>
            <a:ext cx="3636618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4674" flipH="1">
            <a:off x="5918086" y="2028480"/>
            <a:ext cx="5144696" cy="376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115128">
            <a:off x="-278877" y="2671924"/>
            <a:ext cx="3636618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2" flipH="1">
            <a:off x="4341809" y="-1100588"/>
            <a:ext cx="5321234" cy="3892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115128">
            <a:off x="-2461302" y="-2190101"/>
            <a:ext cx="3636618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70178" flipH="1">
            <a:off x="1208085" y="3595238"/>
            <a:ext cx="5321233" cy="3892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115128">
            <a:off x="5562211" y="-2963001"/>
            <a:ext cx="3636618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2572722" y="-3025761"/>
            <a:ext cx="3636619" cy="514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">
            <a:off x="-1554166" y="1955711"/>
            <a:ext cx="5321231" cy="3892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399997">
            <a:off x="4598984" y="2955836"/>
            <a:ext cx="5321231" cy="389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74" r:id="rId5"/>
    <p:sldLayoutId id="2147483682" r:id="rId6"/>
    <p:sldLayoutId id="2147483683" r:id="rId7"/>
    <p:sldLayoutId id="214748368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>
            <a:spLocks noGrp="1"/>
          </p:cNvSpPr>
          <p:nvPr>
            <p:ph type="ctrTitle"/>
          </p:nvPr>
        </p:nvSpPr>
        <p:spPr>
          <a:xfrm>
            <a:off x="-293462" y="872425"/>
            <a:ext cx="6094200" cy="183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000" b="1" err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Identifikacija</a:t>
            </a:r>
            <a:r>
              <a:rPr lang="en-US" sz="4000" b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4000" b="1" err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bolesti</a:t>
            </a:r>
            <a:r>
              <a:rPr lang="en-US" sz="4000" b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4000" b="1" err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pomo</a:t>
            </a:r>
            <a:r>
              <a:rPr lang="bs-Latn-BA" sz="4000" b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ć</a:t>
            </a:r>
            <a:r>
              <a:rPr lang="en-US" sz="4000" b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u </a:t>
            </a:r>
            <a:r>
              <a:rPr lang="en-US" sz="4000" b="1" err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vjesta</a:t>
            </a:r>
            <a:r>
              <a:rPr lang="bs-Latn-BA" sz="4000" b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č</a:t>
            </a:r>
            <a:r>
              <a:rPr lang="en-US" sz="4000" b="1" err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ke</a:t>
            </a:r>
            <a:r>
              <a:rPr lang="en-US" sz="4000" b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 inteligencije</a:t>
            </a:r>
            <a:endParaRPr sz="4000" b="1"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1" name="Google Shape;271;p42"/>
          <p:cNvSpPr txBox="1">
            <a:spLocks noGrp="1"/>
          </p:cNvSpPr>
          <p:nvPr>
            <p:ph type="subTitle" idx="1"/>
          </p:nvPr>
        </p:nvSpPr>
        <p:spPr>
          <a:xfrm>
            <a:off x="4703350" y="4529928"/>
            <a:ext cx="4477800" cy="4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b="1">
                <a:latin typeface="Arial" panose="020B0604020202020204" pitchFamily="34" charset="0"/>
                <a:cs typeface="Arial" panose="020B0604020202020204" pitchFamily="34" charset="0"/>
              </a:rPr>
              <a:t>Dženan Šuvalić</a:t>
            </a: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725" y="1787725"/>
            <a:ext cx="2977051" cy="264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2">
            <a:hlinkClick r:id="" action="ppaction://hlinkshowjump?jump=nextslide"/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55D6E844-45AC-E4DF-44BE-8B3D6F535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>
            <a:extLst>
              <a:ext uri="{FF2B5EF4-FFF2-40B4-BE49-F238E27FC236}">
                <a16:creationId xmlns:a16="http://schemas.microsoft.com/office/drawing/2014/main" id="{2C18FF28-DC3F-7EFD-6DC8-CD66DE60C6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18275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bs-Latn-BA" b="1">
                <a:latin typeface="+mj-lt"/>
              </a:rPr>
              <a:t>Uvoz biblioteka</a:t>
            </a:r>
            <a:endParaRPr b="1">
              <a:latin typeface="+mj-lt"/>
            </a:endParaRPr>
          </a:p>
        </p:txBody>
      </p:sp>
      <p:sp>
        <p:nvSpPr>
          <p:cNvPr id="352" name="Google Shape;352;p49">
            <a:extLst>
              <a:ext uri="{FF2B5EF4-FFF2-40B4-BE49-F238E27FC236}">
                <a16:creationId xmlns:a16="http://schemas.microsoft.com/office/drawing/2014/main" id="{5AF29D43-E63A-7ABB-2C82-05C45D25AA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07302" y="933642"/>
            <a:ext cx="7162862" cy="19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bs-Latn-BA" sz="1800">
                <a:latin typeface="+mn-lt"/>
              </a:rPr>
              <a:t>Za kreiranje CNN-a i nekih prethodno treniranih modela koriste se biblioteke Tensorflow i Keras. Za obradu slika koristi se OpenCV2, a za vizualizaciju podataka koriste se Matplotlib i Plotly. Zatim, za balansiranje klasa podataka koristimo scikit-learn.</a:t>
            </a:r>
            <a:endParaRPr lang="en-US" sz="1800">
              <a:latin typeface="+mn-lt"/>
            </a:endParaRPr>
          </a:p>
        </p:txBody>
      </p:sp>
      <p:sp>
        <p:nvSpPr>
          <p:cNvPr id="354" name="Google Shape;354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9E14D4-AFF3-D610-6B03-20B098B66573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0659E21-6B9F-D284-FBBA-38415BEBD6FE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1B52E-5E22-8DEF-0195-1574E53BB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970" y="2196561"/>
            <a:ext cx="4785525" cy="276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22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DDAF7B93-7436-90B5-F5FB-67CEC1679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>
            <a:extLst>
              <a:ext uri="{FF2B5EF4-FFF2-40B4-BE49-F238E27FC236}">
                <a16:creationId xmlns:a16="http://schemas.microsoft.com/office/drawing/2014/main" id="{4C0A8800-FF14-7989-7E4D-2ACBB7D461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18275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>
                <a:latin typeface="+mj-lt"/>
              </a:rPr>
              <a:t>Predobrada podataka (Preprocessing)</a:t>
            </a:r>
            <a:endParaRPr b="1">
              <a:latin typeface="+mj-lt"/>
            </a:endParaRPr>
          </a:p>
        </p:txBody>
      </p:sp>
      <p:sp>
        <p:nvSpPr>
          <p:cNvPr id="352" name="Google Shape;352;p49">
            <a:extLst>
              <a:ext uri="{FF2B5EF4-FFF2-40B4-BE49-F238E27FC236}">
                <a16:creationId xmlns:a16="http://schemas.microsoft.com/office/drawing/2014/main" id="{253924DD-EA3F-2389-9A81-C4FEF7653C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86884" y="1573618"/>
            <a:ext cx="4253831" cy="1884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SzPts val="1100"/>
            </a:pPr>
            <a:r>
              <a:rPr lang="bs-Latn-BA" sz="2000">
                <a:latin typeface="+mn-lt"/>
              </a:rPr>
              <a:t>Uklanjanje šuma: npr. medijansko zamućivanje. </a:t>
            </a:r>
          </a:p>
          <a:p>
            <a:pPr indent="-457200">
              <a:buSzPts val="1100"/>
            </a:pPr>
            <a:endParaRPr lang="bs-Latn-BA" sz="2000">
              <a:latin typeface="+mn-lt"/>
            </a:endParaRPr>
          </a:p>
          <a:p>
            <a:pPr indent="-457200">
              <a:buSzPts val="1100"/>
            </a:pPr>
            <a:r>
              <a:rPr lang="bs-Latn-BA" sz="2000">
                <a:latin typeface="+mn-lt"/>
              </a:rPr>
              <a:t>Augmentacija podataka: horizontalno okretanje, zoom, rotacija. </a:t>
            </a:r>
          </a:p>
          <a:p>
            <a:pPr indent="-457200">
              <a:buSzPts val="1100"/>
            </a:pPr>
            <a:endParaRPr lang="bs-Latn-BA" sz="2000">
              <a:latin typeface="+mn-lt"/>
            </a:endParaRPr>
          </a:p>
          <a:p>
            <a:pPr indent="-457200">
              <a:buSzPts val="1100"/>
            </a:pPr>
            <a:r>
              <a:rPr lang="bs-Latn-BA" sz="2000">
                <a:latin typeface="+mn-lt"/>
              </a:rPr>
              <a:t>Normalizacija: slike skalirane na isti raspon vrijednosti (npr. 0-1).</a:t>
            </a:r>
            <a:endParaRPr sz="2000">
              <a:latin typeface="+mn-lt"/>
            </a:endParaRPr>
          </a:p>
        </p:txBody>
      </p:sp>
      <p:sp>
        <p:nvSpPr>
          <p:cNvPr id="354" name="Google Shape;354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FDBFF4-FEA0-55B4-5D72-397C50CF0043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CDDDCE1-07B6-2EB0-F192-581788029358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2097D-6FC4-8070-3345-A735296F58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3053" y="2033268"/>
            <a:ext cx="4253831" cy="14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8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86BCA8A4-0BE9-7C1A-D283-A6F84EEAA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>
            <a:extLst>
              <a:ext uri="{FF2B5EF4-FFF2-40B4-BE49-F238E27FC236}">
                <a16:creationId xmlns:a16="http://schemas.microsoft.com/office/drawing/2014/main" id="{0A8CDB36-E4A0-D572-C38C-265DD5641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bs-Latn-BA" b="1"/>
              <a:t>Modeliranje i evaluacija modela</a:t>
            </a:r>
            <a:endParaRPr b="1">
              <a:latin typeface="+mj-lt"/>
            </a:endParaRPr>
          </a:p>
        </p:txBody>
      </p:sp>
      <p:sp>
        <p:nvSpPr>
          <p:cNvPr id="354" name="Google Shape;354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4BA9409-1094-F05D-B211-AE9E515D4C17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1CC9AC5-B889-7827-A831-94D3C9A52721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5B978-A6C9-6ACC-276C-D05704837D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22119" y="703178"/>
            <a:ext cx="5899762" cy="44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1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15A97B10-AAD2-522C-4208-2D7C986C2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>
            <a:extLst>
              <a:ext uri="{FF2B5EF4-FFF2-40B4-BE49-F238E27FC236}">
                <a16:creationId xmlns:a16="http://schemas.microsoft.com/office/drawing/2014/main" id="{AE32189D-7099-060E-87E6-8E5F04E9CC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/>
              <a:t>Kompilacija i treniranje modela</a:t>
            </a:r>
            <a:endParaRPr b="1">
              <a:latin typeface="+mj-lt"/>
            </a:endParaRPr>
          </a:p>
        </p:txBody>
      </p:sp>
      <p:sp>
        <p:nvSpPr>
          <p:cNvPr id="354" name="Google Shape;354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227AD0-FB34-F230-E8BE-5DC5585DB0FD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EFF54C-F53E-1CB2-2665-3FD4254A86B0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D6567-1AC4-B9F1-D055-0FC812C20E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99" y="797746"/>
            <a:ext cx="6401601" cy="37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07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4BDA0998-0856-56CC-BF26-0315E0C0B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>
            <a:extLst>
              <a:ext uri="{FF2B5EF4-FFF2-40B4-BE49-F238E27FC236}">
                <a16:creationId xmlns:a16="http://schemas.microsoft.com/office/drawing/2014/main" id="{CE93DAAF-F604-AB7B-FA93-4D3EA64EE1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/>
              <a:t>Kompilacija i treniranje modela</a:t>
            </a:r>
            <a:endParaRPr b="1">
              <a:latin typeface="+mj-lt"/>
            </a:endParaRPr>
          </a:p>
        </p:txBody>
      </p:sp>
      <p:sp>
        <p:nvSpPr>
          <p:cNvPr id="354" name="Google Shape;354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F464B-D8EB-0F26-9AD1-D8E5340EF013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7378670-4C4E-5EFB-2A5C-2825D9463F4C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DA4A1-8EE8-E7D9-CC3B-8FAE41D735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99" y="1237488"/>
            <a:ext cx="6401601" cy="28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0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5BA24ACF-8606-A990-3084-A57BF1249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>
            <a:extLst>
              <a:ext uri="{FF2B5EF4-FFF2-40B4-BE49-F238E27FC236}">
                <a16:creationId xmlns:a16="http://schemas.microsoft.com/office/drawing/2014/main" id="{B2ACC442-5721-03BC-E22F-1C4F24C3D0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18275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bs-Latn-BA" b="1"/>
              <a:t>Tačnost i gubitak</a:t>
            </a:r>
            <a:endParaRPr b="1">
              <a:latin typeface="+mj-lt"/>
            </a:endParaRPr>
          </a:p>
        </p:txBody>
      </p:sp>
      <p:sp>
        <p:nvSpPr>
          <p:cNvPr id="354" name="Google Shape;354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25D57AB-8CE5-BAC9-3DD7-78B440506EAC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7BA8706-EFBA-3DD9-8D5D-333808477EEB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026D5-D448-53FA-B438-102BD900C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35" y="1438026"/>
            <a:ext cx="7203963" cy="226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ACB03D-5F33-7708-80BD-FC6EC13ED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610" y="3370193"/>
            <a:ext cx="2430780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AA765097-CCDB-E0A0-1433-E29FAF5B5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>
            <a:extLst>
              <a:ext uri="{FF2B5EF4-FFF2-40B4-BE49-F238E27FC236}">
                <a16:creationId xmlns:a16="http://schemas.microsoft.com/office/drawing/2014/main" id="{5602B76A-1735-C0C1-26B3-88F75B3C43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18275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/>
              <a:t>Zaklju</a:t>
            </a:r>
            <a:r>
              <a:rPr lang="bs-Latn-BA" b="1"/>
              <a:t>čak</a:t>
            </a:r>
            <a:endParaRPr b="1">
              <a:latin typeface="+mj-lt"/>
            </a:endParaRPr>
          </a:p>
        </p:txBody>
      </p:sp>
      <p:sp>
        <p:nvSpPr>
          <p:cNvPr id="354" name="Google Shape;354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48222C-3A76-8778-2BB4-4387530CAB48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13D1341-5691-69D4-8B46-2FF64A1BFB59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41;p48">
            <a:extLst>
              <a:ext uri="{FF2B5EF4-FFF2-40B4-BE49-F238E27FC236}">
                <a16:creationId xmlns:a16="http://schemas.microsoft.com/office/drawing/2014/main" id="{60A6DF94-2602-B6AA-3AC1-107733A2D42F}"/>
              </a:ext>
            </a:extLst>
          </p:cNvPr>
          <p:cNvSpPr txBox="1">
            <a:spLocks/>
          </p:cNvSpPr>
          <p:nvPr/>
        </p:nvSpPr>
        <p:spPr>
          <a:xfrm>
            <a:off x="716550" y="1063266"/>
            <a:ext cx="7871656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/>
              <a:t>CNN i transfer learning omogućuju brzu i preciznu dijagnostiku bolesti sa RTG slika.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/>
              <a:t>Modeli su efikasni, ali zahtijevaju dodatna klinička testiranja za praktičnu primjenu.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/>
              <a:t>AI može značajno unaprijediti zdravstvenu zaštitu, posebno tamo gdje nedostaje stručni kadar.</a:t>
            </a:r>
            <a:endParaRPr lang="pl-PL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131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88246241-BD0E-4EB8-4FBD-5AAC968ED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>
            <a:extLst>
              <a:ext uri="{FF2B5EF4-FFF2-40B4-BE49-F238E27FC236}">
                <a16:creationId xmlns:a16="http://schemas.microsoft.com/office/drawing/2014/main" id="{08EE6EE2-DDDF-9C07-3B56-02A984B71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22854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bs-Latn-BA" b="1"/>
              <a:t>Hvala na pažnji!</a:t>
            </a:r>
            <a:endParaRPr b="1">
              <a:latin typeface="+mj-lt"/>
            </a:endParaRPr>
          </a:p>
        </p:txBody>
      </p:sp>
      <p:sp>
        <p:nvSpPr>
          <p:cNvPr id="354" name="Google Shape;354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FE1E877-6A15-FF03-E860-D3614BD4E028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60A98A-1168-4C14-C1BE-AB4069D1B6EE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95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/>
          <p:nvPr/>
        </p:nvSpPr>
        <p:spPr>
          <a:xfrm>
            <a:off x="3646825" y="1252150"/>
            <a:ext cx="843300" cy="84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4"/>
          <p:cNvSpPr/>
          <p:nvPr/>
        </p:nvSpPr>
        <p:spPr>
          <a:xfrm>
            <a:off x="3646825" y="3433588"/>
            <a:ext cx="843300" cy="84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4"/>
          <p:cNvSpPr/>
          <p:nvPr/>
        </p:nvSpPr>
        <p:spPr>
          <a:xfrm>
            <a:off x="3646825" y="2342869"/>
            <a:ext cx="843300" cy="84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4"/>
          <p:cNvSpPr txBox="1">
            <a:spLocks noGrp="1"/>
          </p:cNvSpPr>
          <p:nvPr>
            <p:ph type="title"/>
          </p:nvPr>
        </p:nvSpPr>
        <p:spPr>
          <a:xfrm>
            <a:off x="638125" y="3391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b="1">
                <a:latin typeface="+mj-lt"/>
              </a:rPr>
              <a:t>UVOD</a:t>
            </a:r>
            <a:endParaRPr b="1">
              <a:latin typeface="+mj-lt"/>
            </a:endParaRPr>
          </a:p>
        </p:txBody>
      </p:sp>
      <p:sp>
        <p:nvSpPr>
          <p:cNvPr id="294" name="Google Shape;294;p44"/>
          <p:cNvSpPr txBox="1">
            <a:spLocks noGrp="1"/>
          </p:cNvSpPr>
          <p:nvPr>
            <p:ph type="title" idx="2"/>
          </p:nvPr>
        </p:nvSpPr>
        <p:spPr>
          <a:xfrm>
            <a:off x="3660775" y="1381138"/>
            <a:ext cx="8154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5" name="Google Shape;295;p44"/>
          <p:cNvSpPr txBox="1">
            <a:spLocks noGrp="1"/>
          </p:cNvSpPr>
          <p:nvPr>
            <p:ph type="subTitle" idx="3"/>
          </p:nvPr>
        </p:nvSpPr>
        <p:spPr>
          <a:xfrm>
            <a:off x="4653877" y="1497680"/>
            <a:ext cx="38385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 panose="020B0604020202020204" pitchFamily="34" charset="0"/>
                <a:cs typeface="Arial" panose="020B0604020202020204" pitchFamily="34" charset="0"/>
              </a:rPr>
              <a:t>Vje</a:t>
            </a:r>
            <a:r>
              <a:rPr lang="bs-Latn-BA">
                <a:latin typeface="Arial" panose="020B0604020202020204" pitchFamily="34" charset="0"/>
                <a:cs typeface="Arial" panose="020B0604020202020204" pitchFamily="34" charset="0"/>
              </a:rPr>
              <a:t>štačka intel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bs-Latn-BA">
                <a:latin typeface="Arial" panose="020B0604020202020204" pitchFamily="34" charset="0"/>
                <a:cs typeface="Arial" panose="020B0604020202020204" pitchFamily="34" charset="0"/>
              </a:rPr>
              <a:t>gencija (AI)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Google Shape;297;p44"/>
          <p:cNvSpPr txBox="1">
            <a:spLocks noGrp="1"/>
          </p:cNvSpPr>
          <p:nvPr>
            <p:ph type="title" idx="5"/>
          </p:nvPr>
        </p:nvSpPr>
        <p:spPr>
          <a:xfrm>
            <a:off x="3660775" y="2471863"/>
            <a:ext cx="8154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44"/>
          <p:cNvSpPr txBox="1">
            <a:spLocks noGrp="1"/>
          </p:cNvSpPr>
          <p:nvPr>
            <p:ph type="subTitle" idx="6"/>
          </p:nvPr>
        </p:nvSpPr>
        <p:spPr>
          <a:xfrm>
            <a:off x="4653877" y="2563459"/>
            <a:ext cx="38385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>
                <a:latin typeface="+mj-lt"/>
              </a:rPr>
              <a:t>Mašinsko učenje (ML)</a:t>
            </a:r>
            <a:endParaRPr>
              <a:latin typeface="+mj-lt"/>
            </a:endParaRPr>
          </a:p>
        </p:txBody>
      </p:sp>
      <p:sp>
        <p:nvSpPr>
          <p:cNvPr id="300" name="Google Shape;300;p44"/>
          <p:cNvSpPr txBox="1">
            <a:spLocks noGrp="1"/>
          </p:cNvSpPr>
          <p:nvPr>
            <p:ph type="title" idx="8"/>
          </p:nvPr>
        </p:nvSpPr>
        <p:spPr>
          <a:xfrm>
            <a:off x="3660775" y="3562588"/>
            <a:ext cx="8154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p44"/>
          <p:cNvSpPr txBox="1">
            <a:spLocks noGrp="1"/>
          </p:cNvSpPr>
          <p:nvPr>
            <p:ph type="subTitle" idx="9"/>
          </p:nvPr>
        </p:nvSpPr>
        <p:spPr>
          <a:xfrm>
            <a:off x="4668901" y="3633538"/>
            <a:ext cx="38385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>
                <a:latin typeface="+mj-lt"/>
              </a:rPr>
              <a:t>Duboko učenje (DL)</a:t>
            </a:r>
            <a:endParaRPr>
              <a:latin typeface="+mj-lt"/>
            </a:endParaRPr>
          </a:p>
        </p:txBody>
      </p:sp>
      <p:pic>
        <p:nvPicPr>
          <p:cNvPr id="302" name="Google Shape;302;p4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426" b="2416"/>
          <a:stretch/>
        </p:blipFill>
        <p:spPr>
          <a:xfrm>
            <a:off x="714924" y="1413582"/>
            <a:ext cx="2753125" cy="274315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4">
            <a:hlinkClick r:id="" action="ppaction://hlinkshowjump?jump=nextslide"/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4">
            <a:hlinkClick r:id="" action="ppaction://hlinkshowjump?jump=previousslide"/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b="1">
                <a:latin typeface="+mj-lt"/>
              </a:rPr>
              <a:t>Vještačka intel</a:t>
            </a:r>
            <a:r>
              <a:rPr lang="en-US" b="1">
                <a:latin typeface="+mj-lt"/>
              </a:rPr>
              <a:t>i</a:t>
            </a:r>
            <a:r>
              <a:rPr lang="bs-Latn-BA" b="1">
                <a:latin typeface="+mj-lt"/>
              </a:rPr>
              <a:t>gencija (AI)</a:t>
            </a:r>
            <a:endParaRPr b="1">
              <a:latin typeface="+mj-lt"/>
            </a:endParaRPr>
          </a:p>
        </p:txBody>
      </p:sp>
      <p:sp>
        <p:nvSpPr>
          <p:cNvPr id="341" name="Google Shape;341;p48"/>
          <p:cNvSpPr txBox="1">
            <a:spLocks noGrp="1"/>
          </p:cNvSpPr>
          <p:nvPr>
            <p:ph type="subTitle" idx="2"/>
          </p:nvPr>
        </p:nvSpPr>
        <p:spPr>
          <a:xfrm>
            <a:off x="705274" y="1363213"/>
            <a:ext cx="7718725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Grana računarstva koja razvija sisteme sposobne za inteligentno ponašanje</a:t>
            </a:r>
            <a:r>
              <a:rPr lang="bs-Latn-BA" sz="2400">
                <a:latin typeface="+mn-lt"/>
              </a:rPr>
              <a:t>.</a:t>
            </a:r>
            <a:endParaRPr lang="en-US" sz="2400">
              <a:latin typeface="+mn-lt"/>
            </a:endParaRPr>
          </a:p>
          <a:p>
            <a:pPr marL="0" lvl="0" indent="0"/>
            <a:endParaRPr lang="en-US" sz="2400"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v-SE" sz="2400">
                <a:latin typeface="+mn-lt"/>
              </a:rPr>
              <a:t>Vrste AI: uska, opšta i superinteligencija.</a:t>
            </a:r>
          </a:p>
          <a:p>
            <a:pPr marL="0" lvl="0" indent="0"/>
            <a:endParaRPr lang="sv-SE" sz="24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AI se koristi u mnogim industrijama, uključujući zdravstvo, ekonomiju, saobraćaj.</a:t>
            </a:r>
            <a:endParaRPr sz="2400">
              <a:latin typeface="+mn-lt"/>
            </a:endParaRPr>
          </a:p>
        </p:txBody>
      </p:sp>
      <p:sp>
        <p:nvSpPr>
          <p:cNvPr id="345" name="Google Shape;345;p48">
            <a:hlinkClick r:id="" action="ppaction://hlinkshowjump?jump=nextslide"/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8">
            <a:hlinkClick r:id="" action="ppaction://hlinkshowjump?jump=previousslide"/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>
          <a:extLst>
            <a:ext uri="{FF2B5EF4-FFF2-40B4-BE49-F238E27FC236}">
              <a16:creationId xmlns:a16="http://schemas.microsoft.com/office/drawing/2014/main" id="{57245429-6DE7-69E5-3E79-24493F189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>
            <a:extLst>
              <a:ext uri="{FF2B5EF4-FFF2-40B4-BE49-F238E27FC236}">
                <a16:creationId xmlns:a16="http://schemas.microsoft.com/office/drawing/2014/main" id="{AADCCE49-8D7F-AC41-4B6F-2A9FBF059F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M</a:t>
            </a:r>
            <a:r>
              <a:rPr lang="bs-Latn-BA" b="1">
                <a:latin typeface="+mj-lt"/>
              </a:rPr>
              <a:t>ašinsko učenje (ML)</a:t>
            </a:r>
            <a:endParaRPr b="1">
              <a:latin typeface="+mj-lt"/>
            </a:endParaRPr>
          </a:p>
        </p:txBody>
      </p:sp>
      <p:sp>
        <p:nvSpPr>
          <p:cNvPr id="341" name="Google Shape;341;p48">
            <a:extLst>
              <a:ext uri="{FF2B5EF4-FFF2-40B4-BE49-F238E27FC236}">
                <a16:creationId xmlns:a16="http://schemas.microsoft.com/office/drawing/2014/main" id="{6D9EC65C-5445-F68F-D056-6B52A289791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05274" y="1363213"/>
            <a:ext cx="7871656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Podoblast AI koja omogućava učenju iz podataka bez eksplicitnog programiranja.</a:t>
            </a:r>
          </a:p>
          <a:p>
            <a:pPr marL="0" lvl="0" indent="0"/>
            <a:endParaRPr lang="en-US" sz="2400"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v-SE" sz="2400">
                <a:latin typeface="+mn-lt"/>
              </a:rPr>
              <a:t>Vrste </a:t>
            </a:r>
            <a:r>
              <a:rPr lang="bs-Latn-BA" sz="2400">
                <a:latin typeface="+mn-lt"/>
              </a:rPr>
              <a:t>ML</a:t>
            </a:r>
            <a:r>
              <a:rPr lang="sv-SE" sz="2400">
                <a:latin typeface="+mn-lt"/>
              </a:rPr>
              <a:t>: </a:t>
            </a:r>
            <a:r>
              <a:rPr lang="bs-Latn-BA" sz="2400">
                <a:latin typeface="+mn-lt"/>
              </a:rPr>
              <a:t>n</a:t>
            </a:r>
            <a:r>
              <a:rPr lang="en-US" sz="2400">
                <a:latin typeface="+mn-lt"/>
              </a:rPr>
              <a:t>adgledano</a:t>
            </a:r>
            <a:r>
              <a:rPr lang="bs-Latn-BA" sz="2400">
                <a:latin typeface="+mn-lt"/>
              </a:rPr>
              <a:t>, nenagledano i pojačano učenje</a:t>
            </a:r>
            <a:r>
              <a:rPr lang="sv-SE" sz="2400">
                <a:latin typeface="+mn-lt"/>
              </a:rPr>
              <a:t>.</a:t>
            </a:r>
          </a:p>
          <a:p>
            <a:pPr marL="0" lvl="0" indent="0"/>
            <a:endParaRPr lang="sv-SE" sz="2400"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Primjeri ML-a</a:t>
            </a:r>
            <a:r>
              <a:rPr lang="bs-Latn-BA" sz="2400">
                <a:latin typeface="+mn-lt"/>
              </a:rPr>
              <a:t>: p</a:t>
            </a:r>
            <a:r>
              <a:rPr lang="en-US" sz="2400">
                <a:latin typeface="+mn-lt"/>
              </a:rPr>
              <a:t>redikcija cijena nekretnina</a:t>
            </a:r>
            <a:r>
              <a:rPr lang="bs-Latn-BA" sz="2400">
                <a:latin typeface="+mn-lt"/>
              </a:rPr>
              <a:t>, f</a:t>
            </a:r>
            <a:r>
              <a:rPr lang="en-US" sz="2400">
                <a:latin typeface="+mn-lt"/>
              </a:rPr>
              <a:t>iltriranje spama u e-mailu</a:t>
            </a:r>
            <a:r>
              <a:rPr lang="bs-Latn-BA" sz="2400">
                <a:latin typeface="+mn-lt"/>
              </a:rPr>
              <a:t>, p</a:t>
            </a:r>
            <a:r>
              <a:rPr lang="sv-SE" sz="2400">
                <a:latin typeface="+mn-lt"/>
              </a:rPr>
              <a:t>repoznavanje bolesti iz</a:t>
            </a:r>
            <a:r>
              <a:rPr lang="bs-Latn-BA" sz="2400">
                <a:latin typeface="+mn-lt"/>
              </a:rPr>
              <a:t> </a:t>
            </a:r>
            <a:r>
              <a:rPr lang="sv-SE" sz="2400">
                <a:latin typeface="+mn-lt"/>
              </a:rPr>
              <a:t>medicinskih slika</a:t>
            </a:r>
            <a:r>
              <a:rPr lang="bs-Latn-BA" sz="2400">
                <a:latin typeface="+mn-lt"/>
              </a:rPr>
              <a:t>.</a:t>
            </a:r>
            <a:endParaRPr sz="2400">
              <a:latin typeface="+mn-lt"/>
            </a:endParaRPr>
          </a:p>
        </p:txBody>
      </p:sp>
      <p:sp>
        <p:nvSpPr>
          <p:cNvPr id="345" name="Google Shape;345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293BBD-50B8-2F8A-BA26-A3BA5590955A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4604CD-7C2D-DBFD-FC67-1791CD053FA4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448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>
          <a:extLst>
            <a:ext uri="{FF2B5EF4-FFF2-40B4-BE49-F238E27FC236}">
              <a16:creationId xmlns:a16="http://schemas.microsoft.com/office/drawing/2014/main" id="{83211125-E7BD-1F37-EC7D-0ABB6394F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>
            <a:extLst>
              <a:ext uri="{FF2B5EF4-FFF2-40B4-BE49-F238E27FC236}">
                <a16:creationId xmlns:a16="http://schemas.microsoft.com/office/drawing/2014/main" id="{59FD9ECB-4C05-EFBF-040A-94535F01DB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Duboko </a:t>
            </a:r>
            <a:r>
              <a:rPr lang="bs-Latn-BA" b="1">
                <a:latin typeface="+mj-lt"/>
              </a:rPr>
              <a:t>učenje (</a:t>
            </a:r>
            <a:r>
              <a:rPr lang="en-US" b="1">
                <a:latin typeface="+mj-lt"/>
              </a:rPr>
              <a:t>D</a:t>
            </a:r>
            <a:r>
              <a:rPr lang="bs-Latn-BA" b="1">
                <a:latin typeface="+mj-lt"/>
              </a:rPr>
              <a:t>L)</a:t>
            </a:r>
            <a:endParaRPr b="1">
              <a:latin typeface="+mj-lt"/>
            </a:endParaRPr>
          </a:p>
        </p:txBody>
      </p:sp>
      <p:sp>
        <p:nvSpPr>
          <p:cNvPr id="341" name="Google Shape;341;p48">
            <a:extLst>
              <a:ext uri="{FF2B5EF4-FFF2-40B4-BE49-F238E27FC236}">
                <a16:creationId xmlns:a16="http://schemas.microsoft.com/office/drawing/2014/main" id="{A79A58E3-21C6-CD6A-2176-0818D779392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05274" y="1363213"/>
            <a:ext cx="7871656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sz="2400"/>
              <a:t>Podoblast ML bazirana na neuronskim mrežama.</a:t>
            </a:r>
            <a:endParaRPr lang="en-US" sz="240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v-SE" sz="2400">
                <a:latin typeface="+mn-lt"/>
              </a:rPr>
              <a:t>Karakteristike </a:t>
            </a:r>
            <a:r>
              <a:rPr lang="en-US" sz="2400">
                <a:latin typeface="+mn-lt"/>
              </a:rPr>
              <a:t>D</a:t>
            </a:r>
            <a:r>
              <a:rPr lang="bs-Latn-BA" sz="2400">
                <a:latin typeface="+mn-lt"/>
              </a:rPr>
              <a:t>L</a:t>
            </a:r>
            <a:r>
              <a:rPr lang="sv-SE" sz="2400">
                <a:latin typeface="+mn-lt"/>
              </a:rPr>
              <a:t>: velik skup podataka, ogromna kompjuterska mo</a:t>
            </a:r>
            <a:r>
              <a:rPr lang="bs-Latn-BA" sz="2400">
                <a:latin typeface="+mn-lt"/>
              </a:rPr>
              <a:t>ć, sistem sam uči karakteristike.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v-SE" sz="2400"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Primjeri </a:t>
            </a:r>
            <a:r>
              <a:rPr lang="bs-Latn-BA" sz="2400">
                <a:latin typeface="+mn-lt"/>
              </a:rPr>
              <a:t>D</a:t>
            </a:r>
            <a:r>
              <a:rPr lang="en-US" sz="2400">
                <a:latin typeface="+mn-lt"/>
              </a:rPr>
              <a:t>L-a</a:t>
            </a:r>
            <a:r>
              <a:rPr lang="bs-Latn-BA" sz="2400">
                <a:latin typeface="+mn-lt"/>
              </a:rPr>
              <a:t>: automatsko prepoznavanje tumora na CT snimcima, automatsko prevođenje jezika (Google Translate), prepoznavanje lica na fotografijama.</a:t>
            </a:r>
            <a:endParaRPr sz="2400">
              <a:latin typeface="+mn-lt"/>
            </a:endParaRPr>
          </a:p>
        </p:txBody>
      </p:sp>
      <p:sp>
        <p:nvSpPr>
          <p:cNvPr id="345" name="Google Shape;345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D5BDB9C-BDEC-3CDD-F7CC-D0A9F1887D24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4F1C84B-8866-2D59-A54A-1789958639A3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834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>
          <a:extLst>
            <a:ext uri="{FF2B5EF4-FFF2-40B4-BE49-F238E27FC236}">
              <a16:creationId xmlns:a16="http://schemas.microsoft.com/office/drawing/2014/main" id="{BB2A8A73-161F-CE31-27D0-BCB333EC5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>
            <a:extLst>
              <a:ext uri="{FF2B5EF4-FFF2-40B4-BE49-F238E27FC236}">
                <a16:creationId xmlns:a16="http://schemas.microsoft.com/office/drawing/2014/main" id="{407A48DB-9352-21DD-977D-F94B9FA32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>
                <a:latin typeface="+mj-lt"/>
              </a:rPr>
              <a:t>Konvolucijske neuronske mre</a:t>
            </a:r>
            <a:r>
              <a:rPr lang="bs-Latn-BA" b="1">
                <a:latin typeface="+mj-lt"/>
              </a:rPr>
              <a:t>že</a:t>
            </a:r>
            <a:br>
              <a:rPr lang="bs-Latn-BA" b="1">
                <a:latin typeface="+mj-lt"/>
              </a:rPr>
            </a:br>
            <a:r>
              <a:rPr lang="bs-Latn-BA" b="1">
                <a:latin typeface="+mj-lt"/>
              </a:rPr>
              <a:t>(CNN)</a:t>
            </a:r>
            <a:endParaRPr b="1">
              <a:latin typeface="+mj-lt"/>
            </a:endParaRPr>
          </a:p>
        </p:txBody>
      </p:sp>
      <p:sp>
        <p:nvSpPr>
          <p:cNvPr id="345" name="Google Shape;345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235C79D-C1E7-427F-1332-D3D82DD99B02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AC8453-E5EE-23F7-7AAE-15E7A20331C3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39F0A7-2F26-3DFA-3027-F4D9C5B5A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90" y="1755281"/>
            <a:ext cx="6980019" cy="2434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14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>
                <a:latin typeface="+mj-lt"/>
              </a:rPr>
              <a:t>Uvod u problematiku</a:t>
            </a:r>
            <a:endParaRPr b="1">
              <a:latin typeface="+mj-lt"/>
            </a:endParaRPr>
          </a:p>
        </p:txBody>
      </p:sp>
      <p:sp>
        <p:nvSpPr>
          <p:cNvPr id="352" name="Google Shape;352;p49"/>
          <p:cNvSpPr txBox="1">
            <a:spLocks noGrp="1"/>
          </p:cNvSpPr>
          <p:nvPr>
            <p:ph type="subTitle" idx="1"/>
          </p:nvPr>
        </p:nvSpPr>
        <p:spPr>
          <a:xfrm>
            <a:off x="3993498" y="1432303"/>
            <a:ext cx="4294800" cy="19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SzPts val="1100"/>
            </a:pPr>
            <a:r>
              <a:rPr lang="en-US" sz="2000">
                <a:latin typeface="+mn-lt"/>
              </a:rPr>
              <a:t>Veliki broj oboljelih od plućnih bolesti, uključujući rak pluća. </a:t>
            </a:r>
            <a:endParaRPr lang="bs-Latn-BA" sz="2000">
              <a:latin typeface="+mn-lt"/>
            </a:endParaRPr>
          </a:p>
          <a:p>
            <a:pPr marL="0" indent="0">
              <a:buSzPts val="1100"/>
              <a:buNone/>
            </a:pPr>
            <a:endParaRPr lang="bs-Latn-BA" sz="2000">
              <a:latin typeface="+mn-lt"/>
            </a:endParaRPr>
          </a:p>
          <a:p>
            <a:pPr marL="342900" indent="-342900">
              <a:buSzPts val="1100"/>
            </a:pPr>
            <a:r>
              <a:rPr lang="en-US" sz="2000">
                <a:latin typeface="+mn-lt"/>
              </a:rPr>
              <a:t>Dijagnostika se često oslanja na iskustvo ljekara → moguće greške. </a:t>
            </a:r>
            <a:endParaRPr lang="bs-Latn-BA" sz="2000">
              <a:latin typeface="+mn-lt"/>
            </a:endParaRPr>
          </a:p>
          <a:p>
            <a:pPr marL="0" indent="0">
              <a:buSzPts val="1100"/>
              <a:buNone/>
            </a:pPr>
            <a:endParaRPr lang="bs-Latn-BA" sz="2000">
              <a:latin typeface="+mn-lt"/>
            </a:endParaRPr>
          </a:p>
          <a:p>
            <a:pPr marL="342900" indent="-342900">
              <a:buSzPts val="1100"/>
            </a:pPr>
            <a:r>
              <a:rPr lang="en-US" sz="2000">
                <a:latin typeface="+mn-lt"/>
              </a:rPr>
              <a:t>Potreba za bržom i preciznijom dijagnostikom → uvođenje AI.</a:t>
            </a:r>
            <a:endParaRPr sz="2000">
              <a:latin typeface="+mn-lt"/>
            </a:endParaRPr>
          </a:p>
        </p:txBody>
      </p:sp>
      <p:pic>
        <p:nvPicPr>
          <p:cNvPr id="353" name="Google Shape;353;p4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4606" r="4606"/>
          <a:stretch/>
        </p:blipFill>
        <p:spPr>
          <a:xfrm flipH="1">
            <a:off x="824813" y="1285452"/>
            <a:ext cx="2931899" cy="322940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9">
            <a:hlinkClick r:id="" action="ppaction://hlinkshowjump?jump=nextslide"/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C3DE0487-4BB7-1DDC-CCBB-260BC37CE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>
            <a:extLst>
              <a:ext uri="{FF2B5EF4-FFF2-40B4-BE49-F238E27FC236}">
                <a16:creationId xmlns:a16="http://schemas.microsoft.com/office/drawing/2014/main" id="{CCEB1D46-7FE0-D8F4-5792-1324FFD054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>
                <a:latin typeface="+mj-lt"/>
              </a:rPr>
              <a:t>Skup podataka (Dataset)</a:t>
            </a:r>
            <a:endParaRPr b="1">
              <a:latin typeface="+mj-lt"/>
            </a:endParaRPr>
          </a:p>
        </p:txBody>
      </p:sp>
      <p:sp>
        <p:nvSpPr>
          <p:cNvPr id="352" name="Google Shape;352;p49">
            <a:extLst>
              <a:ext uri="{FF2B5EF4-FFF2-40B4-BE49-F238E27FC236}">
                <a16:creationId xmlns:a16="http://schemas.microsoft.com/office/drawing/2014/main" id="{A6ECC3FA-2862-070E-BA58-DBC4E6203E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49200" y="1500463"/>
            <a:ext cx="4294800" cy="19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SzPts val="1100"/>
            </a:pPr>
            <a:r>
              <a:rPr lang="en-US" sz="2000">
                <a:latin typeface="+mn-lt"/>
              </a:rPr>
              <a:t>Koriste se rendgenske slike pluća (RTG). </a:t>
            </a:r>
            <a:endParaRPr lang="bs-Latn-BA" sz="2000">
              <a:latin typeface="+mn-lt"/>
            </a:endParaRPr>
          </a:p>
          <a:p>
            <a:pPr marL="342900" indent="-342900">
              <a:buSzPts val="1100"/>
            </a:pPr>
            <a:endParaRPr lang="bs-Latn-BA" sz="2000">
              <a:latin typeface="+mn-lt"/>
            </a:endParaRPr>
          </a:p>
          <a:p>
            <a:pPr marL="342900" indent="-342900">
              <a:buSzPts val="1100"/>
            </a:pPr>
            <a:r>
              <a:rPr lang="en-US" sz="2000">
                <a:latin typeface="+mn-lt"/>
              </a:rPr>
              <a:t>Kategorizacija slika: normalno, benigno, maligno. </a:t>
            </a:r>
            <a:endParaRPr lang="bs-Latn-BA" sz="2000">
              <a:latin typeface="+mn-lt"/>
            </a:endParaRPr>
          </a:p>
          <a:p>
            <a:pPr marL="342900" indent="-342900">
              <a:buSzPts val="1100"/>
            </a:pPr>
            <a:endParaRPr lang="bs-Latn-BA" sz="2000">
              <a:latin typeface="+mn-lt"/>
            </a:endParaRPr>
          </a:p>
          <a:p>
            <a:pPr marL="342900" indent="-342900">
              <a:buSzPts val="1100"/>
            </a:pPr>
            <a:r>
              <a:rPr lang="en-US" sz="2000">
                <a:latin typeface="+mn-lt"/>
              </a:rPr>
              <a:t>Primjeri datasetova: JSRT, Montgomery, NIH Chest X-ray, itd.</a:t>
            </a:r>
            <a:endParaRPr sz="2000">
              <a:latin typeface="+mn-lt"/>
            </a:endParaRPr>
          </a:p>
        </p:txBody>
      </p:sp>
      <p:sp>
        <p:nvSpPr>
          <p:cNvPr id="354" name="Google Shape;354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8751F55-6BC8-4BD7-256E-7894BC32B19C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A7C518C-4F32-7508-CA02-805774498799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F215522-C9E1-5802-A84E-424DB280B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69" y="1991831"/>
            <a:ext cx="4253831" cy="16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8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027CD443-3A83-5900-6C58-6CAF3DBB1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C96912F-0904-97DA-FCBD-D275344E6C35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8FB3EA-02CB-C142-A175-CF209A509CC2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5F4B2-FB71-35E1-43E0-7C3FAD6D9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7620"/>
            <a:ext cx="4754880" cy="51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5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Lung Cancer Day Theme by Slidesgo">
  <a:themeElements>
    <a:clrScheme name="Simple Light">
      <a:dk1>
        <a:srgbClr val="434343"/>
      </a:dk1>
      <a:lt1>
        <a:srgbClr val="EFEFEF"/>
      </a:lt1>
      <a:dk2>
        <a:srgbClr val="FFD6C5"/>
      </a:dk2>
      <a:lt2>
        <a:srgbClr val="EBA760"/>
      </a:lt2>
      <a:accent1>
        <a:srgbClr val="783F04"/>
      </a:accent1>
      <a:accent2>
        <a:srgbClr val="E0BFBF"/>
      </a:accent2>
      <a:accent3>
        <a:srgbClr val="C28181"/>
      </a:accent3>
      <a:accent4>
        <a:srgbClr val="A4C2F4"/>
      </a:accent4>
      <a:accent5>
        <a:srgbClr val="1BA2C0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395</Words>
  <Application>Microsoft Office PowerPoint</Application>
  <PresentationFormat>On-screen Show (16:9)</PresentationFormat>
  <Paragraphs>59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Roboto</vt:lpstr>
      <vt:lpstr>Bebas Neue</vt:lpstr>
      <vt:lpstr>Nunito Light</vt:lpstr>
      <vt:lpstr>Arial</vt:lpstr>
      <vt:lpstr>World Lung Cancer Day Theme by Slidesgo</vt:lpstr>
      <vt:lpstr>Identifikacija bolesti pomoću vjestačke inteligencije</vt:lpstr>
      <vt:lpstr>UVOD</vt:lpstr>
      <vt:lpstr>Vještačka inteligencija (AI)</vt:lpstr>
      <vt:lpstr>Mašinsko učenje (ML)</vt:lpstr>
      <vt:lpstr>Duboko učenje (DL)</vt:lpstr>
      <vt:lpstr>Konvolucijske neuronske mreže (CNN)</vt:lpstr>
      <vt:lpstr>Uvod u problematiku</vt:lpstr>
      <vt:lpstr>Skup podataka (Dataset)</vt:lpstr>
      <vt:lpstr>PowerPoint Presentation</vt:lpstr>
      <vt:lpstr>Uvoz biblioteka</vt:lpstr>
      <vt:lpstr>Predobrada podataka (Preprocessing)</vt:lpstr>
      <vt:lpstr>Modeliranje i evaluacija modela</vt:lpstr>
      <vt:lpstr>Kompilacija i treniranje modela</vt:lpstr>
      <vt:lpstr>Kompilacija i treniranje modela</vt:lpstr>
      <vt:lpstr>Tačnost i gubitak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zener</cp:lastModifiedBy>
  <cp:revision>36</cp:revision>
  <dcterms:modified xsi:type="dcterms:W3CDTF">2025-07-01T03:37:00Z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2025-06-30T19:41:03Z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baa1985a-9c67-4ae3-a6d1-38f3e8af1656</vt:lpwstr>
  </property>
  <property fmtid="{D5CDD505-2E9C-101B-9397-08002B2CF9AE}" pid="7" name="MSIP_Label_defa4170-0d19-0005-0004-bc88714345d2_ActionId">
    <vt:lpwstr>63e0be1a-f102-46c7-8bf3-29567cca1738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