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oppins"/>
      <p:regular r:id="rId19"/>
      <p:bold r:id="rId20"/>
      <p:italic r:id="rId21"/>
      <p:boldItalic r:id="rId22"/>
    </p:embeddedFont>
    <p:embeddedFont>
      <p:font typeface="Poppins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SemiBold-bold.fntdata"/><Relationship Id="rId23" Type="http://schemas.openxmlformats.org/officeDocument/2006/relationships/font" Target="fonts/Poppi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SemiBold-boldItalic.fntdata"/><Relationship Id="rId25" Type="http://schemas.openxmlformats.org/officeDocument/2006/relationships/font" Target="fonts/Poppins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40afd3f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40afd3f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40afd3f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40afd3f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40b60c9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40b60c9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40afd3f3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40afd3f3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40afd3f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40afd3f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40afd3f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40afd3f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some </a:t>
            </a:r>
            <a:r>
              <a:rPr lang="en"/>
              <a:t>compliance</a:t>
            </a:r>
            <a:r>
              <a:rPr lang="en"/>
              <a:t> standards require NO code be generated by AI - testing for that could decrease compliance risk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40afd3f3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40afd3f3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a:p>
            <a:pPr indent="0" lvl="0" marL="0" rtl="0" algn="l">
              <a:spcBef>
                <a:spcPts val="0"/>
              </a:spcBef>
              <a:spcAft>
                <a:spcPts val="0"/>
              </a:spcAft>
              <a:buNone/>
            </a:pPr>
            <a:r>
              <a:rPr lang="en"/>
              <a:t>Here’s that diagram of software supply chain, Archipelo risk reporting, and the broader SLDC. - more accurate now that we’ve actually worked on a solution. Dotted lines, “learning/update inputs”, and “universal risk description” are future work in the direction of </a:t>
            </a:r>
            <a:r>
              <a:rPr lang="en"/>
              <a:t>automated</a:t>
            </a:r>
            <a:r>
              <a:rPr lang="en"/>
              <a:t> learning of risks in a way that could be integrated into streamlined tools for developers and the broader development team. The grey blob represents the area around the initial request for this challenge, integration of security and compliance features into the coding interface. (next)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40b60c96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40b60c9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a:t>
            </a:r>
            <a:endParaRPr/>
          </a:p>
          <a:p>
            <a:pPr indent="0" lvl="0" marL="0" rtl="0" algn="l">
              <a:spcBef>
                <a:spcPts val="0"/>
              </a:spcBef>
              <a:spcAft>
                <a:spcPts val="0"/>
              </a:spcAft>
              <a:buNone/>
            </a:pPr>
            <a:r>
              <a:rPr lang="en"/>
              <a:t>Today’s Turing Test Flag Team efforts focused mainly in this area, prototyping a solution for the detection of AI generated code in a way that it can be exposed both to the developers pre-commit, and to consumers of the CI-level aggregated risk reports from Archipelo. This conceptual solution could be extended to other types of risk models, including those that already exist but are currently only reported at the CI level.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40afd3f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40afd3f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40afd3f3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40afd3f3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40afd3f3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40afd3f3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40afd3f3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40afd3f3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40afd3f3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40afd3f3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observablehq.com/@d3/horizontal-bar-chart/2?intent=fork" TargetMode="External"/><Relationship Id="rId4" Type="http://schemas.openxmlformats.org/officeDocument/2006/relationships/hyperlink" Target="https://observablehq.com/d/86edbe38b1e690f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Poppins SemiBold"/>
                <a:ea typeface="Poppins SemiBold"/>
                <a:cs typeface="Poppins SemiBold"/>
                <a:sym typeface="Poppins SemiBold"/>
              </a:rPr>
              <a:t>Team Name </a:t>
            </a:r>
            <a:endParaRPr>
              <a:latin typeface="Poppins SemiBold"/>
              <a:ea typeface="Poppins SemiBold"/>
              <a:cs typeface="Poppins SemiBold"/>
              <a:sym typeface="Poppins SemiBold"/>
            </a:endParaRPr>
          </a:p>
          <a:p>
            <a:pPr indent="0" lvl="0" marL="0" rtl="0" algn="ctr">
              <a:spcBef>
                <a:spcPts val="0"/>
              </a:spcBef>
              <a:spcAft>
                <a:spcPts val="0"/>
              </a:spcAft>
              <a:buNone/>
            </a:pPr>
            <a:r>
              <a:rPr b="1" lang="en" sz="4000">
                <a:solidFill>
                  <a:schemeClr val="lt2"/>
                </a:solidFill>
                <a:latin typeface="Poppins"/>
                <a:ea typeface="Poppins"/>
                <a:cs typeface="Poppins"/>
                <a:sym typeface="Poppins"/>
              </a:rPr>
              <a:t>🤖🏁 </a:t>
            </a:r>
            <a:r>
              <a:rPr b="1" lang="en" sz="4000">
                <a:solidFill>
                  <a:schemeClr val="accent5"/>
                </a:solidFill>
                <a:latin typeface="Poppins"/>
                <a:ea typeface="Poppins"/>
                <a:cs typeface="Poppins"/>
                <a:sym typeface="Poppins"/>
              </a:rPr>
              <a:t>Turing Test</a:t>
            </a:r>
            <a:r>
              <a:rPr b="1" lang="en" sz="4000">
                <a:latin typeface="Poppins"/>
                <a:ea typeface="Poppins"/>
                <a:cs typeface="Poppins"/>
                <a:sym typeface="Poppins"/>
              </a:rPr>
              <a:t> Flag </a:t>
            </a:r>
            <a:endParaRPr b="1" sz="4000">
              <a:latin typeface="Poppins"/>
              <a:ea typeface="Poppins"/>
              <a:cs typeface="Poppins"/>
              <a:sym typeface="Poppins"/>
            </a:endParaRPr>
          </a:p>
          <a:p>
            <a:pPr indent="0" lvl="0" marL="0" rtl="0" algn="ctr">
              <a:spcBef>
                <a:spcPts val="0"/>
              </a:spcBef>
              <a:spcAft>
                <a:spcPts val="0"/>
              </a:spcAft>
              <a:buNone/>
            </a:pPr>
            <a:r>
              <a:rPr b="1" lang="en" sz="4000">
                <a:latin typeface="Poppins"/>
                <a:ea typeface="Poppins"/>
                <a:cs typeface="Poppins"/>
                <a:sym typeface="Poppins"/>
              </a:rPr>
              <a:t>AI Reporting Feature for Compliance</a:t>
            </a:r>
            <a:r>
              <a:rPr b="1" lang="en" sz="4000">
                <a:solidFill>
                  <a:schemeClr val="lt2"/>
                </a:solidFill>
                <a:latin typeface="Poppins"/>
                <a:ea typeface="Poppins"/>
                <a:cs typeface="Poppins"/>
                <a:sym typeface="Poppins"/>
              </a:rPr>
              <a:t> </a:t>
            </a:r>
            <a:endParaRPr b="1" sz="4000">
              <a:solidFill>
                <a:schemeClr val="lt2"/>
              </a:solidFill>
              <a:latin typeface="Poppins"/>
              <a:ea typeface="Poppins"/>
              <a:cs typeface="Poppins"/>
              <a:sym typeface="Poppins"/>
            </a:endParaRPr>
          </a:p>
          <a:p>
            <a:pPr indent="0" lvl="0" marL="0" rtl="0" algn="ctr">
              <a:spcBef>
                <a:spcPts val="0"/>
              </a:spcBef>
              <a:spcAft>
                <a:spcPts val="0"/>
              </a:spcAft>
              <a:buNone/>
            </a:pPr>
            <a:r>
              <a:rPr b="1" lang="en" sz="2000">
                <a:solidFill>
                  <a:schemeClr val="lt2"/>
                </a:solidFill>
                <a:latin typeface="Poppins"/>
                <a:ea typeface="Poppins"/>
                <a:cs typeface="Poppins"/>
                <a:sym typeface="Poppins"/>
              </a:rPr>
              <a:t> </a:t>
            </a:r>
            <a:endParaRPr>
              <a:latin typeface="Poppins SemiBold"/>
              <a:ea typeface="Poppins SemiBold"/>
              <a:cs typeface="Poppins SemiBold"/>
              <a:sym typeface="Poppins Semi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chemeClr val="dk1"/>
                </a:solidFill>
                <a:latin typeface="Poppins"/>
                <a:ea typeface="Poppins"/>
                <a:cs typeface="Poppins"/>
                <a:sym typeface="Poppins"/>
              </a:rPr>
              <a:t>Erin Pangilinan I Dave Howard I Brandon Rutter-Daywater</a:t>
            </a:r>
            <a:endParaRPr sz="2000">
              <a:solidFill>
                <a:schemeClr val="dk1"/>
              </a:solidFill>
              <a:latin typeface="Poppins"/>
              <a:ea typeface="Poppins"/>
              <a:cs typeface="Poppins"/>
              <a:sym typeface="Poppins"/>
            </a:endParaRPr>
          </a:p>
          <a:p>
            <a:pPr indent="0" lvl="0" marL="0" rtl="0" algn="ctr">
              <a:spcBef>
                <a:spcPts val="0"/>
              </a:spcBef>
              <a:spcAft>
                <a:spcPts val="0"/>
              </a:spcAft>
              <a:buNone/>
            </a:pPr>
            <a:r>
              <a:rPr lang="en" sz="2000">
                <a:solidFill>
                  <a:schemeClr val="dk1"/>
                </a:solidFill>
                <a:latin typeface="Poppins"/>
                <a:ea typeface="Poppins"/>
                <a:cs typeface="Poppins"/>
                <a:sym typeface="Poppins"/>
              </a:rPr>
              <a:t>GH - </a:t>
            </a:r>
            <a:r>
              <a:rPr lang="en" sz="2000">
                <a:solidFill>
                  <a:schemeClr val="accent5"/>
                </a:solidFill>
                <a:latin typeface="Poppins"/>
                <a:ea typeface="Poppins"/>
                <a:cs typeface="Poppins"/>
                <a:sym typeface="Poppins"/>
              </a:rPr>
              <a:t>@erinjerri</a:t>
            </a:r>
            <a:r>
              <a:rPr lang="en" sz="2000">
                <a:solidFill>
                  <a:schemeClr val="dk1"/>
                </a:solidFill>
                <a:latin typeface="Poppins"/>
                <a:ea typeface="Poppins"/>
                <a:cs typeface="Poppins"/>
                <a:sym typeface="Poppins"/>
              </a:rPr>
              <a:t> I </a:t>
            </a:r>
            <a:r>
              <a:rPr lang="en" sz="2000">
                <a:solidFill>
                  <a:schemeClr val="accent5"/>
                </a:solidFill>
                <a:latin typeface="Poppins"/>
                <a:ea typeface="Poppins"/>
                <a:cs typeface="Poppins"/>
                <a:sym typeface="Poppins"/>
              </a:rPr>
              <a:t>@zefosec</a:t>
            </a:r>
            <a:r>
              <a:rPr lang="en" sz="2000">
                <a:solidFill>
                  <a:schemeClr val="dk1"/>
                </a:solidFill>
                <a:latin typeface="Poppins"/>
                <a:ea typeface="Poppins"/>
                <a:cs typeface="Poppins"/>
                <a:sym typeface="Poppins"/>
              </a:rPr>
              <a:t> I </a:t>
            </a:r>
            <a:r>
              <a:rPr lang="en" sz="2000">
                <a:solidFill>
                  <a:schemeClr val="accent5"/>
                </a:solidFill>
                <a:latin typeface="Poppins"/>
                <a:ea typeface="Poppins"/>
                <a:cs typeface="Poppins"/>
                <a:sym typeface="Poppins"/>
              </a:rPr>
              <a:t>@</a:t>
            </a:r>
            <a:r>
              <a:rPr lang="en" sz="2000">
                <a:solidFill>
                  <a:schemeClr val="accent5"/>
                </a:solidFill>
                <a:latin typeface="Poppins"/>
                <a:ea typeface="Poppins"/>
                <a:cs typeface="Poppins"/>
                <a:sym typeface="Poppins"/>
              </a:rPr>
              <a:t>blruda</a:t>
            </a:r>
            <a:endParaRPr sz="2000">
              <a:solidFill>
                <a:schemeClr val="accent5"/>
              </a:solidFill>
              <a:latin typeface="Poppins"/>
              <a:ea typeface="Poppins"/>
              <a:cs typeface="Poppins"/>
              <a:sym typeface="Poppins"/>
            </a:endParaRPr>
          </a:p>
        </p:txBody>
      </p:sp>
      <p:pic>
        <p:nvPicPr>
          <p:cNvPr id="56" name="Google Shape;56;p13"/>
          <p:cNvPicPr preferRelativeResize="0"/>
          <p:nvPr/>
        </p:nvPicPr>
        <p:blipFill>
          <a:blip r:embed="rId3">
            <a:alphaModFix/>
          </a:blip>
          <a:stretch>
            <a:fillRect/>
          </a:stretch>
        </p:blipFill>
        <p:spPr>
          <a:xfrm>
            <a:off x="2060325" y="3295550"/>
            <a:ext cx="190500" cy="19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oppins"/>
                <a:ea typeface="Poppins"/>
                <a:cs typeface="Poppins"/>
                <a:sym typeface="Poppins"/>
              </a:rPr>
              <a:t>CLI-based AI Flag</a:t>
            </a:r>
            <a:endParaRPr>
              <a:latin typeface="Poppins"/>
              <a:ea typeface="Poppins"/>
              <a:cs typeface="Poppins"/>
              <a:sym typeface="Poppins"/>
            </a:endParaRPr>
          </a:p>
        </p:txBody>
      </p:sp>
      <p:sp>
        <p:nvSpPr>
          <p:cNvPr id="119" name="Google Shape;119;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
                <a:latin typeface="Poppins"/>
                <a:ea typeface="Poppins"/>
                <a:cs typeface="Poppins"/>
                <a:sym typeface="Poppins"/>
              </a:rPr>
              <a:t>This Python code shows a quick dashboard overview within a code repository project the % confidence score of the code base being an AI generated..  </a:t>
            </a:r>
            <a:endParaRPr>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p:nvPr/>
        </p:nvSpPr>
        <p:spPr>
          <a:xfrm>
            <a:off x="5085575" y="1884725"/>
            <a:ext cx="2183400" cy="159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 Screenshot</a:t>
            </a:r>
            <a:endParaRPr/>
          </a:p>
        </p:txBody>
      </p:sp>
      <p:pic>
        <p:nvPicPr>
          <p:cNvPr id="126" name="Google Shape;126;p23"/>
          <p:cNvPicPr preferRelativeResize="0"/>
          <p:nvPr/>
        </p:nvPicPr>
        <p:blipFill>
          <a:blip r:embed="rId3">
            <a:alphaModFix/>
          </a:blip>
          <a:stretch>
            <a:fillRect/>
          </a:stretch>
        </p:blipFill>
        <p:spPr>
          <a:xfrm>
            <a:off x="367725" y="1120425"/>
            <a:ext cx="6962775" cy="3476625"/>
          </a:xfrm>
          <a:prstGeom prst="rect">
            <a:avLst/>
          </a:prstGeom>
          <a:noFill/>
          <a:ln>
            <a:noFill/>
          </a:ln>
        </p:spPr>
      </p:pic>
      <p:sp>
        <p:nvSpPr>
          <p:cNvPr id="127" name="Google Shape;127;p23"/>
          <p:cNvSpPr txBox="1"/>
          <p:nvPr/>
        </p:nvSpPr>
        <p:spPr>
          <a:xfrm>
            <a:off x="7422850" y="445025"/>
            <a:ext cx="1665600" cy="4040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Each file and risk score, confidence level</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Watch  output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List of files the repo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rPr lang="en" sz="1000">
                <a:solidFill>
                  <a:schemeClr val="dk1"/>
                </a:solidFill>
                <a:latin typeface="Poppins"/>
                <a:ea typeface="Poppins"/>
                <a:cs typeface="Poppins"/>
                <a:sym typeface="Poppins"/>
              </a:rPr>
              <a:t>Each one has confidence score</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rPr lang="en" sz="1000">
                <a:solidFill>
                  <a:schemeClr val="dk1"/>
                </a:solidFill>
                <a:latin typeface="Poppins"/>
                <a:ea typeface="Poppins"/>
                <a:cs typeface="Poppins"/>
                <a:sym typeface="Poppins"/>
              </a:rPr>
              <a:t>This Dashboard displays shows a quick dashboard overview within a code repository  project the % and score of. </a:t>
            </a:r>
            <a:endParaRPr sz="1000">
              <a:solidFill>
                <a:schemeClr val="dk1"/>
              </a:solidFill>
              <a:latin typeface="Poppins"/>
              <a:ea typeface="Poppins"/>
              <a:cs typeface="Poppins"/>
              <a:sym typeface="Poppins"/>
            </a:endParaRPr>
          </a:p>
          <a:p>
            <a:pPr indent="0" lvl="0" marL="0" rtl="0" algn="ctr">
              <a:spcBef>
                <a:spcPts val="0"/>
              </a:spcBef>
              <a:spcAft>
                <a:spcPts val="0"/>
              </a:spcAft>
              <a:buNone/>
            </a:pPr>
            <a:r>
              <a:t/>
            </a:r>
            <a:endParaRPr sz="1000">
              <a:solidFill>
                <a:schemeClr val="dk1"/>
              </a:solidFill>
              <a:latin typeface="Poppins"/>
              <a:ea typeface="Poppins"/>
              <a:cs typeface="Poppins"/>
              <a:sym typeface="Poppins"/>
            </a:endParaRPr>
          </a:p>
          <a:p>
            <a:pPr indent="-292100" lvl="0" marL="457200" rtl="0" algn="l">
              <a:lnSpc>
                <a:spcPct val="115000"/>
              </a:lnSpc>
              <a:spcBef>
                <a:spcPts val="600"/>
              </a:spcBef>
              <a:spcAft>
                <a:spcPts val="0"/>
              </a:spcAft>
              <a:buClr>
                <a:schemeClr val="dk1"/>
              </a:buClr>
              <a:buSzPts val="1000"/>
              <a:buFont typeface="Poppins"/>
              <a:buChar char="●"/>
            </a:pPr>
            <a:r>
              <a:rPr lang="en" sz="1000">
                <a:solidFill>
                  <a:schemeClr val="dk1"/>
                </a:solidFill>
                <a:highlight>
                  <a:srgbClr val="191A1A"/>
                </a:highlight>
                <a:latin typeface="Poppins"/>
                <a:ea typeface="Poppins"/>
                <a:cs typeface="Poppins"/>
                <a:sym typeface="Poppins"/>
              </a:rPr>
              <a:t>AI-Powered Analysis: </a:t>
            </a:r>
            <a:endParaRPr sz="1000">
              <a:solidFill>
                <a:schemeClr val="dk1"/>
              </a:solidFill>
              <a:highlight>
                <a:srgbClr val="191A1A"/>
              </a:highlight>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Poppins"/>
              <a:buChar char="●"/>
            </a:pPr>
            <a:r>
              <a:rPr lang="en" sz="1000">
                <a:solidFill>
                  <a:schemeClr val="dk1"/>
                </a:solidFill>
                <a:highlight>
                  <a:srgbClr val="191A1A"/>
                </a:highlight>
                <a:latin typeface="Poppins"/>
                <a:ea typeface="Poppins"/>
                <a:cs typeface="Poppins"/>
                <a:sym typeface="Poppins"/>
              </a:rPr>
              <a:t>Use AI tools to analyze code and detect AI-generated code.</a:t>
            </a:r>
            <a:endParaRPr sz="1000">
              <a:solidFill>
                <a:schemeClr val="dk1"/>
              </a:solidFill>
              <a:highlight>
                <a:srgbClr val="191A1A"/>
              </a:highlight>
              <a:latin typeface="Poppins"/>
              <a:ea typeface="Poppins"/>
              <a:cs typeface="Poppins"/>
              <a:sym typeface="Poppins"/>
            </a:endParaRPr>
          </a:p>
          <a:p>
            <a:pPr indent="0" lvl="0" marL="0" rtl="0" algn="ctr">
              <a:spcBef>
                <a:spcPts val="600"/>
              </a:spcBef>
              <a:spcAft>
                <a:spcPts val="0"/>
              </a:spcAft>
              <a:buNone/>
            </a:pPr>
            <a:r>
              <a:rPr lang="en" sz="1000">
                <a:solidFill>
                  <a:schemeClr val="dk1"/>
                </a:solidFill>
                <a:latin typeface="Poppins"/>
                <a:ea typeface="Poppins"/>
                <a:cs typeface="Poppins"/>
                <a:sym typeface="Poppins"/>
              </a:rPr>
              <a:t>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80000"/>
              </a:lnSpc>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270983" y="2657275"/>
            <a:ext cx="8520600" cy="2052600"/>
          </a:xfrm>
          <a:prstGeom prst="rect">
            <a:avLst/>
          </a:prstGeom>
        </p:spPr>
        <p:txBody>
          <a:bodyPr anchorCtr="0" anchor="b" bIns="91425" lIns="91425" spcFirstLastPara="1" rIns="91425" wrap="square" tIns="91425">
            <a:noAutofit/>
          </a:bodyPr>
          <a:lstStyle/>
          <a:p>
            <a:pPr indent="-406400" lvl="0" marL="457200" rtl="0" algn="l">
              <a:spcBef>
                <a:spcPts val="0"/>
              </a:spcBef>
              <a:spcAft>
                <a:spcPts val="0"/>
              </a:spcAft>
              <a:buSzPts val="2800"/>
              <a:buFont typeface="Poppins"/>
              <a:buChar char="●"/>
            </a:pPr>
            <a:r>
              <a:rPr lang="en" sz="2800">
                <a:latin typeface="Poppins"/>
                <a:ea typeface="Poppins"/>
                <a:cs typeface="Poppins"/>
                <a:sym typeface="Poppins"/>
              </a:rPr>
              <a:t>If we had more time, we would develop out an integration more fully with other </a:t>
            </a:r>
            <a:r>
              <a:rPr lang="en" sz="2800">
                <a:latin typeface="Poppins"/>
                <a:ea typeface="Poppins"/>
                <a:cs typeface="Poppins"/>
                <a:sym typeface="Poppins"/>
              </a:rPr>
              <a:t>foundation</a:t>
            </a:r>
            <a:r>
              <a:rPr lang="en" sz="2800">
                <a:latin typeface="Poppins"/>
                <a:ea typeface="Poppins"/>
                <a:cs typeface="Poppins"/>
                <a:sym typeface="Poppins"/>
              </a:rPr>
              <a:t> models and a real VS Code </a:t>
            </a:r>
            <a:r>
              <a:rPr lang="en" sz="2800">
                <a:latin typeface="Poppins"/>
                <a:ea typeface="Poppins"/>
                <a:cs typeface="Poppins"/>
                <a:sym typeface="Poppins"/>
              </a:rPr>
              <a:t>extension plugin.</a:t>
            </a:r>
            <a:endParaRPr sz="2800">
              <a:latin typeface="Poppins"/>
              <a:ea typeface="Poppins"/>
              <a:cs typeface="Poppins"/>
              <a:sym typeface="Poppins"/>
            </a:endParaRPr>
          </a:p>
          <a:p>
            <a:pPr indent="-406400" lvl="0" marL="457200" rtl="0" algn="l">
              <a:spcBef>
                <a:spcPts val="0"/>
              </a:spcBef>
              <a:spcAft>
                <a:spcPts val="0"/>
              </a:spcAft>
              <a:buSzPts val="2800"/>
              <a:buFont typeface="Poppins"/>
              <a:buChar char="●"/>
            </a:pPr>
            <a:r>
              <a:rPr lang="en" sz="2800">
                <a:latin typeface="Poppins"/>
                <a:ea typeface="Poppins"/>
                <a:cs typeface="Poppins"/>
                <a:sym typeface="Poppins"/>
              </a:rPr>
              <a:t>Extension of this integration approach to other risk types.</a:t>
            </a:r>
            <a:endParaRPr sz="2800">
              <a:latin typeface="Poppins"/>
              <a:ea typeface="Poppins"/>
              <a:cs typeface="Poppins"/>
              <a:sym typeface="Poppins"/>
            </a:endParaRPr>
          </a:p>
          <a:p>
            <a:pPr indent="-406400" lvl="0" marL="457200" rtl="0" algn="l">
              <a:spcBef>
                <a:spcPts val="0"/>
              </a:spcBef>
              <a:spcAft>
                <a:spcPts val="0"/>
              </a:spcAft>
              <a:buSzPts val="2800"/>
              <a:buFont typeface="Poppins"/>
              <a:buChar char="●"/>
            </a:pPr>
            <a:r>
              <a:rPr lang="en" sz="2800">
                <a:latin typeface="Poppins"/>
                <a:ea typeface="Poppins"/>
                <a:cs typeface="Poppins"/>
                <a:sym typeface="Poppins"/>
              </a:rPr>
              <a:t>Code splitting could be used for AI/ML detection of other risk types.</a:t>
            </a:r>
            <a:endParaRPr sz="2800">
              <a:latin typeface="Poppins"/>
              <a:ea typeface="Poppins"/>
              <a:cs typeface="Poppins"/>
              <a:sym typeface="Poppins"/>
            </a:endParaRPr>
          </a:p>
        </p:txBody>
      </p:sp>
      <p:sp>
        <p:nvSpPr>
          <p:cNvPr id="133" name="Google Shape;133;p24"/>
          <p:cNvSpPr txBox="1"/>
          <p:nvPr>
            <p:ph idx="1" type="subTitle"/>
          </p:nvPr>
        </p:nvSpPr>
        <p:spPr>
          <a:xfrm>
            <a:off x="311700" y="4136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Poppins"/>
                <a:ea typeface="Poppins"/>
                <a:cs typeface="Poppins"/>
                <a:sym typeface="Poppins"/>
              </a:rPr>
              <a:t>FUTURE WORK</a:t>
            </a:r>
            <a:endParaRPr b="1" sz="4000">
              <a:latin typeface="Poppins"/>
              <a:ea typeface="Poppins"/>
              <a:cs typeface="Poppins"/>
              <a:sym typeface="Poppins"/>
            </a:endParaRPr>
          </a:p>
          <a:p>
            <a:pPr indent="0" lvl="0" marL="0" rtl="0" algn="ctr">
              <a:spcBef>
                <a:spcPts val="0"/>
              </a:spcBef>
              <a:spcAft>
                <a:spcPts val="0"/>
              </a:spcAft>
              <a:buNone/>
            </a:pPr>
            <a:r>
              <a:t/>
            </a:r>
            <a:endParaRPr sz="40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39483" y="2570800"/>
            <a:ext cx="8520600" cy="20526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Font typeface="Poppins"/>
              <a:buChar char="●"/>
            </a:pPr>
            <a:r>
              <a:rPr lang="en" sz="1100">
                <a:latin typeface="Poppins"/>
                <a:ea typeface="Poppins"/>
                <a:cs typeface="Poppins"/>
                <a:sym typeface="Poppins"/>
              </a:rPr>
              <a:t>Foundation Models </a:t>
            </a:r>
            <a:r>
              <a:rPr b="1" lang="en" sz="1100">
                <a:solidFill>
                  <a:schemeClr val="lt2"/>
                </a:solidFill>
                <a:latin typeface="Poppins"/>
                <a:ea typeface="Poppins"/>
                <a:cs typeface="Poppins"/>
                <a:sym typeface="Poppins"/>
              </a:rPr>
              <a:t>🤖</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GPT 3.5 Turbo</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lang="en" sz="1100">
                <a:latin typeface="Poppins"/>
                <a:ea typeface="Poppins"/>
                <a:cs typeface="Poppins"/>
                <a:sym typeface="Poppins"/>
              </a:rPr>
              <a:t>Stuff we used to ask questions</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Anthropic - test code base</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Perplexity</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Copilot</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Gemini </a:t>
            </a:r>
            <a:endParaRPr sz="1100">
              <a:latin typeface="Poppins"/>
              <a:ea typeface="Poppins"/>
              <a:cs typeface="Poppins"/>
              <a:sym typeface="Poppins"/>
            </a:endParaRPr>
          </a:p>
          <a:p>
            <a:pPr indent="-298450" lvl="1" marL="914400" rtl="0" algn="l">
              <a:spcBef>
                <a:spcPts val="0"/>
              </a:spcBef>
              <a:spcAft>
                <a:spcPts val="0"/>
              </a:spcAft>
              <a:buSzPts val="1100"/>
              <a:buFont typeface="Poppins"/>
              <a:buChar char="○"/>
            </a:pPr>
            <a:r>
              <a:rPr lang="en" sz="1100">
                <a:latin typeface="Poppins"/>
                <a:ea typeface="Poppins"/>
                <a:cs typeface="Poppins"/>
                <a:sym typeface="Poppins"/>
              </a:rPr>
              <a:t>ChatGPT</a:t>
            </a:r>
            <a:endParaRPr sz="1100">
              <a:latin typeface="Poppins"/>
              <a:ea typeface="Poppins"/>
              <a:cs typeface="Poppins"/>
              <a:sym typeface="Poppins"/>
            </a:endParaRPr>
          </a:p>
          <a:p>
            <a:pPr indent="0" lvl="0" marL="457200" rtl="0" algn="l">
              <a:spcBef>
                <a:spcPts val="0"/>
              </a:spcBef>
              <a:spcAft>
                <a:spcPts val="0"/>
              </a:spcAft>
              <a:buNone/>
            </a:pPr>
            <a:r>
              <a:rPr lang="en" sz="1100">
                <a:latin typeface="Poppins"/>
                <a:ea typeface="Poppins"/>
                <a:cs typeface="Poppins"/>
                <a:sym typeface="Poppins"/>
              </a:rPr>
              <a:t>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b="1" lang="en" sz="1100">
                <a:latin typeface="Poppins"/>
                <a:ea typeface="Poppins"/>
                <a:cs typeface="Poppins"/>
                <a:sym typeface="Poppins"/>
              </a:rPr>
              <a:t>Coded in: 🐍 </a:t>
            </a:r>
            <a:r>
              <a:rPr lang="en" sz="1100">
                <a:latin typeface="Poppins"/>
                <a:ea typeface="Poppins"/>
                <a:cs typeface="Poppins"/>
                <a:sym typeface="Poppins"/>
              </a:rPr>
              <a:t>Python, JavaScript (JS) with </a:t>
            </a:r>
            <a:r>
              <a:rPr lang="en" sz="1100">
                <a:latin typeface="Poppins"/>
                <a:ea typeface="Poppins"/>
                <a:cs typeface="Poppins"/>
                <a:sym typeface="Poppins"/>
              </a:rPr>
              <a:t>VSCode and MacDown (md) </a:t>
            </a:r>
            <a:endParaRPr sz="1100">
              <a:latin typeface="Poppins"/>
              <a:ea typeface="Poppins"/>
              <a:cs typeface="Poppins"/>
              <a:sym typeface="Poppins"/>
            </a:endParaRPr>
          </a:p>
          <a:p>
            <a:pPr indent="0" lvl="0" marL="457200" rtl="0" algn="l">
              <a:spcBef>
                <a:spcPts val="0"/>
              </a:spcBef>
              <a:spcAft>
                <a:spcPts val="0"/>
              </a:spcAft>
              <a:buNone/>
            </a:pPr>
            <a:r>
              <a:t/>
            </a:r>
            <a:endParaRPr sz="1100">
              <a:latin typeface="Poppins"/>
              <a:ea typeface="Poppins"/>
              <a:cs typeface="Poppins"/>
              <a:sym typeface="Poppins"/>
            </a:endParaRPr>
          </a:p>
          <a:p>
            <a:pPr indent="-298450" lvl="0" marL="457200" rtl="0" algn="l">
              <a:spcBef>
                <a:spcPts val="0"/>
              </a:spcBef>
              <a:spcAft>
                <a:spcPts val="0"/>
              </a:spcAft>
              <a:buSzPts val="1100"/>
              <a:buFont typeface="Poppins"/>
              <a:buChar char="●"/>
            </a:pPr>
            <a:r>
              <a:rPr b="1" lang="en" sz="1100">
                <a:latin typeface="Poppins"/>
                <a:ea typeface="Poppins"/>
                <a:cs typeface="Poppins"/>
                <a:sym typeface="Poppins"/>
              </a:rPr>
              <a:t>UI:</a:t>
            </a:r>
            <a:r>
              <a:rPr lang="en" sz="1100">
                <a:latin typeface="Poppins"/>
                <a:ea typeface="Poppins"/>
                <a:cs typeface="Poppins"/>
                <a:sym typeface="Poppins"/>
              </a:rPr>
              <a:t>  🎨</a:t>
            </a:r>
            <a:endParaRPr b="1" sz="1100">
              <a:solidFill>
                <a:schemeClr val="lt2"/>
              </a:solidFill>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Sketch for basic graphics. Trying TailwindCSS Flowbite framework </a:t>
            </a:r>
            <a:r>
              <a:rPr lang="en" sz="1100">
                <a:latin typeface="Poppins"/>
                <a:ea typeface="Poppins"/>
                <a:cs typeface="Poppins"/>
                <a:sym typeface="Poppins"/>
              </a:rPr>
              <a:t>with Apex Charts</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In the future may use one of these two data visualization libraries: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d3.js (component) </a:t>
            </a:r>
            <a:r>
              <a:rPr lang="en" sz="1100" u="sng">
                <a:solidFill>
                  <a:schemeClr val="hlink"/>
                </a:solidFill>
                <a:latin typeface="Poppins"/>
                <a:ea typeface="Poppins"/>
                <a:cs typeface="Poppins"/>
                <a:sym typeface="Poppins"/>
                <a:hlinkClick r:id="rId3"/>
              </a:rPr>
              <a:t>https://observablehq.com/@d3/horizontal-bar-chart/2?intent=fork</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Observable (bar chart race component) </a:t>
            </a:r>
            <a:r>
              <a:rPr lang="en" sz="1100" u="sng">
                <a:solidFill>
                  <a:schemeClr val="hlink"/>
                </a:solidFill>
                <a:latin typeface="Poppins"/>
                <a:ea typeface="Poppins"/>
                <a:cs typeface="Poppins"/>
                <a:sym typeface="Poppins"/>
                <a:hlinkClick r:id="rId4"/>
              </a:rPr>
              <a:t>https://observablehq.com/d/86edbe38b1e690f7</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or other data visualization dashboards for compliance dashboard. </a:t>
            </a:r>
            <a:endParaRPr sz="1100">
              <a:latin typeface="Poppins"/>
              <a:ea typeface="Poppins"/>
              <a:cs typeface="Poppins"/>
              <a:sym typeface="Poppins"/>
            </a:endParaRPr>
          </a:p>
          <a:p>
            <a:pPr indent="0" lvl="0" marL="914400" rtl="0" algn="l">
              <a:spcBef>
                <a:spcPts val="0"/>
              </a:spcBef>
              <a:spcAft>
                <a:spcPts val="0"/>
              </a:spcAft>
              <a:buNone/>
            </a:pPr>
            <a:r>
              <a:t/>
            </a:r>
            <a:endParaRPr sz="1100">
              <a:latin typeface="Poppins"/>
              <a:ea typeface="Poppins"/>
              <a:cs typeface="Poppins"/>
              <a:sym typeface="Poppins"/>
            </a:endParaRPr>
          </a:p>
          <a:p>
            <a:pPr indent="0" lvl="0" marL="914400" rtl="0" algn="l">
              <a:spcBef>
                <a:spcPts val="0"/>
              </a:spcBef>
              <a:spcAft>
                <a:spcPts val="0"/>
              </a:spcAft>
              <a:buNone/>
            </a:pPr>
            <a:r>
              <a:rPr lang="en" sz="1100">
                <a:latin typeface="Poppins"/>
                <a:ea typeface="Poppins"/>
                <a:cs typeface="Poppins"/>
                <a:sym typeface="Poppins"/>
              </a:rPr>
              <a:t>For the cli dashboard would create a ViM theme component for a pretty visualization. // Erin</a:t>
            </a:r>
            <a:endParaRPr sz="1100">
              <a:latin typeface="Poppins"/>
              <a:ea typeface="Poppins"/>
              <a:cs typeface="Poppins"/>
              <a:sym typeface="Poppins"/>
            </a:endParaRPr>
          </a:p>
        </p:txBody>
      </p:sp>
      <p:sp>
        <p:nvSpPr>
          <p:cNvPr id="139" name="Google Shape;139;p25"/>
          <p:cNvSpPr txBox="1"/>
          <p:nvPr>
            <p:ph idx="1" type="subTitle"/>
          </p:nvPr>
        </p:nvSpPr>
        <p:spPr>
          <a:xfrm>
            <a:off x="311700" y="120525"/>
            <a:ext cx="8520600" cy="6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Poppins"/>
                <a:ea typeface="Poppins"/>
                <a:cs typeface="Poppins"/>
                <a:sym typeface="Poppins"/>
              </a:rPr>
              <a:t>TECH STACK/TOOLS USE</a:t>
            </a:r>
            <a:r>
              <a:rPr b="1" lang="en" sz="4000">
                <a:latin typeface="Poppins"/>
                <a:ea typeface="Poppins"/>
                <a:cs typeface="Poppins"/>
                <a:sym typeface="Poppins"/>
              </a:rPr>
              <a:t>D</a:t>
            </a:r>
            <a:endParaRPr sz="40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70983" y="2873291"/>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Poppins"/>
                <a:ea typeface="Poppins"/>
                <a:cs typeface="Poppins"/>
                <a:sym typeface="Poppins"/>
              </a:rPr>
              <a:t>Open Source and Enterprise project compliance experts need better surfacing of vulnerabilities to AI-generated code</a:t>
            </a:r>
            <a:r>
              <a:rPr lang="en" sz="3000">
                <a:latin typeface="Poppins"/>
                <a:ea typeface="Poppins"/>
                <a:cs typeface="Poppins"/>
                <a:sym typeface="Poppins"/>
              </a:rPr>
              <a:t>. </a:t>
            </a:r>
            <a:endParaRPr sz="3000">
              <a:latin typeface="Poppins"/>
              <a:ea typeface="Poppins"/>
              <a:cs typeface="Poppins"/>
              <a:sym typeface="Poppins"/>
            </a:endParaRPr>
          </a:p>
          <a:p>
            <a:pPr indent="0" lvl="0" marL="0" rtl="0" algn="ctr">
              <a:spcBef>
                <a:spcPts val="0"/>
              </a:spcBef>
              <a:spcAft>
                <a:spcPts val="0"/>
              </a:spcAft>
              <a:buNone/>
            </a:pPr>
            <a:r>
              <a:t/>
            </a:r>
            <a:endParaRPr sz="3000">
              <a:latin typeface="Poppins"/>
              <a:ea typeface="Poppins"/>
              <a:cs typeface="Poppins"/>
              <a:sym typeface="Poppins"/>
            </a:endParaRPr>
          </a:p>
          <a:p>
            <a:pPr indent="-304800" lvl="0" marL="457200" rtl="0" algn="l">
              <a:lnSpc>
                <a:spcPct val="115000"/>
              </a:lnSpc>
              <a:spcBef>
                <a:spcPts val="600"/>
              </a:spcBef>
              <a:spcAft>
                <a:spcPts val="0"/>
              </a:spcAft>
              <a:buClr>
                <a:srgbClr val="E8E8E6"/>
              </a:buClr>
              <a:buSzPts val="1200"/>
              <a:buFont typeface="Poppins"/>
              <a:buChar char="●"/>
            </a:pPr>
            <a:r>
              <a:rPr b="1" lang="en" sz="1200">
                <a:solidFill>
                  <a:srgbClr val="FF0000"/>
                </a:solidFill>
                <a:latin typeface="Poppins"/>
                <a:ea typeface="Poppins"/>
                <a:cs typeface="Poppins"/>
                <a:sym typeface="Poppins"/>
              </a:rPr>
              <a:t>Increasing Complexity:</a:t>
            </a:r>
            <a:r>
              <a:rPr b="1" lang="en" sz="1200">
                <a:solidFill>
                  <a:srgbClr val="FF0000"/>
                </a:solidFill>
                <a:highlight>
                  <a:srgbClr val="191A1A"/>
                </a:highlight>
                <a:latin typeface="Poppins"/>
                <a:ea typeface="Poppins"/>
                <a:cs typeface="Poppins"/>
                <a:sym typeface="Poppins"/>
              </a:rPr>
              <a:t> </a:t>
            </a:r>
            <a:r>
              <a:rPr lang="en" sz="1200">
                <a:solidFill>
                  <a:srgbClr val="E8E8E6"/>
                </a:solidFill>
                <a:highlight>
                  <a:srgbClr val="191A1A"/>
                </a:highlight>
                <a:latin typeface="Poppins"/>
                <a:ea typeface="Poppins"/>
                <a:cs typeface="Poppins"/>
                <a:sym typeface="Poppins"/>
              </a:rPr>
              <a:t>AI-generated code is becoming more complex, making it difficult to identify vulnerabilities.</a:t>
            </a:r>
            <a:endParaRPr sz="1200">
              <a:solidFill>
                <a:srgbClr val="E8E8E6"/>
              </a:solidFill>
              <a:highlight>
                <a:srgbClr val="191A1A"/>
              </a:highlight>
              <a:latin typeface="Poppins"/>
              <a:ea typeface="Poppins"/>
              <a:cs typeface="Poppins"/>
              <a:sym typeface="Poppins"/>
            </a:endParaRPr>
          </a:p>
          <a:p>
            <a:pPr indent="-304800" lvl="0" marL="457200" rtl="0" algn="l">
              <a:lnSpc>
                <a:spcPct val="115000"/>
              </a:lnSpc>
              <a:spcBef>
                <a:spcPts val="0"/>
              </a:spcBef>
              <a:spcAft>
                <a:spcPts val="0"/>
              </a:spcAft>
              <a:buClr>
                <a:srgbClr val="E8E8E6"/>
              </a:buClr>
              <a:buSzPts val="1200"/>
              <a:buFont typeface="Poppins"/>
              <a:buChar char="●"/>
            </a:pPr>
            <a:r>
              <a:rPr b="1" lang="en" sz="1200">
                <a:solidFill>
                  <a:srgbClr val="FF0000"/>
                </a:solidFill>
                <a:highlight>
                  <a:srgbClr val="191A1A"/>
                </a:highlight>
                <a:latin typeface="Poppins"/>
                <a:ea typeface="Poppins"/>
                <a:cs typeface="Poppins"/>
                <a:sym typeface="Poppins"/>
              </a:rPr>
              <a:t>Compliance Challenges: </a:t>
            </a:r>
            <a:r>
              <a:rPr lang="en" sz="1200">
                <a:solidFill>
                  <a:srgbClr val="E8E8E6"/>
                </a:solidFill>
                <a:highlight>
                  <a:srgbClr val="191A1A"/>
                </a:highlight>
                <a:latin typeface="Poppins"/>
                <a:ea typeface="Poppins"/>
                <a:cs typeface="Poppins"/>
                <a:sym typeface="Poppins"/>
              </a:rPr>
              <a:t>Ensuring compliance with cybersecurity standards is time-consuming and error-prone.</a:t>
            </a:r>
            <a:endParaRPr sz="1200">
              <a:solidFill>
                <a:srgbClr val="E8E8E6"/>
              </a:solidFill>
              <a:highlight>
                <a:srgbClr val="191A1A"/>
              </a:highlight>
              <a:latin typeface="Poppins"/>
              <a:ea typeface="Poppins"/>
              <a:cs typeface="Poppins"/>
              <a:sym typeface="Poppins"/>
            </a:endParaRPr>
          </a:p>
          <a:p>
            <a:pPr indent="-304800" lvl="0" marL="457200" rtl="0" algn="l">
              <a:lnSpc>
                <a:spcPct val="115000"/>
              </a:lnSpc>
              <a:spcBef>
                <a:spcPts val="0"/>
              </a:spcBef>
              <a:spcAft>
                <a:spcPts val="0"/>
              </a:spcAft>
              <a:buClr>
                <a:srgbClr val="E8E8E6"/>
              </a:buClr>
              <a:buSzPts val="1200"/>
              <a:buFont typeface="Poppins"/>
              <a:buChar char="●"/>
            </a:pPr>
            <a:r>
              <a:rPr b="1" lang="en" sz="1200">
                <a:solidFill>
                  <a:srgbClr val="FF0000"/>
                </a:solidFill>
                <a:highlight>
                  <a:srgbClr val="191A1A"/>
                </a:highlight>
                <a:latin typeface="Poppins"/>
                <a:ea typeface="Poppins"/>
                <a:cs typeface="Poppins"/>
                <a:sym typeface="Poppins"/>
              </a:rPr>
              <a:t>Lack of Visualization Tools:</a:t>
            </a:r>
            <a:r>
              <a:rPr lang="en" sz="1200">
                <a:solidFill>
                  <a:srgbClr val="E8E8E6"/>
                </a:solidFill>
                <a:highlight>
                  <a:srgbClr val="191A1A"/>
                </a:highlight>
                <a:latin typeface="Poppins"/>
                <a:ea typeface="Poppins"/>
                <a:cs typeface="Poppins"/>
                <a:sym typeface="Poppins"/>
              </a:rPr>
              <a:t> Current tools do not provide intuitive visualizations for AI-generated code risks, and checks for this type of compliance are not integrated in the development cycle.</a:t>
            </a:r>
            <a:endParaRPr sz="1200">
              <a:solidFill>
                <a:srgbClr val="E8E8E6"/>
              </a:solidFill>
              <a:highlight>
                <a:srgbClr val="191A1A"/>
              </a:highlight>
              <a:latin typeface="Poppins"/>
              <a:ea typeface="Poppins"/>
              <a:cs typeface="Poppins"/>
              <a:sym typeface="Poppins"/>
            </a:endParaRPr>
          </a:p>
          <a:p>
            <a:pPr indent="0" lvl="0" marL="0" rtl="0" algn="ctr">
              <a:spcBef>
                <a:spcPts val="600"/>
              </a:spcBef>
              <a:spcAft>
                <a:spcPts val="0"/>
              </a:spcAft>
              <a:buNone/>
            </a:pPr>
            <a:r>
              <a:t/>
            </a:r>
            <a:endParaRPr sz="3000">
              <a:latin typeface="Poppins"/>
              <a:ea typeface="Poppins"/>
              <a:cs typeface="Poppins"/>
              <a:sym typeface="Poppins"/>
            </a:endParaRPr>
          </a:p>
        </p:txBody>
      </p:sp>
      <p:sp>
        <p:nvSpPr>
          <p:cNvPr id="62" name="Google Shape;62;p14"/>
          <p:cNvSpPr txBox="1"/>
          <p:nvPr>
            <p:ph idx="1" type="subTitle"/>
          </p:nvPr>
        </p:nvSpPr>
        <p:spPr>
          <a:xfrm>
            <a:off x="346000" y="130200"/>
            <a:ext cx="85206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oppins"/>
                <a:ea typeface="Poppins"/>
                <a:cs typeface="Poppins"/>
                <a:sym typeface="Poppins"/>
              </a:rPr>
              <a:t>PROBLEM</a:t>
            </a:r>
            <a:endParaRPr b="1" sz="3600">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subTitle"/>
          </p:nvPr>
        </p:nvSpPr>
        <p:spPr>
          <a:xfrm>
            <a:off x="311700" y="128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Framing Our Solution</a:t>
            </a:r>
            <a:endParaRPr b="1" sz="2000">
              <a:latin typeface="Poppins"/>
              <a:ea typeface="Poppins"/>
              <a:cs typeface="Poppins"/>
              <a:sym typeface="Poppins"/>
            </a:endParaRPr>
          </a:p>
        </p:txBody>
      </p:sp>
      <p:pic>
        <p:nvPicPr>
          <p:cNvPr id="68" name="Google Shape;68;p15"/>
          <p:cNvPicPr preferRelativeResize="0"/>
          <p:nvPr/>
        </p:nvPicPr>
        <p:blipFill>
          <a:blip r:embed="rId3">
            <a:alphaModFix/>
          </a:blip>
          <a:stretch>
            <a:fillRect/>
          </a:stretch>
        </p:blipFill>
        <p:spPr>
          <a:xfrm>
            <a:off x="254800" y="568325"/>
            <a:ext cx="8449126" cy="457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subTitle"/>
          </p:nvPr>
        </p:nvSpPr>
        <p:spPr>
          <a:xfrm>
            <a:off x="311700" y="128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Framing Our Solution</a:t>
            </a:r>
            <a:endParaRPr b="1" sz="2000">
              <a:latin typeface="Poppins"/>
              <a:ea typeface="Poppins"/>
              <a:cs typeface="Poppins"/>
              <a:sym typeface="Poppins"/>
            </a:endParaRPr>
          </a:p>
        </p:txBody>
      </p:sp>
      <p:pic>
        <p:nvPicPr>
          <p:cNvPr id="74" name="Google Shape;74;p16"/>
          <p:cNvPicPr preferRelativeResize="0"/>
          <p:nvPr/>
        </p:nvPicPr>
        <p:blipFill>
          <a:blip r:embed="rId3">
            <a:alphaModFix/>
          </a:blip>
          <a:stretch>
            <a:fillRect/>
          </a:stretch>
        </p:blipFill>
        <p:spPr>
          <a:xfrm>
            <a:off x="254800" y="568325"/>
            <a:ext cx="8449126" cy="4575175"/>
          </a:xfrm>
          <a:prstGeom prst="rect">
            <a:avLst/>
          </a:prstGeom>
          <a:noFill/>
          <a:ln>
            <a:noFill/>
          </a:ln>
        </p:spPr>
      </p:pic>
      <p:sp>
        <p:nvSpPr>
          <p:cNvPr id="75" name="Google Shape;75;p16"/>
          <p:cNvSpPr/>
          <p:nvPr/>
        </p:nvSpPr>
        <p:spPr>
          <a:xfrm>
            <a:off x="5824975" y="3917575"/>
            <a:ext cx="1138200" cy="285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6"/>
          <p:cNvSpPr/>
          <p:nvPr/>
        </p:nvSpPr>
        <p:spPr>
          <a:xfrm>
            <a:off x="3904475" y="2968500"/>
            <a:ext cx="7173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6"/>
          <p:cNvSpPr/>
          <p:nvPr/>
        </p:nvSpPr>
        <p:spPr>
          <a:xfrm>
            <a:off x="3792725" y="3849550"/>
            <a:ext cx="9408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2102650" y="2968500"/>
            <a:ext cx="889800" cy="5055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p:nvPr/>
        </p:nvSpPr>
        <p:spPr>
          <a:xfrm>
            <a:off x="1764275" y="1085900"/>
            <a:ext cx="1096500" cy="10461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235500" y="3653525"/>
            <a:ext cx="8520600" cy="90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Poppins"/>
                <a:ea typeface="Poppins"/>
                <a:cs typeface="Poppins"/>
                <a:sym typeface="Poppins"/>
              </a:rPr>
              <a:t>A Python based script/integration using AI foundation model to return confidence level reflecting how much of a code base was written by an AI. </a:t>
            </a:r>
            <a:endParaRPr sz="2000">
              <a:latin typeface="Poppins"/>
              <a:ea typeface="Poppins"/>
              <a:cs typeface="Poppins"/>
              <a:sym typeface="Poppins"/>
            </a:endParaRPr>
          </a:p>
          <a:p>
            <a:pPr indent="0" lvl="0" marL="0" rtl="0" algn="l">
              <a:spcBef>
                <a:spcPts val="0"/>
              </a:spcBef>
              <a:spcAft>
                <a:spcPts val="0"/>
              </a:spcAft>
              <a:buNone/>
            </a:pPr>
            <a:r>
              <a:t/>
            </a:r>
            <a:endParaRPr sz="2000">
              <a:latin typeface="Poppins"/>
              <a:ea typeface="Poppins"/>
              <a:cs typeface="Poppins"/>
              <a:sym typeface="Poppins"/>
            </a:endParaRPr>
          </a:p>
          <a:p>
            <a:pPr indent="0" lvl="0" marL="0" rtl="0" algn="l">
              <a:spcBef>
                <a:spcPts val="0"/>
              </a:spcBef>
              <a:spcAft>
                <a:spcPts val="0"/>
              </a:spcAft>
              <a:buNone/>
            </a:pPr>
            <a:r>
              <a:rPr lang="en" sz="2000">
                <a:latin typeface="Poppins"/>
                <a:ea typeface="Poppins"/>
                <a:cs typeface="Poppins"/>
                <a:sym typeface="Poppins"/>
              </a:rPr>
              <a:t>We report scores both to coding interface for devs, and to  Archipelo/CI for transparency and collaboration across dev, security, and compliance teams </a:t>
            </a:r>
            <a:endParaRPr sz="2000">
              <a:latin typeface="Poppins"/>
              <a:ea typeface="Poppins"/>
              <a:cs typeface="Poppins"/>
              <a:sym typeface="Poppins"/>
            </a:endParaRPr>
          </a:p>
          <a:p>
            <a:pPr indent="0" lvl="0" marL="0" rtl="0" algn="l">
              <a:spcBef>
                <a:spcPts val="0"/>
              </a:spcBef>
              <a:spcAft>
                <a:spcPts val="0"/>
              </a:spcAft>
              <a:buNone/>
            </a:pPr>
            <a:r>
              <a:t/>
            </a:r>
            <a:endParaRPr sz="2000">
              <a:latin typeface="Poppins"/>
              <a:ea typeface="Poppins"/>
              <a:cs typeface="Poppins"/>
              <a:sym typeface="Poppins"/>
            </a:endParaRPr>
          </a:p>
          <a:p>
            <a:pPr indent="0" lvl="0" marL="0" rtl="0" algn="l">
              <a:spcBef>
                <a:spcPts val="0"/>
              </a:spcBef>
              <a:spcAft>
                <a:spcPts val="0"/>
              </a:spcAft>
              <a:buNone/>
            </a:pPr>
            <a:r>
              <a:rPr b="1" lang="en" sz="2000">
                <a:latin typeface="Poppins"/>
                <a:ea typeface="Poppins"/>
                <a:cs typeface="Poppins"/>
                <a:sym typeface="Poppins"/>
              </a:rPr>
              <a:t>Benefits: </a:t>
            </a:r>
            <a:r>
              <a:rPr lang="en" sz="2000">
                <a:latin typeface="Poppins"/>
                <a:ea typeface="Poppins"/>
                <a:cs typeface="Poppins"/>
                <a:sym typeface="Poppins"/>
              </a:rPr>
              <a:t>Turing Flag improves efficiency and accuracy for cybersecurity compliance experts, while allowing developers to review and address issues pre-commit.</a:t>
            </a:r>
            <a:endParaRPr sz="2000">
              <a:latin typeface="Poppins"/>
              <a:ea typeface="Poppins"/>
              <a:cs typeface="Poppins"/>
              <a:sym typeface="Poppins"/>
            </a:endParaRPr>
          </a:p>
        </p:txBody>
      </p:sp>
      <p:sp>
        <p:nvSpPr>
          <p:cNvPr id="85" name="Google Shape;85;p17"/>
          <p:cNvSpPr txBox="1"/>
          <p:nvPr>
            <p:ph idx="1" type="subTitle"/>
          </p:nvPr>
        </p:nvSpPr>
        <p:spPr>
          <a:xfrm>
            <a:off x="311700" y="161125"/>
            <a:ext cx="85206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oppins"/>
                <a:ea typeface="Poppins"/>
                <a:cs typeface="Poppins"/>
                <a:sym typeface="Poppins"/>
              </a:rPr>
              <a:t>SOLUTION OVERVIEW</a:t>
            </a:r>
            <a:endParaRPr b="1" sz="3000">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subTitle"/>
          </p:nvPr>
        </p:nvSpPr>
        <p:spPr>
          <a:xfrm>
            <a:off x="311700" y="4136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FEATURES</a:t>
            </a:r>
            <a:endParaRPr b="1" sz="3000">
              <a:solidFill>
                <a:schemeClr val="dk1"/>
              </a:solidFill>
              <a:latin typeface="Poppins"/>
              <a:ea typeface="Poppins"/>
              <a:cs typeface="Poppins"/>
              <a:sym typeface="Poppins"/>
            </a:endParaRPr>
          </a:p>
          <a:p>
            <a:pPr indent="0" lvl="0" marL="0" rtl="0" algn="ctr">
              <a:spcBef>
                <a:spcPts val="0"/>
              </a:spcBef>
              <a:spcAft>
                <a:spcPts val="0"/>
              </a:spcAft>
              <a:buNone/>
            </a:pPr>
            <a:r>
              <a:t/>
            </a:r>
            <a:endParaRPr sz="1400">
              <a:latin typeface="Poppins"/>
              <a:ea typeface="Poppins"/>
              <a:cs typeface="Poppins"/>
              <a:sym typeface="Poppins"/>
            </a:endParaRPr>
          </a:p>
          <a:p>
            <a:pPr indent="0" lvl="0" marL="0" rtl="0" algn="ctr">
              <a:spcBef>
                <a:spcPts val="0"/>
              </a:spcBef>
              <a:spcAft>
                <a:spcPts val="0"/>
              </a:spcAft>
              <a:buNone/>
            </a:pPr>
            <a:r>
              <a:t/>
            </a:r>
            <a:endParaRPr sz="1400">
              <a:latin typeface="Poppins"/>
              <a:ea typeface="Poppins"/>
              <a:cs typeface="Poppins"/>
              <a:sym typeface="Poppins"/>
            </a:endParaRPr>
          </a:p>
        </p:txBody>
      </p:sp>
      <p:sp>
        <p:nvSpPr>
          <p:cNvPr id="91" name="Google Shape;91;p18"/>
          <p:cNvSpPr txBox="1"/>
          <p:nvPr/>
        </p:nvSpPr>
        <p:spPr>
          <a:xfrm>
            <a:off x="448050" y="1396075"/>
            <a:ext cx="8095800" cy="235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Poppins"/>
                <a:ea typeface="Poppins"/>
                <a:cs typeface="Poppins"/>
                <a:sym typeface="Poppins"/>
              </a:rPr>
              <a:t>Solution #1</a:t>
            </a:r>
            <a:endParaRPr b="1" sz="2000">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lt2"/>
                </a:solidFill>
                <a:latin typeface="Poppins"/>
                <a:ea typeface="Poppins"/>
                <a:cs typeface="Poppins"/>
                <a:sym typeface="Poppins"/>
              </a:rPr>
              <a:t> Compliance Dash Feature</a:t>
            </a:r>
            <a:r>
              <a:rPr lang="en">
                <a:solidFill>
                  <a:schemeClr val="lt2"/>
                </a:solidFill>
                <a:latin typeface="Poppins"/>
                <a:ea typeface="Poppins"/>
                <a:cs typeface="Poppins"/>
                <a:sym typeface="Poppins"/>
              </a:rPr>
              <a:t> - The chart that goes into Archipelo Dashboard</a:t>
            </a:r>
            <a:endParaRPr>
              <a:solidFill>
                <a:schemeClr val="lt2"/>
              </a:solidFill>
              <a:latin typeface="Poppins"/>
              <a:ea typeface="Poppins"/>
              <a:cs typeface="Poppins"/>
              <a:sym typeface="Poppins"/>
            </a:endParaRPr>
          </a:p>
          <a:p>
            <a:pPr indent="-323850" lvl="0" marL="457200" rtl="0" algn="l">
              <a:spcBef>
                <a:spcPts val="0"/>
              </a:spcBef>
              <a:spcAft>
                <a:spcPts val="0"/>
              </a:spcAft>
              <a:buClr>
                <a:schemeClr val="lt2"/>
              </a:buClr>
              <a:buSzPts val="1500"/>
              <a:buFont typeface="Poppins"/>
              <a:buChar char="●"/>
            </a:pPr>
            <a:r>
              <a:rPr lang="en" sz="1500">
                <a:solidFill>
                  <a:schemeClr val="lt2"/>
                </a:solidFill>
                <a:latin typeface="Poppins"/>
                <a:ea typeface="Poppins"/>
                <a:cs typeface="Poppins"/>
                <a:sym typeface="Poppins"/>
              </a:rPr>
              <a:t>The</a:t>
            </a:r>
            <a:r>
              <a:rPr lang="en" sz="1500">
                <a:solidFill>
                  <a:schemeClr val="lt2"/>
                </a:solidFill>
                <a:latin typeface="Poppins"/>
                <a:ea typeface="Poppins"/>
                <a:cs typeface="Poppins"/>
                <a:sym typeface="Poppins"/>
              </a:rPr>
              <a:t> </a:t>
            </a:r>
            <a:r>
              <a:rPr lang="en" sz="1500">
                <a:solidFill>
                  <a:schemeClr val="lt2"/>
                </a:solidFill>
                <a:latin typeface="Poppins"/>
                <a:ea typeface="Poppins"/>
                <a:cs typeface="Poppins"/>
                <a:sym typeface="Poppins"/>
              </a:rPr>
              <a:t>D</a:t>
            </a:r>
            <a:r>
              <a:rPr lang="en" sz="1500">
                <a:solidFill>
                  <a:schemeClr val="lt2"/>
                </a:solidFill>
                <a:latin typeface="Poppins"/>
                <a:ea typeface="Poppins"/>
                <a:cs typeface="Poppins"/>
                <a:sym typeface="Poppins"/>
              </a:rPr>
              <a:t>ashboard displays a quick overview within a code repository project, including for each file the % confidence it was written by AI. </a:t>
            </a:r>
            <a:endParaRPr sz="1500">
              <a:solidFill>
                <a:schemeClr val="lt2"/>
              </a:solidFill>
              <a:latin typeface="Poppins"/>
              <a:ea typeface="Poppins"/>
              <a:cs typeface="Poppins"/>
              <a:sym typeface="Poppins"/>
            </a:endParaRPr>
          </a:p>
          <a:p>
            <a:pPr indent="-323850" lvl="0" marL="457200" rtl="0" algn="l">
              <a:spcBef>
                <a:spcPts val="0"/>
              </a:spcBef>
              <a:spcAft>
                <a:spcPts val="0"/>
              </a:spcAft>
              <a:buClr>
                <a:schemeClr val="lt2"/>
              </a:buClr>
              <a:buSzPts val="1500"/>
              <a:buFont typeface="Poppins"/>
              <a:buChar char="●"/>
            </a:pPr>
            <a:r>
              <a:rPr lang="en" sz="1500">
                <a:solidFill>
                  <a:schemeClr val="lt2"/>
                </a:solidFill>
                <a:latin typeface="Poppins"/>
                <a:ea typeface="Poppins"/>
                <a:cs typeface="Poppins"/>
                <a:sym typeface="Poppins"/>
              </a:rPr>
              <a:t>Integrated with other Archipelo risk reports.</a:t>
            </a:r>
            <a:endParaRPr sz="1500">
              <a:solidFill>
                <a:schemeClr val="lt2"/>
              </a:solidFill>
              <a:latin typeface="Poppins"/>
              <a:ea typeface="Poppins"/>
              <a:cs typeface="Poppins"/>
              <a:sym typeface="Poppins"/>
            </a:endParaRPr>
          </a:p>
          <a:p>
            <a:pPr indent="0" lvl="0" marL="0" rtl="0" algn="l">
              <a:spcBef>
                <a:spcPts val="0"/>
              </a:spcBef>
              <a:spcAft>
                <a:spcPts val="0"/>
              </a:spcAft>
              <a:buNone/>
            </a:pPr>
            <a:r>
              <a:t/>
            </a:r>
            <a:endParaRPr>
              <a:solidFill>
                <a:schemeClr val="lt2"/>
              </a:solidFill>
              <a:latin typeface="Poppins"/>
              <a:ea typeface="Poppins"/>
              <a:cs typeface="Poppins"/>
              <a:sym typeface="Poppins"/>
            </a:endParaRPr>
          </a:p>
          <a:p>
            <a:pPr indent="0" lvl="0" marL="0" rtl="0" algn="ctr">
              <a:spcBef>
                <a:spcPts val="0"/>
              </a:spcBef>
              <a:spcAft>
                <a:spcPts val="0"/>
              </a:spcAft>
              <a:buNone/>
            </a:pPr>
            <a:r>
              <a:rPr b="1" lang="en" sz="2000">
                <a:solidFill>
                  <a:schemeClr val="dk1"/>
                </a:solidFill>
                <a:latin typeface="Poppins"/>
                <a:ea typeface="Poppins"/>
                <a:cs typeface="Poppins"/>
                <a:sym typeface="Poppins"/>
              </a:rPr>
              <a:t>Solution #2</a:t>
            </a:r>
            <a:endParaRPr sz="2000">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VS Code Command Line Data Visualization Dashboard</a:t>
            </a:r>
            <a:r>
              <a:rPr lang="en">
                <a:solidFill>
                  <a:schemeClr val="lt2"/>
                </a:solidFill>
                <a:latin typeface="Poppins"/>
                <a:ea typeface="Poppins"/>
                <a:cs typeface="Poppins"/>
                <a:sym typeface="Poppins"/>
              </a:rPr>
              <a:t> - Identify Percentage of AI for each file, or for file currently being edited.</a:t>
            </a:r>
            <a:endParaRPr>
              <a:solidFill>
                <a:schemeClr val="lt2"/>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b="49665" l="0" r="0" t="0"/>
          <a:stretch/>
        </p:blipFill>
        <p:spPr>
          <a:xfrm>
            <a:off x="1488725" y="1757000"/>
            <a:ext cx="5993776" cy="2435549"/>
          </a:xfrm>
          <a:prstGeom prst="rect">
            <a:avLst/>
          </a:prstGeom>
          <a:noFill/>
          <a:ln>
            <a:noFill/>
          </a:ln>
        </p:spPr>
      </p:pic>
      <p:cxnSp>
        <p:nvCxnSpPr>
          <p:cNvPr id="97" name="Google Shape;97;p19"/>
          <p:cNvCxnSpPr/>
          <p:nvPr/>
        </p:nvCxnSpPr>
        <p:spPr>
          <a:xfrm rot="10800000">
            <a:off x="7314875" y="3342075"/>
            <a:ext cx="1367100" cy="908700"/>
          </a:xfrm>
          <a:prstGeom prst="straightConnector1">
            <a:avLst/>
          </a:prstGeom>
          <a:noFill/>
          <a:ln cap="flat" cmpd="sng" w="9525">
            <a:solidFill>
              <a:schemeClr val="accent6"/>
            </a:solidFill>
            <a:prstDash val="solid"/>
            <a:round/>
            <a:headEnd len="med" w="med" type="none"/>
            <a:tailEnd len="med" w="med" type="triangle"/>
          </a:ln>
        </p:spPr>
      </p:cxnSp>
      <p:sp>
        <p:nvSpPr>
          <p:cNvPr id="98" name="Google Shape;98;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9"/>
          <p:cNvSpPr txBox="1"/>
          <p:nvPr>
            <p:ph type="ctrTitle"/>
          </p:nvPr>
        </p:nvSpPr>
        <p:spPr>
          <a:xfrm>
            <a:off x="311700" y="351875"/>
            <a:ext cx="8520600" cy="128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000">
                <a:latin typeface="Poppins"/>
                <a:ea typeface="Poppins"/>
                <a:cs typeface="Poppins"/>
                <a:sym typeface="Poppins"/>
              </a:rPr>
              <a:t>Solution #1: Compliance DSash Feature</a:t>
            </a:r>
            <a:endParaRPr b="1" sz="400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subTitle"/>
          </p:nvPr>
        </p:nvSpPr>
        <p:spPr>
          <a:xfrm>
            <a:off x="311700" y="3823250"/>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 Added Dashboard Component Visualizing AI Identifier </a:t>
            </a:r>
            <a:endParaRPr/>
          </a:p>
        </p:txBody>
      </p:sp>
      <p:pic>
        <p:nvPicPr>
          <p:cNvPr id="105" name="Google Shape;105;p20"/>
          <p:cNvPicPr preferRelativeResize="0"/>
          <p:nvPr/>
        </p:nvPicPr>
        <p:blipFill>
          <a:blip r:embed="rId3">
            <a:alphaModFix/>
          </a:blip>
          <a:stretch>
            <a:fillRect/>
          </a:stretch>
        </p:blipFill>
        <p:spPr>
          <a:xfrm>
            <a:off x="1661750" y="342900"/>
            <a:ext cx="4947822" cy="3518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cxnSp>
        <p:nvCxnSpPr>
          <p:cNvPr id="110" name="Google Shape;110;p21"/>
          <p:cNvCxnSpPr/>
          <p:nvPr/>
        </p:nvCxnSpPr>
        <p:spPr>
          <a:xfrm rot="10800000">
            <a:off x="7314875" y="3342075"/>
            <a:ext cx="1367100" cy="908700"/>
          </a:xfrm>
          <a:prstGeom prst="straightConnector1">
            <a:avLst/>
          </a:prstGeom>
          <a:noFill/>
          <a:ln cap="flat" cmpd="sng" w="9525">
            <a:solidFill>
              <a:schemeClr val="accent6"/>
            </a:solidFill>
            <a:prstDash val="solid"/>
            <a:round/>
            <a:headEnd len="med" w="med" type="none"/>
            <a:tailEnd len="med" w="med" type="triangle"/>
          </a:ln>
        </p:spPr>
      </p:cxnSp>
      <p:sp>
        <p:nvSpPr>
          <p:cNvPr id="111" name="Google Shape;111;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 name="Google Shape;112;p21"/>
          <p:cNvSpPr txBox="1"/>
          <p:nvPr>
            <p:ph type="ctrTitle"/>
          </p:nvPr>
        </p:nvSpPr>
        <p:spPr>
          <a:xfrm>
            <a:off x="311700" y="351875"/>
            <a:ext cx="8520600" cy="128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latin typeface="Poppins"/>
                <a:ea typeface="Poppins"/>
                <a:cs typeface="Poppins"/>
                <a:sym typeface="Poppins"/>
              </a:rPr>
              <a:t>JSON</a:t>
            </a:r>
            <a:endParaRPr b="1" sz="4000">
              <a:latin typeface="Poppins"/>
              <a:ea typeface="Poppins"/>
              <a:cs typeface="Poppins"/>
              <a:sym typeface="Poppins"/>
            </a:endParaRPr>
          </a:p>
        </p:txBody>
      </p:sp>
      <p:pic>
        <p:nvPicPr>
          <p:cNvPr id="113" name="Google Shape;113;p21"/>
          <p:cNvPicPr preferRelativeResize="0"/>
          <p:nvPr/>
        </p:nvPicPr>
        <p:blipFill>
          <a:blip r:embed="rId3">
            <a:alphaModFix/>
          </a:blip>
          <a:stretch>
            <a:fillRect/>
          </a:stretch>
        </p:blipFill>
        <p:spPr>
          <a:xfrm>
            <a:off x="2540975" y="1538875"/>
            <a:ext cx="4305300" cy="232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