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5" r:id="rId5"/>
    <p:sldId id="264" r:id="rId6"/>
    <p:sldId id="266" r:id="rId7"/>
    <p:sldId id="267" r:id="rId8"/>
    <p:sldId id="268" r:id="rId9"/>
    <p:sldId id="269" r:id="rId10"/>
    <p:sldId id="27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958" y="1970467"/>
            <a:ext cx="10766178" cy="849321"/>
          </a:xfrm>
        </p:spPr>
        <p:txBody>
          <a:bodyPr>
            <a:noAutofit/>
          </a:bodyPr>
          <a:lstStyle/>
          <a:p>
            <a:r>
              <a:rPr lang="zh-CN" altLang="zh-CN" sz="3600" b="1" dirty="0">
                <a:latin typeface="微软雅黑" panose="020B0503020204020204" pitchFamily="34" charset="-122"/>
                <a:ea typeface="微软雅黑" panose="020B0503020204020204" pitchFamily="34" charset="-122"/>
              </a:rPr>
              <a:t>新常态下我国</a:t>
            </a:r>
            <a:r>
              <a:rPr lang="zh-CN" altLang="zh-CN" sz="3600" b="1" dirty="0">
                <a:solidFill>
                  <a:srgbClr val="FF0000"/>
                </a:solidFill>
                <a:latin typeface="微软雅黑" panose="020B0503020204020204" pitchFamily="34" charset="-122"/>
                <a:ea typeface="微软雅黑" panose="020B0503020204020204" pitchFamily="34" charset="-122"/>
              </a:rPr>
              <a:t>省级</a:t>
            </a:r>
            <a:r>
              <a:rPr lang="zh-CN" altLang="zh-CN" sz="3600" b="1" dirty="0">
                <a:latin typeface="微软雅黑" panose="020B0503020204020204" pitchFamily="34" charset="-122"/>
                <a:ea typeface="微软雅黑" panose="020B0503020204020204" pitchFamily="34" charset="-122"/>
              </a:rPr>
              <a:t>地方</a:t>
            </a:r>
            <a:r>
              <a:rPr lang="zh-CN" altLang="zh-CN" sz="3600" b="1" dirty="0" smtClean="0">
                <a:latin typeface="微软雅黑" panose="020B0503020204020204" pitchFamily="34" charset="-122"/>
                <a:ea typeface="微软雅黑" panose="020B0503020204020204" pitchFamily="34" charset="-122"/>
              </a:rPr>
              <a:t>经济增长</a:t>
            </a:r>
            <a:r>
              <a:rPr lang="zh-CN" altLang="zh-CN" sz="3600" b="1" dirty="0">
                <a:latin typeface="微软雅黑" panose="020B0503020204020204" pitchFamily="34" charset="-122"/>
                <a:ea typeface="微软雅黑" panose="020B0503020204020204" pitchFamily="34" charset="-122"/>
              </a:rPr>
              <a:t>质量的监测预警研究</a:t>
            </a:r>
            <a:endParaRPr lang="zh-CN" altLang="en-US" sz="3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379095" y="3786385"/>
            <a:ext cx="3837903" cy="1569660"/>
          </a:xfrm>
          <a:prstGeom prst="rect">
            <a:avLst/>
          </a:prstGeom>
          <a:noFill/>
        </p:spPr>
        <p:txBody>
          <a:bodyPr wrap="square" rtlCol="0">
            <a:spAutoFit/>
          </a:bodyPr>
          <a:lstStyle/>
          <a:p>
            <a:r>
              <a:rPr lang="zh-CN" altLang="en-US" sz="3200" dirty="0" smtClean="0">
                <a:latin typeface="华文新魏" panose="02010800040101010101" pitchFamily="2" charset="-122"/>
                <a:ea typeface="华文新魏" panose="02010800040101010101" pitchFamily="2" charset="-122"/>
              </a:rPr>
              <a:t>学号：</a:t>
            </a:r>
            <a:r>
              <a:rPr lang="en-US" altLang="zh-CN" sz="3200" dirty="0" smtClean="0">
                <a:latin typeface="华文新魏" panose="02010800040101010101" pitchFamily="2" charset="-122"/>
                <a:ea typeface="华文新魏" panose="02010800040101010101" pitchFamily="2" charset="-122"/>
              </a:rPr>
              <a:t>201520083 </a:t>
            </a:r>
            <a:endParaRPr lang="en-US" altLang="zh-CN" sz="3200" dirty="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专业：西方经济学</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姓名：田</a:t>
            </a:r>
            <a:r>
              <a:rPr lang="zh-CN" altLang="en-US" sz="3200" dirty="0">
                <a:latin typeface="华文新魏" panose="02010800040101010101" pitchFamily="2" charset="-122"/>
                <a:ea typeface="华文新魏" panose="02010800040101010101" pitchFamily="2" charset="-122"/>
              </a:rPr>
              <a:t>丰</a:t>
            </a:r>
            <a:r>
              <a:rPr lang="zh-CN" altLang="en-US" sz="3200" dirty="0" smtClean="0">
                <a:latin typeface="华文新魏" panose="02010800040101010101" pitchFamily="2" charset="-122"/>
                <a:ea typeface="华文新魏" panose="02010800040101010101" pitchFamily="2" charset="-122"/>
              </a:rPr>
              <a:t>华</a:t>
            </a:r>
            <a:endParaRPr lang="en-US" altLang="zh-CN" sz="3200" dirty="0" smtClean="0">
              <a:latin typeface="华文新魏" panose="02010800040101010101" pitchFamily="2" charset="-122"/>
              <a:ea typeface="华文新魏" panose="02010800040101010101" pitchFamily="2" charset="-122"/>
            </a:endParaRPr>
          </a:p>
        </p:txBody>
      </p:sp>
      <p:sp>
        <p:nvSpPr>
          <p:cNvPr id="5" name="文本框 4"/>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1</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6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05876" y="1783382"/>
            <a:ext cx="8915399" cy="862204"/>
          </a:xfrm>
        </p:spPr>
        <p:txBody>
          <a:bodyPr>
            <a:normAutofit fontScale="90000"/>
          </a:bodyPr>
          <a:lstStyle/>
          <a:p>
            <a:r>
              <a:rPr lang="zh-CN" altLang="en-US" dirty="0">
                <a:solidFill>
                  <a:srgbClr val="0070C0"/>
                </a:solidFill>
                <a:latin typeface="微软雅黑" panose="020B0503020204020204" pitchFamily="34" charset="-122"/>
                <a:ea typeface="微软雅黑" panose="020B0503020204020204" pitchFamily="34" charset="-122"/>
              </a:rPr>
              <a:t>五</a:t>
            </a:r>
            <a:r>
              <a:rPr lang="zh-CN" altLang="en-US" dirty="0" smtClean="0">
                <a:solidFill>
                  <a:srgbClr val="0070C0"/>
                </a:solidFill>
                <a:latin typeface="微软雅黑" panose="020B0503020204020204" pitchFamily="34" charset="-122"/>
                <a:ea typeface="微软雅黑" panose="020B0503020204020204" pitchFamily="34" charset="-122"/>
              </a:rPr>
              <a:t>、研究</a:t>
            </a:r>
            <a:r>
              <a:rPr lang="zh-CN" altLang="en-US" dirty="0">
                <a:solidFill>
                  <a:srgbClr val="0070C0"/>
                </a:solidFill>
                <a:latin typeface="微软雅黑" panose="020B0503020204020204" pitchFamily="34" charset="-122"/>
                <a:ea typeface="微软雅黑" panose="020B0503020204020204" pitchFamily="34" charset="-122"/>
              </a:rPr>
              <a:t>工作计划</a:t>
            </a: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10</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305875" y="3180690"/>
            <a:ext cx="8915399" cy="862204"/>
          </a:xfrm>
          <a:prstGeom prst="rect">
            <a:avLst/>
          </a:prstGeom>
        </p:spPr>
        <p:txBody>
          <a:bodyPr vert="horz" lIns="91440" tIns="45720" rIns="91440" bIns="45720" rtlCol="0" anchor="b">
            <a:normAutofit fontScale="97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70C0"/>
                </a:solidFill>
                <a:latin typeface="微软雅黑" panose="020B0503020204020204" pitchFamily="34" charset="-122"/>
                <a:ea typeface="微软雅黑" panose="020B0503020204020204" pitchFamily="34" charset="-122"/>
              </a:rPr>
              <a:t>六、参考文献</a:t>
            </a:r>
            <a:endParaRPr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8214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04575" y="2653047"/>
            <a:ext cx="3670480" cy="1015663"/>
          </a:xfrm>
          <a:prstGeom prst="rect">
            <a:avLst/>
          </a:prstGeom>
          <a:noFill/>
        </p:spPr>
        <p:txBody>
          <a:bodyPr wrap="square" rtlCol="0">
            <a:spAutoFit/>
          </a:bodyPr>
          <a:lstStyle/>
          <a:p>
            <a:r>
              <a:rPr lang="zh-CN" altLang="en-US" sz="6000" dirty="0" smtClean="0">
                <a:solidFill>
                  <a:srgbClr val="0070C0"/>
                </a:solidFill>
                <a:latin typeface="华文新魏" panose="02010800040101010101" pitchFamily="2" charset="-122"/>
                <a:ea typeface="华文新魏" panose="02010800040101010101" pitchFamily="2" charset="-122"/>
              </a:rPr>
              <a:t>谢谢！</a:t>
            </a:r>
            <a:endParaRPr lang="zh-CN" altLang="en-US" sz="6000" dirty="0">
              <a:solidFill>
                <a:srgbClr val="0070C0"/>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11</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25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6474" y="489396"/>
            <a:ext cx="8915399" cy="862204"/>
          </a:xfrm>
        </p:spPr>
        <p:txBody>
          <a:bodyPr>
            <a:normAutofit fontScale="90000"/>
          </a:bodyPr>
          <a:lstStyle/>
          <a:p>
            <a:r>
              <a:rPr lang="zh-CN" altLang="en-US" dirty="0" smtClean="0">
                <a:solidFill>
                  <a:srgbClr val="0070C0"/>
                </a:solidFill>
                <a:latin typeface="微软雅黑" panose="020B0503020204020204" pitchFamily="34" charset="-122"/>
                <a:ea typeface="微软雅黑" panose="020B0503020204020204" pitchFamily="34" charset="-122"/>
              </a:rPr>
              <a:t>一、选题背景和意义</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790725" y="2186331"/>
            <a:ext cx="8915399" cy="3981863"/>
          </a:xfrm>
        </p:spPr>
        <p:txBody>
          <a:bodyPr>
            <a:noAutofit/>
          </a:bodyPr>
          <a:lstStyle/>
          <a:p>
            <a:pPr marL="342900" indent="-342900">
              <a:buClr>
                <a:schemeClr val="bg1">
                  <a:lumMod val="50000"/>
                </a:schemeClr>
              </a:buClr>
              <a:buFont typeface="Wingdings" panose="05000000000000000000" pitchFamily="2" charset="2"/>
              <a:buChar char="Ø"/>
            </a:pPr>
            <a:r>
              <a:rPr lang="zh-CN" altLang="zh-CN" sz="2400" dirty="0" smtClean="0">
                <a:solidFill>
                  <a:schemeClr val="tx1"/>
                </a:solidFill>
                <a:latin typeface="微软雅黑" panose="020B0503020204020204" pitchFamily="34" charset="-122"/>
                <a:ea typeface="微软雅黑" panose="020B0503020204020204" pitchFamily="34" charset="-122"/>
              </a:rPr>
              <a:t>经济</a:t>
            </a:r>
            <a:r>
              <a:rPr lang="zh-CN" altLang="zh-CN" sz="2400" dirty="0">
                <a:solidFill>
                  <a:schemeClr val="tx1"/>
                </a:solidFill>
                <a:latin typeface="微软雅黑" panose="020B0503020204020204" pitchFamily="34" charset="-122"/>
                <a:ea typeface="微软雅黑" panose="020B0503020204020204" pitchFamily="34" charset="-122"/>
              </a:rPr>
              <a:t>新常态下，我国经济中出现了结构失衡、增长动力不足、资源环境承载力下降等一系列变化</a:t>
            </a:r>
            <a:r>
              <a:rPr lang="zh-CN"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长期采用的粗放型经济发展方式不可持续。为应对这一困境，党和国家领导人在十八届五中全会上提出未来的发展中应转变经济发展方式，提升经济增长的质量。</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rPr>
              <a:t>经济增长质量的提升需要相应的宏观政策予以支撑</a:t>
            </a:r>
            <a:r>
              <a:rPr lang="zh-CN" altLang="en-US" sz="2400" dirty="0" smtClean="0">
                <a:solidFill>
                  <a:schemeClr val="tx1"/>
                </a:solidFill>
                <a:latin typeface="微软雅黑" panose="020B0503020204020204" pitchFamily="34" charset="-122"/>
                <a:ea typeface="微软雅黑" panose="020B0503020204020204" pitchFamily="34" charset="-122"/>
              </a:rPr>
              <a:t>。考虑</a:t>
            </a:r>
            <a:r>
              <a:rPr lang="zh-CN" altLang="en-US" sz="2400" dirty="0">
                <a:solidFill>
                  <a:schemeClr val="tx1"/>
                </a:solidFill>
                <a:latin typeface="微软雅黑" panose="020B0503020204020204" pitchFamily="34" charset="-122"/>
                <a:ea typeface="微软雅黑" panose="020B0503020204020204" pitchFamily="34" charset="-122"/>
              </a:rPr>
              <a:t>到我国省区经济增长质量差异较大，且地方政府是发展经济的主体。此外，政策的制定需要把握相关指标的未来变化趋势</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因此</a:t>
            </a:r>
            <a:r>
              <a:rPr lang="zh-CN" altLang="en-US" sz="2400" dirty="0">
                <a:solidFill>
                  <a:schemeClr val="tx1"/>
                </a:solidFill>
                <a:latin typeface="微软雅黑" panose="020B0503020204020204" pitchFamily="34" charset="-122"/>
                <a:ea typeface="微软雅黑" panose="020B0503020204020204" pitchFamily="34" charset="-122"/>
              </a:rPr>
              <a:t>，从省级层面研究我国经济增长质量的监测</a:t>
            </a:r>
            <a:r>
              <a:rPr lang="zh-CN" altLang="en-US" sz="2400" dirty="0" smtClean="0">
                <a:solidFill>
                  <a:schemeClr val="tx1"/>
                </a:solidFill>
                <a:latin typeface="微软雅黑" panose="020B0503020204020204" pitchFamily="34" charset="-122"/>
                <a:ea typeface="微软雅黑" panose="020B0503020204020204" pitchFamily="34" charset="-122"/>
              </a:rPr>
              <a:t>预警至关重要</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75000"/>
                </a:schemeClr>
              </a:buClr>
              <a:buFont typeface="Wingdings" panose="05000000000000000000" pitchFamily="2" charset="2"/>
              <a:buChar char="Ø"/>
            </a:pPr>
            <a:endParaRPr lang="en-US" altLang="zh-CN" sz="2400" dirty="0" smtClean="0">
              <a:solidFill>
                <a:schemeClr val="tx1"/>
              </a:solidFill>
              <a:latin typeface="微软雅黑" panose="020B0503020204020204" pitchFamily="34" charset="-122"/>
              <a:ea typeface="微软雅黑" panose="020B0503020204020204" pitchFamily="34" charset="-122"/>
            </a:endParaRPr>
          </a:p>
          <a:p>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2</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1484436"/>
            <a:ext cx="3503053"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smtClean="0">
                <a:latin typeface="微软雅黑" panose="020B0503020204020204" pitchFamily="34" charset="-122"/>
                <a:ea typeface="微软雅黑" panose="020B0503020204020204" pitchFamily="34" charset="-122"/>
              </a:rPr>
              <a:t>选题背景</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567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90725" y="2186331"/>
            <a:ext cx="8915399" cy="3981863"/>
          </a:xfrm>
        </p:spPr>
        <p:txBody>
          <a:bodyPr>
            <a:noAutofit/>
          </a:bodyPr>
          <a:lstStyle/>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本选题具有重要</a:t>
            </a:r>
            <a:r>
              <a:rPr lang="zh-CN" altLang="en-US" sz="2400" dirty="0">
                <a:solidFill>
                  <a:schemeClr val="tx1"/>
                </a:solidFill>
                <a:latin typeface="微软雅黑" panose="020B0503020204020204" pitchFamily="34" charset="-122"/>
                <a:ea typeface="微软雅黑" panose="020B0503020204020204" pitchFamily="34" charset="-122"/>
              </a:rPr>
              <a:t>的理论</a:t>
            </a:r>
            <a:r>
              <a:rPr lang="zh-CN" altLang="en-US" sz="2400" dirty="0" smtClean="0">
                <a:solidFill>
                  <a:schemeClr val="tx1"/>
                </a:solidFill>
                <a:latin typeface="微软雅黑" panose="020B0503020204020204" pitchFamily="34" charset="-122"/>
                <a:ea typeface="微软雅黑" panose="020B0503020204020204" pitchFamily="34" charset="-122"/>
              </a:rPr>
              <a:t>意义和鲜明的现实意义。</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rPr>
              <a:t>从理论意义来看</a:t>
            </a:r>
            <a:r>
              <a:rPr lang="zh-CN" altLang="en-US" sz="2400" dirty="0" smtClean="0">
                <a:solidFill>
                  <a:schemeClr val="tx1"/>
                </a:solidFill>
                <a:latin typeface="微软雅黑" panose="020B0503020204020204" pitchFamily="34" charset="-122"/>
                <a:ea typeface="微软雅黑" panose="020B0503020204020204" pitchFamily="34" charset="-122"/>
              </a:rPr>
              <a:t>，一是推动</a:t>
            </a:r>
            <a:r>
              <a:rPr lang="zh-CN" altLang="en-US" sz="2400" dirty="0">
                <a:solidFill>
                  <a:schemeClr val="tx1"/>
                </a:solidFill>
                <a:latin typeface="微软雅黑" panose="020B0503020204020204" pitchFamily="34" charset="-122"/>
                <a:ea typeface="微软雅黑" panose="020B0503020204020204" pitchFamily="34" charset="-122"/>
              </a:rPr>
              <a:t>经济增长质量的研究从关注过程评价转向重视未来</a:t>
            </a:r>
            <a:r>
              <a:rPr lang="zh-CN" altLang="en-US" sz="2400" dirty="0" smtClean="0">
                <a:solidFill>
                  <a:schemeClr val="tx1"/>
                </a:solidFill>
                <a:latin typeface="微软雅黑" panose="020B0503020204020204" pitchFamily="34" charset="-122"/>
                <a:ea typeface="微软雅黑" panose="020B0503020204020204" pitchFamily="34" charset="-122"/>
              </a:rPr>
              <a:t>预测</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二是完善</a:t>
            </a:r>
            <a:r>
              <a:rPr lang="zh-CN" altLang="en-US" sz="2400" dirty="0">
                <a:solidFill>
                  <a:schemeClr val="tx1"/>
                </a:solidFill>
                <a:latin typeface="微软雅黑" panose="020B0503020204020204" pitchFamily="34" charset="-122"/>
                <a:ea typeface="微软雅黑" panose="020B0503020204020204" pitchFamily="34" charset="-122"/>
              </a:rPr>
              <a:t>以经济增长质量为核心的宏观经济监测预警理论</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rPr>
              <a:t>从现实意义来看</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一是</a:t>
            </a:r>
            <a:r>
              <a:rPr lang="zh-CN" altLang="en-US" sz="2400" dirty="0" smtClean="0">
                <a:solidFill>
                  <a:schemeClr val="tx1"/>
                </a:solidFill>
                <a:latin typeface="微软雅黑" panose="020B0503020204020204" pitchFamily="34" charset="-122"/>
                <a:ea typeface="微软雅黑" panose="020B0503020204020204" pitchFamily="34" charset="-122"/>
              </a:rPr>
              <a:t>建立了经济</a:t>
            </a:r>
            <a:r>
              <a:rPr lang="zh-CN" altLang="en-US" sz="2400" dirty="0">
                <a:solidFill>
                  <a:schemeClr val="tx1"/>
                </a:solidFill>
                <a:latin typeface="微软雅黑" panose="020B0503020204020204" pitchFamily="34" charset="-122"/>
                <a:ea typeface="微软雅黑" panose="020B0503020204020204" pitchFamily="34" charset="-122"/>
              </a:rPr>
              <a:t>增长质量监测预警系统，对确保地方经济增长质量提升政策的有效性具有重要</a:t>
            </a:r>
            <a:r>
              <a:rPr lang="zh-CN" altLang="en-US" sz="2400" dirty="0" smtClean="0">
                <a:solidFill>
                  <a:schemeClr val="tx1"/>
                </a:solidFill>
                <a:latin typeface="微软雅黑" panose="020B0503020204020204" pitchFamily="34" charset="-122"/>
                <a:ea typeface="微软雅黑" panose="020B0503020204020204" pitchFamily="34" charset="-122"/>
              </a:rPr>
              <a:t>意义</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二是通过</a:t>
            </a:r>
            <a:r>
              <a:rPr lang="zh-CN" altLang="en-US" sz="2400" dirty="0">
                <a:solidFill>
                  <a:schemeClr val="tx1"/>
                </a:solidFill>
                <a:latin typeface="微软雅黑" panose="020B0503020204020204" pitchFamily="34" charset="-122"/>
                <a:ea typeface="微软雅黑" panose="020B0503020204020204" pitchFamily="34" charset="-122"/>
              </a:rPr>
              <a:t>预测和分析省级地方经济增长质量各维</a:t>
            </a:r>
            <a:r>
              <a:rPr lang="zh-CN" altLang="en-US" sz="2400" dirty="0" smtClean="0">
                <a:solidFill>
                  <a:schemeClr val="tx1"/>
                </a:solidFill>
                <a:latin typeface="微软雅黑" panose="020B0503020204020204" pitchFamily="34" charset="-122"/>
                <a:ea typeface="微软雅黑" panose="020B0503020204020204" pitchFamily="34" charset="-122"/>
              </a:rPr>
              <a:t>度的</a:t>
            </a:r>
            <a:r>
              <a:rPr lang="zh-CN" altLang="en-US" sz="2400" dirty="0">
                <a:solidFill>
                  <a:schemeClr val="tx1"/>
                </a:solidFill>
                <a:latin typeface="微软雅黑" panose="020B0503020204020204" pitchFamily="34" charset="-122"/>
                <a:ea typeface="微软雅黑" panose="020B0503020204020204" pitchFamily="34" charset="-122"/>
              </a:rPr>
              <a:t>发展趋势，为民间投资和外商投资提供信息，对国民经济发展具有重要的应用价值。</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 </a:t>
            </a: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3</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1381404"/>
            <a:ext cx="3503053"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a:t>
            </a:r>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选题意义</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797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90725" y="1645418"/>
            <a:ext cx="8915399" cy="3981863"/>
          </a:xfrm>
        </p:spPr>
        <p:txBody>
          <a:bodyPr>
            <a:noAutofit/>
          </a:bodyPr>
          <a:lstStyle/>
          <a:p>
            <a:pPr>
              <a:buClr>
                <a:schemeClr val="bg1">
                  <a:lumMod val="50000"/>
                </a:schemeClr>
              </a:buClr>
            </a:pPr>
            <a:r>
              <a:rPr lang="zh-CN" altLang="en-US" sz="2400" dirty="0" smtClean="0">
                <a:solidFill>
                  <a:schemeClr val="tx1"/>
                </a:solidFill>
                <a:latin typeface="微软雅黑" panose="020B0503020204020204" pitchFamily="34" charset="-122"/>
                <a:ea typeface="微软雅黑" panose="020B0503020204020204" pitchFamily="34" charset="-122"/>
              </a:rPr>
              <a:t>关于</a:t>
            </a:r>
            <a:r>
              <a:rPr lang="zh-CN" altLang="en-US" sz="2400" dirty="0">
                <a:solidFill>
                  <a:schemeClr val="tx1"/>
                </a:solidFill>
                <a:latin typeface="微软雅黑" panose="020B0503020204020204" pitchFamily="34" charset="-122"/>
                <a:ea typeface="微软雅黑" panose="020B0503020204020204" pitchFamily="34" charset="-122"/>
              </a:rPr>
              <a:t>地方经济增长质量的监测预警研究，现有的文献鲜有涉及</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50000"/>
                </a:schemeClr>
              </a:buClr>
            </a:pP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50000"/>
                </a:schemeClr>
              </a:buClr>
            </a:pPr>
            <a:r>
              <a:rPr lang="zh-CN" altLang="en-US" sz="2400" dirty="0" smtClean="0">
                <a:solidFill>
                  <a:schemeClr val="tx1"/>
                </a:solidFill>
                <a:latin typeface="微软雅黑" panose="020B0503020204020204" pitchFamily="34" charset="-122"/>
                <a:ea typeface="微软雅黑" panose="020B0503020204020204" pitchFamily="34" charset="-122"/>
              </a:rPr>
              <a:t>联系</a:t>
            </a:r>
            <a:r>
              <a:rPr lang="zh-CN" altLang="en-US" sz="2400" dirty="0">
                <a:solidFill>
                  <a:schemeClr val="tx1"/>
                </a:solidFill>
                <a:latin typeface="微软雅黑" panose="020B0503020204020204" pitchFamily="34" charset="-122"/>
                <a:ea typeface="微软雅黑" panose="020B0503020204020204" pitchFamily="34" charset="-122"/>
              </a:rPr>
              <a:t>最为紧密的文献包括两</a:t>
            </a:r>
            <a:r>
              <a:rPr lang="zh-CN" altLang="en-US" sz="2400" dirty="0" smtClean="0">
                <a:solidFill>
                  <a:schemeClr val="tx1"/>
                </a:solidFill>
                <a:latin typeface="微软雅黑" panose="020B0503020204020204" pitchFamily="34" charset="-122"/>
                <a:ea typeface="微软雅黑" panose="020B0503020204020204" pitchFamily="34" charset="-122"/>
              </a:rPr>
              <a:t>类：</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一类</a:t>
            </a:r>
            <a:r>
              <a:rPr lang="zh-CN" altLang="en-US" sz="2400" dirty="0">
                <a:solidFill>
                  <a:schemeClr val="tx1"/>
                </a:solidFill>
                <a:latin typeface="微软雅黑" panose="020B0503020204020204" pitchFamily="34" charset="-122"/>
                <a:ea typeface="微软雅黑" panose="020B0503020204020204" pitchFamily="34" charset="-122"/>
              </a:rPr>
              <a:t>是有关经济增长质量的研究，主要集中在经济增长质量内涵的界定及其评价上（王积业，</a:t>
            </a:r>
            <a:r>
              <a:rPr lang="en-US" altLang="zh-CN" sz="2400" dirty="0">
                <a:solidFill>
                  <a:schemeClr val="tx1"/>
                </a:solidFill>
                <a:latin typeface="微软雅黑" panose="020B0503020204020204" pitchFamily="34" charset="-122"/>
                <a:ea typeface="微软雅黑" panose="020B0503020204020204" pitchFamily="34" charset="-122"/>
              </a:rPr>
              <a:t>2000</a:t>
            </a:r>
            <a:r>
              <a:rPr lang="zh-CN" altLang="en-US" sz="2400" dirty="0">
                <a:solidFill>
                  <a:schemeClr val="tx1"/>
                </a:solidFill>
                <a:latin typeface="微软雅黑" panose="020B0503020204020204" pitchFamily="34" charset="-122"/>
                <a:ea typeface="微软雅黑" panose="020B0503020204020204" pitchFamily="34" charset="-122"/>
              </a:rPr>
              <a:t>；洪银兴，</a:t>
            </a:r>
            <a:r>
              <a:rPr lang="en-US" altLang="zh-CN" sz="2400" dirty="0">
                <a:solidFill>
                  <a:schemeClr val="tx1"/>
                </a:solidFill>
                <a:latin typeface="微软雅黑" panose="020B0503020204020204" pitchFamily="34" charset="-122"/>
                <a:ea typeface="微软雅黑" panose="020B0503020204020204" pitchFamily="34" charset="-122"/>
              </a:rPr>
              <a:t>2010</a:t>
            </a:r>
            <a:r>
              <a:rPr lang="zh-CN" altLang="en-US" sz="2400" dirty="0">
                <a:solidFill>
                  <a:schemeClr val="tx1"/>
                </a:solidFill>
                <a:latin typeface="微软雅黑" panose="020B0503020204020204" pitchFamily="34" charset="-122"/>
                <a:ea typeface="微软雅黑" panose="020B0503020204020204" pitchFamily="34" charset="-122"/>
              </a:rPr>
              <a:t>；任保平，</a:t>
            </a:r>
            <a:r>
              <a:rPr lang="en-US" altLang="zh-CN" sz="2400" dirty="0">
                <a:solidFill>
                  <a:schemeClr val="tx1"/>
                </a:solidFill>
                <a:latin typeface="微软雅黑" panose="020B0503020204020204" pitchFamily="34" charset="-122"/>
                <a:ea typeface="微软雅黑" panose="020B0503020204020204" pitchFamily="34" charset="-122"/>
              </a:rPr>
              <a:t>2012</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另</a:t>
            </a:r>
            <a:r>
              <a:rPr lang="zh-CN" altLang="en-US" sz="2400" dirty="0">
                <a:solidFill>
                  <a:schemeClr val="tx1"/>
                </a:solidFill>
                <a:latin typeface="微软雅黑" panose="020B0503020204020204" pitchFamily="34" charset="-122"/>
                <a:ea typeface="微软雅黑" panose="020B0503020204020204" pitchFamily="34" charset="-122"/>
              </a:rPr>
              <a:t>一类是宏观经济监测预警的研究，主要是以数量和速度为核心目标监测经济运行的好坏（顾海兵，</a:t>
            </a:r>
            <a:r>
              <a:rPr lang="en-US" altLang="zh-CN" sz="2400" dirty="0">
                <a:solidFill>
                  <a:schemeClr val="tx1"/>
                </a:solidFill>
                <a:latin typeface="微软雅黑" panose="020B0503020204020204" pitchFamily="34" charset="-122"/>
                <a:ea typeface="微软雅黑" panose="020B0503020204020204" pitchFamily="34" charset="-122"/>
              </a:rPr>
              <a:t>1997</a:t>
            </a:r>
            <a:r>
              <a:rPr lang="zh-CN" altLang="en-US" sz="2400" dirty="0">
                <a:solidFill>
                  <a:schemeClr val="tx1"/>
                </a:solidFill>
                <a:latin typeface="微软雅黑" panose="020B0503020204020204" pitchFamily="34" charset="-122"/>
                <a:ea typeface="微软雅黑" panose="020B0503020204020204" pitchFamily="34" charset="-122"/>
              </a:rPr>
              <a:t>；陈可嘉，</a:t>
            </a:r>
            <a:r>
              <a:rPr lang="en-US" altLang="zh-CN" sz="2400" dirty="0">
                <a:solidFill>
                  <a:schemeClr val="tx1"/>
                </a:solidFill>
                <a:latin typeface="微软雅黑" panose="020B0503020204020204" pitchFamily="34" charset="-122"/>
                <a:ea typeface="微软雅黑" panose="020B0503020204020204" pitchFamily="34" charset="-122"/>
              </a:rPr>
              <a:t>2003</a:t>
            </a:r>
            <a:r>
              <a:rPr lang="zh-CN" altLang="en-US" sz="2400" dirty="0">
                <a:solidFill>
                  <a:schemeClr val="tx1"/>
                </a:solidFill>
                <a:latin typeface="微软雅黑" panose="020B0503020204020204" pitchFamily="34" charset="-122"/>
                <a:ea typeface="微软雅黑" panose="020B0503020204020204" pitchFamily="34" charset="-122"/>
              </a:rPr>
              <a:t>；黄印林，</a:t>
            </a:r>
            <a:r>
              <a:rPr lang="en-US" altLang="zh-CN" sz="2400" dirty="0">
                <a:solidFill>
                  <a:schemeClr val="tx1"/>
                </a:solidFill>
                <a:latin typeface="微软雅黑" panose="020B0503020204020204" pitchFamily="34" charset="-122"/>
                <a:ea typeface="微软雅黑" panose="020B0503020204020204" pitchFamily="34" charset="-122"/>
              </a:rPr>
              <a:t>2005</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4</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711703"/>
            <a:ext cx="3503053"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 </a:t>
            </a:r>
            <a:r>
              <a:rPr lang="zh-CN" altLang="en-US" sz="3600" dirty="0" smtClean="0">
                <a:latin typeface="微软雅黑" panose="020B0503020204020204" pitchFamily="34" charset="-122"/>
                <a:ea typeface="微软雅黑" panose="020B0503020204020204" pitchFamily="34" charset="-122"/>
              </a:rPr>
              <a:t>文献综述</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7107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90725" y="1851482"/>
            <a:ext cx="8915399" cy="3981863"/>
          </a:xfrm>
        </p:spPr>
        <p:txBody>
          <a:bodyPr>
            <a:noAutofit/>
          </a:bodyPr>
          <a:lstStyle/>
          <a:p>
            <a:pPr marL="342900" indent="-342900">
              <a:buClr>
                <a:schemeClr val="bg1">
                  <a:lumMod val="50000"/>
                </a:schemeClr>
              </a:buClr>
              <a:buFont typeface="Wingdings" panose="05000000000000000000" pitchFamily="2" charset="2"/>
              <a:buChar char="u"/>
            </a:pPr>
            <a:r>
              <a:rPr lang="zh-CN" altLang="en-US" sz="2400" dirty="0" smtClean="0">
                <a:solidFill>
                  <a:schemeClr val="tx1"/>
                </a:solidFill>
                <a:latin typeface="微软雅黑" panose="020B0503020204020204" pitchFamily="34" charset="-122"/>
                <a:ea typeface="微软雅黑" panose="020B0503020204020204" pitchFamily="34" charset="-122"/>
              </a:rPr>
              <a:t>关于</a:t>
            </a:r>
            <a:r>
              <a:rPr lang="zh-CN" altLang="en-US" sz="2400" dirty="0">
                <a:solidFill>
                  <a:schemeClr val="tx1"/>
                </a:solidFill>
                <a:latin typeface="微软雅黑" panose="020B0503020204020204" pitchFamily="34" charset="-122"/>
                <a:ea typeface="微软雅黑" panose="020B0503020204020204" pitchFamily="34" charset="-122"/>
              </a:rPr>
              <a:t>经济增长质量内涵界定的</a:t>
            </a:r>
            <a:r>
              <a:rPr lang="zh-CN" altLang="en-US" sz="2400" dirty="0" smtClean="0">
                <a:solidFill>
                  <a:schemeClr val="tx1"/>
                </a:solidFill>
                <a:latin typeface="微软雅黑" panose="020B0503020204020204" pitchFamily="34" charset="-122"/>
                <a:ea typeface="微软雅黑" panose="020B0503020204020204" pitchFamily="34" charset="-122"/>
              </a:rPr>
              <a:t>研究</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50000"/>
                </a:schemeClr>
              </a:buClr>
            </a:pPr>
            <a:r>
              <a:rPr lang="zh-CN" altLang="en-US" sz="2400" dirty="0" smtClean="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明确经济增长质量的内涵是经济增长质量监测预警前提基础。</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u"/>
            </a:pPr>
            <a:r>
              <a:rPr lang="zh-CN" altLang="en-US" sz="2400" dirty="0">
                <a:solidFill>
                  <a:schemeClr val="tx1"/>
                </a:solidFill>
                <a:latin typeface="微软雅黑" panose="020B0503020204020204" pitchFamily="34" charset="-122"/>
                <a:ea typeface="微软雅黑" panose="020B0503020204020204" pitchFamily="34" charset="-122"/>
              </a:rPr>
              <a:t>关于我国省级地方经济增长质量测度的</a:t>
            </a:r>
            <a:r>
              <a:rPr lang="zh-CN" altLang="en-US" sz="2400" dirty="0" smtClean="0">
                <a:solidFill>
                  <a:schemeClr val="tx1"/>
                </a:solidFill>
                <a:latin typeface="微软雅黑" panose="020B0503020204020204" pitchFamily="34" charset="-122"/>
                <a:ea typeface="微软雅黑" panose="020B0503020204020204" pitchFamily="34" charset="-122"/>
              </a:rPr>
              <a:t>研究</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50000"/>
                </a:schemeClr>
              </a:buClr>
            </a:pPr>
            <a:r>
              <a:rPr lang="zh-CN" altLang="en-US" sz="2000" dirty="0" smtClean="0">
                <a:solidFill>
                  <a:schemeClr val="tx1"/>
                </a:solidFill>
                <a:latin typeface="微软雅黑" panose="020B0503020204020204" pitchFamily="34" charset="-122"/>
                <a:ea typeface="微软雅黑" panose="020B0503020204020204" pitchFamily="34" charset="-122"/>
              </a:rPr>
              <a:t>    通过综述、分析现有的经济增长质量评价指标体系，为经济增长质量监测预警系统的构建提供思路。</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u"/>
            </a:pPr>
            <a:r>
              <a:rPr lang="zh-CN" altLang="en-US" sz="2400" dirty="0">
                <a:solidFill>
                  <a:schemeClr val="tx1"/>
                </a:solidFill>
                <a:latin typeface="微软雅黑" panose="020B0503020204020204" pitchFamily="34" charset="-122"/>
                <a:ea typeface="微软雅黑" panose="020B0503020204020204" pitchFamily="34" charset="-122"/>
              </a:rPr>
              <a:t>关于宏观经济预警的研究</a:t>
            </a:r>
            <a:endParaRPr lang="en-US" altLang="zh-CN" sz="2400" dirty="0">
              <a:solidFill>
                <a:schemeClr val="tx1"/>
              </a:solidFill>
              <a:latin typeface="微软雅黑" panose="020B0503020204020204" pitchFamily="34" charset="-122"/>
              <a:ea typeface="微软雅黑" panose="020B0503020204020204" pitchFamily="34" charset="-122"/>
            </a:endParaRPr>
          </a:p>
          <a:p>
            <a:pPr>
              <a:buClr>
                <a:schemeClr val="bg1">
                  <a:lumMod val="50000"/>
                </a:schemeClr>
              </a:buClr>
            </a:pPr>
            <a:r>
              <a:rPr lang="zh-CN" altLang="en-US" sz="2000" dirty="0" smtClean="0">
                <a:solidFill>
                  <a:schemeClr val="tx1"/>
                </a:solidFill>
                <a:latin typeface="微软雅黑" panose="020B0503020204020204" pitchFamily="34" charset="-122"/>
                <a:ea typeface="微软雅黑" panose="020B0503020204020204" pitchFamily="34" charset="-122"/>
              </a:rPr>
              <a:t>    通过</a:t>
            </a:r>
            <a:r>
              <a:rPr lang="zh-CN" altLang="en-US" sz="2000" dirty="0">
                <a:solidFill>
                  <a:schemeClr val="tx1"/>
                </a:solidFill>
                <a:latin typeface="微软雅黑" panose="020B0503020204020204" pitchFamily="34" charset="-122"/>
                <a:ea typeface="微软雅黑" panose="020B0503020204020204" pitchFamily="34" charset="-122"/>
              </a:rPr>
              <a:t>分析、总结宏观经济预警的理论和方法，将其进一步发展，应用于经济增长质量</a:t>
            </a:r>
            <a:r>
              <a:rPr lang="zh-CN" altLang="en-US" sz="2000" dirty="0" smtClean="0">
                <a:solidFill>
                  <a:schemeClr val="tx1"/>
                </a:solidFill>
                <a:latin typeface="微软雅黑" panose="020B0503020204020204" pitchFamily="34" charset="-122"/>
                <a:ea typeface="微软雅黑" panose="020B0503020204020204" pitchFamily="34" charset="-122"/>
              </a:rPr>
              <a:t>的监测预警研究</a:t>
            </a:r>
            <a:r>
              <a:rPr lang="zh-CN" altLang="en-US" sz="2000" dirty="0">
                <a:solidFill>
                  <a:schemeClr val="tx1"/>
                </a:solidFill>
                <a:latin typeface="微软雅黑" panose="020B0503020204020204" pitchFamily="34" charset="-122"/>
                <a:ea typeface="微软雅黑" panose="020B0503020204020204" pitchFamily="34" charset="-122"/>
              </a:rPr>
              <a:t>上。</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u"/>
            </a:pP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5</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814735"/>
            <a:ext cx="3503053"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3. </a:t>
            </a:r>
            <a:r>
              <a:rPr lang="zh-CN" altLang="en-US" sz="3600" dirty="0" smtClean="0">
                <a:latin typeface="微软雅黑" panose="020B0503020204020204" pitchFamily="34" charset="-122"/>
                <a:ea typeface="微软雅黑" panose="020B0503020204020204" pitchFamily="34" charset="-122"/>
              </a:rPr>
              <a:t>文献综述</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4584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6474" y="283332"/>
            <a:ext cx="8915399" cy="862204"/>
          </a:xfrm>
        </p:spPr>
        <p:txBody>
          <a:bodyPr>
            <a:normAutofit fontScale="90000"/>
          </a:bodyPr>
          <a:lstStyle/>
          <a:p>
            <a:r>
              <a:rPr lang="zh-CN" altLang="en-US" dirty="0">
                <a:solidFill>
                  <a:srgbClr val="0070C0"/>
                </a:solidFill>
                <a:latin typeface="微软雅黑" panose="020B0503020204020204" pitchFamily="34" charset="-122"/>
                <a:ea typeface="微软雅黑" panose="020B0503020204020204" pitchFamily="34" charset="-122"/>
              </a:rPr>
              <a:t>二</a:t>
            </a:r>
            <a:r>
              <a:rPr lang="zh-CN" altLang="en-US" dirty="0" smtClean="0">
                <a:solidFill>
                  <a:srgbClr val="0070C0"/>
                </a:solidFill>
                <a:latin typeface="微软雅黑" panose="020B0503020204020204" pitchFamily="34" charset="-122"/>
                <a:ea typeface="微软雅黑" panose="020B0503020204020204" pitchFamily="34" charset="-122"/>
              </a:rPr>
              <a:t>、研究</a:t>
            </a:r>
            <a:r>
              <a:rPr lang="zh-CN" altLang="en-US" dirty="0">
                <a:solidFill>
                  <a:srgbClr val="0070C0"/>
                </a:solidFill>
                <a:latin typeface="微软雅黑" panose="020B0503020204020204" pitchFamily="34" charset="-122"/>
                <a:ea typeface="微软雅黑" panose="020B0503020204020204" pitchFamily="34" charset="-122"/>
              </a:rPr>
              <a:t>思路及方法</a:t>
            </a:r>
          </a:p>
        </p:txBody>
      </p:sp>
      <p:sp>
        <p:nvSpPr>
          <p:cNvPr id="3" name="副标题 2"/>
          <p:cNvSpPr>
            <a:spLocks noGrp="1"/>
          </p:cNvSpPr>
          <p:nvPr>
            <p:ph type="subTitle" idx="1"/>
          </p:nvPr>
        </p:nvSpPr>
        <p:spPr>
          <a:xfrm>
            <a:off x="1790725" y="1465111"/>
            <a:ext cx="8915399" cy="4819777"/>
          </a:xfrm>
        </p:spPr>
        <p:txBody>
          <a:bodyPr>
            <a:noAutofit/>
          </a:bodyPr>
          <a:lstStyle/>
          <a:p>
            <a:pPr marL="342900" indent="-342900">
              <a:buClr>
                <a:schemeClr val="bg1">
                  <a:lumMod val="50000"/>
                </a:schemeClr>
              </a:buClr>
              <a:buFont typeface="Wingdings" panose="05000000000000000000" pitchFamily="2" charset="2"/>
              <a:buChar char="Ø"/>
            </a:pP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本研究沿着</a:t>
            </a:r>
            <a:r>
              <a:rPr lang="zh-CN" altLang="en-US" sz="2400" dirty="0">
                <a:solidFill>
                  <a:schemeClr val="tx1"/>
                </a:solidFill>
                <a:latin typeface="微软雅黑" panose="020B0503020204020204" pitchFamily="34" charset="-122"/>
                <a:ea typeface="微软雅黑" panose="020B0503020204020204" pitchFamily="34" charset="-122"/>
              </a:rPr>
              <a:t>“现状描述</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发现问题</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剖析问题</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解决问题”的基本</a:t>
            </a:r>
            <a:r>
              <a:rPr lang="zh-CN" altLang="en-US" sz="2400" dirty="0" smtClean="0">
                <a:solidFill>
                  <a:schemeClr val="tx1"/>
                </a:solidFill>
                <a:latin typeface="微软雅黑" panose="020B0503020204020204" pitchFamily="34" charset="-122"/>
                <a:ea typeface="微软雅黑" panose="020B0503020204020204" pitchFamily="34" charset="-122"/>
              </a:rPr>
              <a:t>思路展开。</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zh-CN" sz="2400" dirty="0">
                <a:solidFill>
                  <a:schemeClr val="tx1"/>
                </a:solidFill>
                <a:latin typeface="微软雅黑" panose="020B0503020204020204" pitchFamily="34" charset="-122"/>
                <a:ea typeface="微软雅黑" panose="020B0503020204020204" pitchFamily="34" charset="-122"/>
              </a:rPr>
              <a:t>首先，</a:t>
            </a:r>
            <a:r>
              <a:rPr lang="zh-CN" altLang="zh-CN" sz="2400" dirty="0" smtClean="0">
                <a:solidFill>
                  <a:schemeClr val="tx1"/>
                </a:solidFill>
                <a:latin typeface="微软雅黑" panose="020B0503020204020204" pitchFamily="34" charset="-122"/>
                <a:ea typeface="微软雅黑" panose="020B0503020204020204" pitchFamily="34" charset="-122"/>
              </a:rPr>
              <a:t>运用</a:t>
            </a:r>
            <a:r>
              <a:rPr lang="zh-CN" altLang="en-US" sz="2400" dirty="0" smtClean="0">
                <a:solidFill>
                  <a:schemeClr val="tx1"/>
                </a:solidFill>
                <a:latin typeface="微软雅黑" panose="020B0503020204020204" pitchFamily="34" charset="-122"/>
                <a:ea typeface="微软雅黑" panose="020B0503020204020204" pitchFamily="34" charset="-122"/>
              </a:rPr>
              <a:t>统计分析和比较分析的方法，描述</a:t>
            </a:r>
            <a:r>
              <a:rPr lang="zh-CN" altLang="zh-CN" sz="2400" dirty="0" smtClean="0">
                <a:solidFill>
                  <a:schemeClr val="tx1"/>
                </a:solidFill>
                <a:latin typeface="微软雅黑" panose="020B0503020204020204" pitchFamily="34" charset="-122"/>
                <a:ea typeface="微软雅黑" panose="020B0503020204020204" pitchFamily="34" charset="-122"/>
              </a:rPr>
              <a:t>我国</a:t>
            </a:r>
            <a:r>
              <a:rPr lang="zh-CN" altLang="zh-CN" sz="2400" dirty="0">
                <a:solidFill>
                  <a:schemeClr val="tx1"/>
                </a:solidFill>
                <a:latin typeface="微软雅黑" panose="020B0503020204020204" pitchFamily="34" charset="-122"/>
                <a:ea typeface="微软雅黑" panose="020B0503020204020204" pitchFamily="34" charset="-122"/>
              </a:rPr>
              <a:t>各省经济增长质量的现状</a:t>
            </a:r>
            <a:r>
              <a:rPr lang="zh-CN" altLang="zh-CN" sz="2400" dirty="0" smtClean="0">
                <a:solidFill>
                  <a:schemeClr val="tx1"/>
                </a:solidFill>
                <a:latin typeface="微软雅黑" panose="020B0503020204020204" pitchFamily="34" charset="-122"/>
                <a:ea typeface="微软雅黑" panose="020B0503020204020204" pitchFamily="34" charset="-122"/>
              </a:rPr>
              <a:t>，阐明</a:t>
            </a:r>
            <a:r>
              <a:rPr lang="zh-CN" altLang="zh-CN" sz="2400" dirty="0">
                <a:solidFill>
                  <a:schemeClr val="tx1"/>
                </a:solidFill>
                <a:latin typeface="微软雅黑" panose="020B0503020204020204" pitchFamily="34" charset="-122"/>
                <a:ea typeface="微软雅黑" panose="020B0503020204020204" pitchFamily="34" charset="-122"/>
              </a:rPr>
              <a:t>经济增长质量提升的必要性和紧迫性</a:t>
            </a:r>
            <a:r>
              <a:rPr lang="zh-CN" altLang="zh-CN"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rPr>
              <a:t>其次，将新常态的特征引入经济增长质量的内涵界定中，完善经济增长质量的</a:t>
            </a:r>
            <a:r>
              <a:rPr lang="zh-CN" altLang="en-US" sz="2400" dirty="0" smtClean="0">
                <a:solidFill>
                  <a:schemeClr val="tx1"/>
                </a:solidFill>
                <a:latin typeface="微软雅黑" panose="020B0503020204020204" pitchFamily="34" charset="-122"/>
                <a:ea typeface="微软雅黑" panose="020B0503020204020204" pitchFamily="34" charset="-122"/>
              </a:rPr>
              <a:t>内涵</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并提出提高经济</a:t>
            </a:r>
            <a:r>
              <a:rPr lang="zh-CN" altLang="en-US" sz="2400" dirty="0">
                <a:solidFill>
                  <a:schemeClr val="tx1"/>
                </a:solidFill>
                <a:latin typeface="微软雅黑" panose="020B0503020204020204" pitchFamily="34" charset="-122"/>
                <a:ea typeface="微软雅黑" panose="020B0503020204020204" pitchFamily="34" charset="-122"/>
              </a:rPr>
              <a:t>增长质量</a:t>
            </a:r>
            <a:r>
              <a:rPr lang="zh-CN" altLang="en-US" sz="2400" dirty="0" smtClean="0">
                <a:solidFill>
                  <a:schemeClr val="tx1"/>
                </a:solidFill>
                <a:latin typeface="微软雅黑" panose="020B0503020204020204" pitchFamily="34" charset="-122"/>
                <a:ea typeface="微软雅黑" panose="020B0503020204020204" pitchFamily="34" charset="-122"/>
              </a:rPr>
              <a:t>提升</a:t>
            </a:r>
            <a:r>
              <a:rPr lang="zh-CN" altLang="en-US" sz="2400" dirty="0">
                <a:solidFill>
                  <a:schemeClr val="tx1"/>
                </a:solidFill>
                <a:latin typeface="微软雅黑" panose="020B0503020204020204" pitchFamily="34" charset="-122"/>
                <a:ea typeface="微软雅黑" panose="020B0503020204020204" pitchFamily="34" charset="-122"/>
              </a:rPr>
              <a:t>理论</a:t>
            </a:r>
            <a:r>
              <a:rPr lang="zh-CN" altLang="en-US" sz="2400" dirty="0" smtClean="0">
                <a:solidFill>
                  <a:schemeClr val="tx1"/>
                </a:solidFill>
                <a:latin typeface="微软雅黑" panose="020B0503020204020204" pitchFamily="34" charset="-122"/>
                <a:ea typeface="微软雅黑" panose="020B0503020204020204" pitchFamily="34" charset="-122"/>
              </a:rPr>
              <a:t>机理。</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zh-CN" sz="2400" dirty="0">
                <a:solidFill>
                  <a:schemeClr val="tx1"/>
                </a:solidFill>
                <a:latin typeface="微软雅黑" panose="020B0503020204020204" pitchFamily="34" charset="-122"/>
                <a:ea typeface="微软雅黑" panose="020B0503020204020204" pitchFamily="34" charset="-122"/>
              </a:rPr>
              <a:t>再次</a:t>
            </a:r>
            <a:r>
              <a:rPr lang="zh-CN" altLang="zh-CN" sz="2400" dirty="0" smtClean="0">
                <a:solidFill>
                  <a:schemeClr val="tx1"/>
                </a:solidFill>
                <a:latin typeface="微软雅黑" panose="020B0503020204020204" pitchFamily="34" charset="-122"/>
                <a:ea typeface="微软雅黑" panose="020B0503020204020204" pitchFamily="34" charset="-122"/>
              </a:rPr>
              <a:t>，构建</a:t>
            </a:r>
            <a:r>
              <a:rPr lang="zh-CN" altLang="zh-CN" sz="2400" dirty="0">
                <a:solidFill>
                  <a:schemeClr val="tx1"/>
                </a:solidFill>
                <a:latin typeface="微软雅黑" panose="020B0503020204020204" pitchFamily="34" charset="-122"/>
                <a:ea typeface="微软雅黑" panose="020B0503020204020204" pitchFamily="34" charset="-122"/>
              </a:rPr>
              <a:t>我国省级地方经济增长质量监测预警系统。在此基础上</a:t>
            </a:r>
            <a:r>
              <a:rPr lang="zh-CN" altLang="zh-CN" sz="2400" dirty="0" smtClean="0">
                <a:solidFill>
                  <a:schemeClr val="tx1"/>
                </a:solidFill>
                <a:latin typeface="微软雅黑" panose="020B0503020204020204" pitchFamily="34" charset="-122"/>
                <a:ea typeface="微软雅黑" panose="020B0503020204020204" pitchFamily="34" charset="-122"/>
              </a:rPr>
              <a:t>，合成</a:t>
            </a:r>
            <a:r>
              <a:rPr lang="zh-CN" altLang="zh-CN" sz="2400" dirty="0">
                <a:solidFill>
                  <a:schemeClr val="tx1"/>
                </a:solidFill>
                <a:latin typeface="微软雅黑" panose="020B0503020204020204" pitchFamily="34" charset="-122"/>
                <a:ea typeface="微软雅黑" panose="020B0503020204020204" pitchFamily="34" charset="-122"/>
              </a:rPr>
              <a:t>景气指数，并采用景气信号灯提供经济增长质量的预警信息</a:t>
            </a:r>
            <a:r>
              <a:rPr lang="zh-CN" altLang="zh-CN"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zh-CN" sz="2400" dirty="0">
                <a:solidFill>
                  <a:schemeClr val="tx1"/>
                </a:solidFill>
                <a:latin typeface="微软雅黑" panose="020B0503020204020204" pitchFamily="34" charset="-122"/>
                <a:ea typeface="微软雅黑" panose="020B0503020204020204" pitchFamily="34" charset="-122"/>
              </a:rPr>
              <a:t>最后</a:t>
            </a:r>
            <a:r>
              <a:rPr lang="zh-CN"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分析警情</a:t>
            </a:r>
            <a:r>
              <a:rPr lang="zh-CN"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并从省级层面构建</a:t>
            </a:r>
            <a:r>
              <a:rPr lang="zh-CN" altLang="zh-CN" sz="2400" dirty="0" smtClean="0">
                <a:solidFill>
                  <a:schemeClr val="tx1"/>
                </a:solidFill>
                <a:latin typeface="微软雅黑" panose="020B0503020204020204" pitchFamily="34" charset="-122"/>
                <a:ea typeface="微软雅黑" panose="020B0503020204020204" pitchFamily="34" charset="-122"/>
              </a:rPr>
              <a:t>经济</a:t>
            </a:r>
            <a:r>
              <a:rPr lang="zh-CN" altLang="zh-CN" sz="2400" dirty="0">
                <a:solidFill>
                  <a:schemeClr val="tx1"/>
                </a:solidFill>
                <a:latin typeface="微软雅黑" panose="020B0503020204020204" pitchFamily="34" charset="-122"/>
                <a:ea typeface="微软雅黑" panose="020B0503020204020204" pitchFamily="34" charset="-122"/>
              </a:rPr>
              <a:t>增长质量提升的</a:t>
            </a:r>
            <a:r>
              <a:rPr lang="zh-CN" altLang="zh-CN" sz="2400" dirty="0" smtClean="0">
                <a:solidFill>
                  <a:schemeClr val="tx1"/>
                </a:solidFill>
                <a:latin typeface="微软雅黑" panose="020B0503020204020204" pitchFamily="34" charset="-122"/>
                <a:ea typeface="微软雅黑" panose="020B0503020204020204" pitchFamily="34" charset="-122"/>
              </a:rPr>
              <a:t>路径</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6</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1136705"/>
            <a:ext cx="3503053"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 </a:t>
            </a:r>
            <a:r>
              <a:rPr lang="zh-CN" altLang="en-US" sz="3600" dirty="0">
                <a:latin typeface="微软雅黑" panose="020B0503020204020204" pitchFamily="34" charset="-122"/>
                <a:ea typeface="微软雅黑" panose="020B0503020204020204" pitchFamily="34" charset="-122"/>
              </a:rPr>
              <a:t>研究思路</a:t>
            </a:r>
          </a:p>
        </p:txBody>
      </p:sp>
    </p:spTree>
    <p:extLst>
      <p:ext uri="{BB962C8B-B14F-4D97-AF65-F5344CB8AC3E}">
        <p14:creationId xmlns:p14="http://schemas.microsoft.com/office/powerpoint/2010/main" val="1628695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38456" y="2331074"/>
            <a:ext cx="8915399" cy="3541691"/>
          </a:xfrm>
        </p:spPr>
        <p:txBody>
          <a:bodyPr>
            <a:noAutofit/>
          </a:bodyPr>
          <a:lstStyle/>
          <a:p>
            <a:pPr marL="342900" indent="-342900">
              <a:buClr>
                <a:schemeClr val="bg1">
                  <a:lumMod val="65000"/>
                </a:schemeClr>
              </a:buClr>
              <a:buFont typeface="Wingdings" panose="05000000000000000000" pitchFamily="2" charset="2"/>
              <a:buChar char="u"/>
            </a:pPr>
            <a:r>
              <a:rPr lang="zh-CN" altLang="zh-CN" sz="2400" dirty="0" smtClean="0">
                <a:solidFill>
                  <a:schemeClr val="tx1"/>
                </a:solidFill>
                <a:latin typeface="微软雅黑" panose="020B0503020204020204" pitchFamily="34" charset="-122"/>
                <a:ea typeface="微软雅黑" panose="020B0503020204020204" pitchFamily="34" charset="-122"/>
              </a:rPr>
              <a:t>一</a:t>
            </a:r>
            <a:r>
              <a:rPr lang="zh-CN" altLang="zh-CN" sz="2400" dirty="0">
                <a:solidFill>
                  <a:schemeClr val="tx1"/>
                </a:solidFill>
                <a:latin typeface="微软雅黑" panose="020B0503020204020204" pitchFamily="34" charset="-122"/>
                <a:ea typeface="微软雅黑" panose="020B0503020204020204" pitchFamily="34" charset="-122"/>
              </a:rPr>
              <a:t>是归纳推理的</a:t>
            </a:r>
            <a:r>
              <a:rPr lang="zh-CN" altLang="zh-CN" sz="2400" dirty="0" smtClean="0">
                <a:solidFill>
                  <a:schemeClr val="tx1"/>
                </a:solidFill>
                <a:latin typeface="微软雅黑" panose="020B0503020204020204" pitchFamily="34" charset="-122"/>
                <a:ea typeface="微软雅黑" panose="020B0503020204020204" pitchFamily="34" charset="-122"/>
              </a:rPr>
              <a:t>方法</a:t>
            </a:r>
            <a:endParaRPr lang="en-US" altLang="zh-CN" sz="2400" dirty="0">
              <a:solidFill>
                <a:schemeClr val="tx1"/>
              </a:solidFill>
              <a:latin typeface="微软雅黑" panose="020B0503020204020204" pitchFamily="34" charset="-122"/>
              <a:ea typeface="微软雅黑" panose="020B0503020204020204" pitchFamily="34" charset="-122"/>
            </a:endParaRPr>
          </a:p>
          <a:p>
            <a:pPr>
              <a:buClr>
                <a:schemeClr val="bg1">
                  <a:lumMod val="65000"/>
                </a:schemeClr>
              </a:buClr>
            </a:pPr>
            <a:r>
              <a:rPr lang="zh-CN" altLang="en-US" sz="2000" dirty="0" smtClean="0">
                <a:solidFill>
                  <a:schemeClr val="tx1"/>
                </a:solidFill>
                <a:latin typeface="微软雅黑" panose="020B0503020204020204" pitchFamily="34" charset="-122"/>
                <a:ea typeface="微软雅黑" panose="020B0503020204020204" pitchFamily="34" charset="-122"/>
              </a:rPr>
              <a:t>    主要用于文献综述和理论机理分析当中。</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65000"/>
                </a:schemeClr>
              </a:buClr>
              <a:buFont typeface="Wingdings" panose="05000000000000000000" pitchFamily="2" charset="2"/>
              <a:buChar char="u"/>
            </a:pPr>
            <a:r>
              <a:rPr lang="zh-CN" altLang="zh-CN" sz="2400" dirty="0" smtClean="0">
                <a:solidFill>
                  <a:schemeClr val="tx1"/>
                </a:solidFill>
                <a:latin typeface="微软雅黑" panose="020B0503020204020204" pitchFamily="34" charset="-122"/>
                <a:ea typeface="微软雅黑" panose="020B0503020204020204" pitchFamily="34" charset="-122"/>
              </a:rPr>
              <a:t>二</a:t>
            </a:r>
            <a:r>
              <a:rPr lang="zh-CN" altLang="zh-CN" sz="2400" dirty="0">
                <a:solidFill>
                  <a:schemeClr val="tx1"/>
                </a:solidFill>
                <a:latin typeface="微软雅黑" panose="020B0503020204020204" pitchFamily="34" charset="-122"/>
                <a:ea typeface="微软雅黑" panose="020B0503020204020204" pitchFamily="34" charset="-122"/>
              </a:rPr>
              <a:t>是景气指数和景气信号灯的</a:t>
            </a:r>
            <a:r>
              <a:rPr lang="zh-CN" altLang="zh-CN" sz="2400" dirty="0" smtClean="0">
                <a:solidFill>
                  <a:schemeClr val="tx1"/>
                </a:solidFill>
                <a:latin typeface="微软雅黑" panose="020B0503020204020204" pitchFamily="34" charset="-122"/>
                <a:ea typeface="微软雅黑" panose="020B0503020204020204" pitchFamily="34" charset="-122"/>
              </a:rPr>
              <a:t>方法</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65000"/>
                </a:schemeClr>
              </a:buClr>
            </a:pPr>
            <a:r>
              <a:rPr lang="zh-CN" altLang="en-US" sz="2000" dirty="0" smtClean="0">
                <a:solidFill>
                  <a:schemeClr val="tx1"/>
                </a:solidFill>
                <a:latin typeface="微软雅黑" panose="020B0503020204020204" pitchFamily="34" charset="-122"/>
                <a:ea typeface="微软雅黑" panose="020B0503020204020204" pitchFamily="34" charset="-122"/>
              </a:rPr>
              <a:t>    用于经济增长质量监测预警系统的模拟与预测上。</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65000"/>
                </a:schemeClr>
              </a:buClr>
              <a:buFont typeface="Wingdings" panose="05000000000000000000" pitchFamily="2" charset="2"/>
              <a:buChar char="u"/>
            </a:pPr>
            <a:r>
              <a:rPr lang="zh-CN" altLang="zh-CN" sz="2400" dirty="0" smtClean="0">
                <a:solidFill>
                  <a:schemeClr val="tx1"/>
                </a:solidFill>
                <a:latin typeface="微软雅黑" panose="020B0503020204020204" pitchFamily="34" charset="-122"/>
                <a:ea typeface="微软雅黑" panose="020B0503020204020204" pitchFamily="34" charset="-122"/>
              </a:rPr>
              <a:t>三</a:t>
            </a:r>
            <a:r>
              <a:rPr lang="zh-CN" altLang="zh-CN" sz="2400" dirty="0">
                <a:solidFill>
                  <a:schemeClr val="tx1"/>
                </a:solidFill>
                <a:latin typeface="微软雅黑" panose="020B0503020204020204" pitchFamily="34" charset="-122"/>
                <a:ea typeface="微软雅黑" panose="020B0503020204020204" pitchFamily="34" charset="-122"/>
              </a:rPr>
              <a:t>是统计分析和比较的</a:t>
            </a:r>
            <a:r>
              <a:rPr lang="zh-CN" altLang="zh-CN" sz="2400" dirty="0" smtClean="0">
                <a:solidFill>
                  <a:schemeClr val="tx1"/>
                </a:solidFill>
                <a:latin typeface="微软雅黑" panose="020B0503020204020204" pitchFamily="34" charset="-122"/>
                <a:ea typeface="微软雅黑" panose="020B0503020204020204" pitchFamily="34" charset="-122"/>
              </a:rPr>
              <a:t>方法</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buClr>
                <a:schemeClr val="bg1">
                  <a:lumMod val="65000"/>
                </a:schemeClr>
              </a:buClr>
            </a:pPr>
            <a:r>
              <a:rPr lang="zh-CN" altLang="en-US" sz="2000" dirty="0" smtClean="0">
                <a:solidFill>
                  <a:schemeClr val="tx1"/>
                </a:solidFill>
                <a:latin typeface="微软雅黑" panose="020B0503020204020204" pitchFamily="34" charset="-122"/>
                <a:ea typeface="微软雅黑" panose="020B0503020204020204" pitchFamily="34" charset="-122"/>
              </a:rPr>
              <a:t>    用于经济增长质量的现状描述，以及发现问题方面。</a:t>
            </a:r>
            <a:endParaRPr lang="zh-CN" altLang="zh-CN" sz="2000" dirty="0">
              <a:solidFill>
                <a:schemeClr val="tx1"/>
              </a:solidFill>
            </a:endParaRPr>
          </a:p>
          <a:p>
            <a:pPr marL="342900" indent="-342900">
              <a:buClr>
                <a:schemeClr val="bg1">
                  <a:lumMod val="50000"/>
                </a:schemeClr>
              </a:buClr>
              <a:buFont typeface="Wingdings" panose="05000000000000000000" pitchFamily="2" charset="2"/>
              <a:buChar char="Ø"/>
            </a:pPr>
            <a:endParaRPr lang="zh-CN" altLang="zh-CN" sz="24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endParaRPr lang="zh-CN" altLang="zh-CN" sz="24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endParaRPr lang="en-US" altLang="zh-CN" sz="2400" dirty="0" smtClean="0">
              <a:solidFill>
                <a:schemeClr val="tx1"/>
              </a:solidFill>
              <a:latin typeface="微软雅黑" panose="020B0503020204020204" pitchFamily="34" charset="-122"/>
              <a:ea typeface="微软雅黑" panose="020B0503020204020204" pitchFamily="34" charset="-122"/>
            </a:endParaRPr>
          </a:p>
          <a:p>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a:solidFill>
                  <a:schemeClr val="tx1"/>
                </a:solidFill>
                <a:latin typeface="微软雅黑" panose="020B0503020204020204" pitchFamily="34" charset="-122"/>
                <a:ea typeface="微软雅黑" panose="020B0503020204020204" pitchFamily="34" charset="-122"/>
              </a:rPr>
              <a:t> </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7</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352283" y="1136705"/>
            <a:ext cx="3503053"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a:t>
            </a:r>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研究</a:t>
            </a:r>
            <a:r>
              <a:rPr lang="zh-CN" altLang="en-US" sz="36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34841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6474" y="412121"/>
            <a:ext cx="8915399" cy="862204"/>
          </a:xfrm>
        </p:spPr>
        <p:txBody>
          <a:bodyPr>
            <a:normAutofit fontScale="90000"/>
          </a:bodyPr>
          <a:lstStyle/>
          <a:p>
            <a:r>
              <a:rPr lang="zh-CN" altLang="en-US" dirty="0" smtClean="0">
                <a:solidFill>
                  <a:srgbClr val="0070C0"/>
                </a:solidFill>
                <a:latin typeface="微软雅黑" panose="020B0503020204020204" pitchFamily="34" charset="-122"/>
                <a:ea typeface="微软雅黑" panose="020B0503020204020204" pitchFamily="34" charset="-122"/>
              </a:rPr>
              <a:t>三、研究内容</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8</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442435" y="1403802"/>
            <a:ext cx="5100031" cy="4801314"/>
          </a:xfrm>
          <a:prstGeom prst="rect">
            <a:avLst/>
          </a:prstGeom>
          <a:noFill/>
        </p:spPr>
        <p:txBody>
          <a:bodyPr wrap="square" numCol="1" rtlCol="0">
            <a:spAutoFit/>
          </a:bodyPr>
          <a:lstStyle/>
          <a:p>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导论</a:t>
            </a:r>
            <a:endParaRPr lang="zh-CN"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1.1 </a:t>
            </a:r>
            <a:r>
              <a:rPr lang="zh-CN" altLang="zh-CN" dirty="0">
                <a:latin typeface="微软雅黑" panose="020B0503020204020204" pitchFamily="34" charset="-122"/>
                <a:ea typeface="微软雅黑" panose="020B0503020204020204" pitchFamily="34" charset="-122"/>
              </a:rPr>
              <a:t>选题背景和选题意义</a:t>
            </a:r>
          </a:p>
          <a:p>
            <a:r>
              <a:rPr lang="en-US" altLang="zh-CN" dirty="0" smtClean="0">
                <a:latin typeface="微软雅黑" panose="020B0503020204020204" pitchFamily="34" charset="-122"/>
                <a:ea typeface="微软雅黑" panose="020B0503020204020204" pitchFamily="34" charset="-122"/>
              </a:rPr>
              <a:t>  1.2 </a:t>
            </a:r>
            <a:r>
              <a:rPr lang="zh-CN" altLang="zh-CN" dirty="0">
                <a:latin typeface="微软雅黑" panose="020B0503020204020204" pitchFamily="34" charset="-122"/>
                <a:ea typeface="微软雅黑" panose="020B0503020204020204" pitchFamily="34" charset="-122"/>
              </a:rPr>
              <a:t>研究思路和研究方法</a:t>
            </a:r>
          </a:p>
          <a:p>
            <a:r>
              <a:rPr lang="en-US" altLang="zh-CN" dirty="0" smtClean="0">
                <a:latin typeface="微软雅黑" panose="020B0503020204020204" pitchFamily="34" charset="-122"/>
                <a:ea typeface="微软雅黑" panose="020B0503020204020204" pitchFamily="34" charset="-122"/>
              </a:rPr>
              <a:t>  1.3 </a:t>
            </a:r>
            <a:r>
              <a:rPr lang="zh-CN" altLang="zh-CN" dirty="0">
                <a:latin typeface="微软雅黑" panose="020B0503020204020204" pitchFamily="34" charset="-122"/>
                <a:ea typeface="微软雅黑" panose="020B0503020204020204" pitchFamily="34" charset="-122"/>
              </a:rPr>
              <a:t>研究内容与研究框架</a:t>
            </a:r>
          </a:p>
          <a:p>
            <a:r>
              <a:rPr lang="en-US" altLang="zh-CN" dirty="0" smtClean="0">
                <a:latin typeface="微软雅黑" panose="020B0503020204020204" pitchFamily="34" charset="-122"/>
                <a:ea typeface="微软雅黑" panose="020B0503020204020204" pitchFamily="34" charset="-122"/>
              </a:rPr>
              <a:t>  1.4 </a:t>
            </a:r>
            <a:r>
              <a:rPr lang="zh-CN" altLang="zh-CN" dirty="0">
                <a:latin typeface="微软雅黑" panose="020B0503020204020204" pitchFamily="34" charset="-122"/>
                <a:ea typeface="微软雅黑" panose="020B0503020204020204" pitchFamily="34" charset="-122"/>
              </a:rPr>
              <a:t>创新之处</a:t>
            </a:r>
          </a:p>
          <a:p>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文献述评</a:t>
            </a:r>
            <a:endParaRPr lang="zh-CN"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2.1 </a:t>
            </a:r>
            <a:r>
              <a:rPr lang="zh-CN" altLang="zh-CN" dirty="0">
                <a:latin typeface="微软雅黑" panose="020B0503020204020204" pitchFamily="34" charset="-122"/>
                <a:ea typeface="微软雅黑" panose="020B0503020204020204" pitchFamily="34" charset="-122"/>
              </a:rPr>
              <a:t>经济增长质量的内涵界定方面的文献综述</a:t>
            </a:r>
          </a:p>
          <a:p>
            <a:r>
              <a:rPr lang="en-US" altLang="zh-CN" dirty="0" smtClean="0">
                <a:latin typeface="微软雅黑" panose="020B0503020204020204" pitchFamily="34" charset="-122"/>
                <a:ea typeface="微软雅黑" panose="020B0503020204020204" pitchFamily="34" charset="-122"/>
              </a:rPr>
              <a:t>  2.2 </a:t>
            </a:r>
            <a:r>
              <a:rPr lang="zh-CN" altLang="zh-CN" dirty="0">
                <a:latin typeface="微软雅黑" panose="020B0503020204020204" pitchFamily="34" charset="-122"/>
                <a:ea typeface="微软雅黑" panose="020B0503020204020204" pitchFamily="34" charset="-122"/>
              </a:rPr>
              <a:t>有关省级地方经济增长质量评价的文献综述</a:t>
            </a:r>
          </a:p>
          <a:p>
            <a:r>
              <a:rPr lang="en-US" altLang="zh-CN" dirty="0" smtClean="0">
                <a:latin typeface="微软雅黑" panose="020B0503020204020204" pitchFamily="34" charset="-122"/>
                <a:ea typeface="微软雅黑" panose="020B0503020204020204" pitchFamily="34" charset="-122"/>
              </a:rPr>
              <a:t>  2.3 </a:t>
            </a:r>
            <a:r>
              <a:rPr lang="zh-CN" altLang="zh-CN" dirty="0">
                <a:latin typeface="微软雅黑" panose="020B0503020204020204" pitchFamily="34" charset="-122"/>
                <a:ea typeface="微软雅黑" panose="020B0503020204020204" pitchFamily="34" charset="-122"/>
              </a:rPr>
              <a:t>宏观经济监测预警方面的文献综述</a:t>
            </a:r>
          </a:p>
          <a:p>
            <a:r>
              <a:rPr lang="en-US" altLang="zh-CN" dirty="0" smtClean="0">
                <a:latin typeface="微软雅黑" panose="020B0503020204020204" pitchFamily="34" charset="-122"/>
                <a:ea typeface="微软雅黑" panose="020B0503020204020204" pitchFamily="34" charset="-122"/>
              </a:rPr>
              <a:t>  2.4 </a:t>
            </a:r>
            <a:r>
              <a:rPr lang="zh-CN" altLang="zh-CN" dirty="0">
                <a:latin typeface="微软雅黑" panose="020B0503020204020204" pitchFamily="34" charset="-122"/>
                <a:ea typeface="微软雅黑" panose="020B0503020204020204" pitchFamily="34" charset="-122"/>
              </a:rPr>
              <a:t>现有研究的评价及本文的视角</a:t>
            </a:r>
          </a:p>
          <a:p>
            <a:r>
              <a:rPr lang="en-US" altLang="zh-CN" b="1" dirty="0">
                <a:latin typeface="微软雅黑" panose="020B0503020204020204" pitchFamily="34" charset="-122"/>
                <a:ea typeface="微软雅黑" panose="020B0503020204020204" pitchFamily="34" charset="-122"/>
              </a:rPr>
              <a:t> 3. </a:t>
            </a:r>
            <a:r>
              <a:rPr lang="zh-CN" altLang="zh-CN" b="1" dirty="0">
                <a:latin typeface="微软雅黑" panose="020B0503020204020204" pitchFamily="34" charset="-122"/>
                <a:ea typeface="微软雅黑" panose="020B0503020204020204" pitchFamily="34" charset="-122"/>
              </a:rPr>
              <a:t>我国省级地方经济增长质量提高的理论机理研究</a:t>
            </a:r>
            <a:endParaRPr lang="zh-CN"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3.1 </a:t>
            </a:r>
            <a:r>
              <a:rPr lang="zh-CN" altLang="zh-CN" dirty="0">
                <a:latin typeface="微软雅黑" panose="020B0503020204020204" pitchFamily="34" charset="-122"/>
                <a:ea typeface="微软雅黑" panose="020B0503020204020204" pitchFamily="34" charset="-122"/>
              </a:rPr>
              <a:t>经济增长质量提高的逻辑机理</a:t>
            </a:r>
          </a:p>
          <a:p>
            <a:r>
              <a:rPr lang="en-US" altLang="zh-CN" dirty="0" smtClean="0">
                <a:latin typeface="微软雅黑" panose="020B0503020204020204" pitchFamily="34" charset="-122"/>
                <a:ea typeface="微软雅黑" panose="020B0503020204020204" pitchFamily="34" charset="-122"/>
              </a:rPr>
              <a:t>  3.2 </a:t>
            </a:r>
            <a:r>
              <a:rPr lang="zh-CN" altLang="zh-CN" dirty="0">
                <a:latin typeface="微软雅黑" panose="020B0503020204020204" pitchFamily="34" charset="-122"/>
                <a:ea typeface="微软雅黑" panose="020B0503020204020204" pitchFamily="34" charset="-122"/>
              </a:rPr>
              <a:t>我国省级地方经济增长质量的特殊性</a:t>
            </a:r>
          </a:p>
          <a:p>
            <a:r>
              <a:rPr lang="en-US" altLang="zh-CN" dirty="0" smtClean="0">
                <a:latin typeface="微软雅黑" panose="020B0503020204020204" pitchFamily="34" charset="-122"/>
                <a:ea typeface="微软雅黑" panose="020B0503020204020204" pitchFamily="34" charset="-122"/>
              </a:rPr>
              <a:t>  3.3 </a:t>
            </a:r>
            <a:r>
              <a:rPr lang="zh-CN" altLang="zh-CN" dirty="0">
                <a:latin typeface="微软雅黑" panose="020B0503020204020204" pitchFamily="34" charset="-122"/>
                <a:ea typeface="微软雅黑" panose="020B0503020204020204" pitchFamily="34" charset="-122"/>
              </a:rPr>
              <a:t>我国省级地方经济增长质量提升的理论逻辑</a:t>
            </a:r>
          </a:p>
          <a:p>
            <a:r>
              <a:rPr lang="en-US" altLang="zh-CN" dirty="0" smtClean="0">
                <a:latin typeface="微软雅黑" panose="020B0503020204020204" pitchFamily="34" charset="-122"/>
                <a:ea typeface="微软雅黑" panose="020B0503020204020204" pitchFamily="34" charset="-122"/>
              </a:rPr>
              <a:t>  3.4 </a:t>
            </a:r>
            <a:r>
              <a:rPr lang="zh-CN" altLang="zh-CN" dirty="0">
                <a:latin typeface="微软雅黑" panose="020B0503020204020204" pitchFamily="34" charset="-122"/>
                <a:ea typeface="微软雅黑" panose="020B0503020204020204" pitchFamily="34" charset="-122"/>
              </a:rPr>
              <a:t>我国省级地方经济增长质量监测预警的理论</a:t>
            </a:r>
            <a:r>
              <a:rPr lang="zh-CN" altLang="zh-CN" dirty="0" smtClean="0">
                <a:latin typeface="微软雅黑" panose="020B0503020204020204" pitchFamily="34" charset="-122"/>
                <a:ea typeface="微软雅黑" panose="020B0503020204020204" pitchFamily="34" charset="-122"/>
              </a:rPr>
              <a:t>机理</a:t>
            </a:r>
            <a:endParaRPr lang="zh-CN" altLang="zh-CN"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581104" y="1403802"/>
            <a:ext cx="5512157" cy="480131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4. </a:t>
            </a:r>
            <a:r>
              <a:rPr lang="zh-CN" altLang="zh-CN" b="1" dirty="0">
                <a:latin typeface="微软雅黑" panose="020B0503020204020204" pitchFamily="34" charset="-122"/>
                <a:ea typeface="微软雅黑" panose="020B0503020204020204" pitchFamily="34" charset="-122"/>
              </a:rPr>
              <a:t>我国省级地方经济增长质量监测预警系统的构建</a:t>
            </a:r>
          </a:p>
          <a:p>
            <a:r>
              <a:rPr lang="en-US" altLang="zh-CN" dirty="0" smtClean="0">
                <a:latin typeface="微软雅黑" panose="020B0503020204020204" pitchFamily="34" charset="-122"/>
                <a:ea typeface="微软雅黑" panose="020B0503020204020204" pitchFamily="34" charset="-122"/>
              </a:rPr>
              <a:t>  4.1 </a:t>
            </a:r>
            <a:r>
              <a:rPr lang="zh-CN" altLang="zh-CN" dirty="0">
                <a:latin typeface="微软雅黑" panose="020B0503020204020204" pitchFamily="34" charset="-122"/>
                <a:ea typeface="微软雅黑" panose="020B0503020204020204" pitchFamily="34" charset="-122"/>
              </a:rPr>
              <a:t>我国省级地方经济增长质量监测预警的维度确定</a:t>
            </a:r>
          </a:p>
          <a:p>
            <a:r>
              <a:rPr lang="en-US" altLang="zh-CN" dirty="0" smtClean="0">
                <a:latin typeface="微软雅黑" panose="020B0503020204020204" pitchFamily="34" charset="-122"/>
                <a:ea typeface="微软雅黑" panose="020B0503020204020204" pitchFamily="34" charset="-122"/>
              </a:rPr>
              <a:t>  4.2 </a:t>
            </a:r>
            <a:r>
              <a:rPr lang="zh-CN" altLang="en-US" dirty="0">
                <a:latin typeface="微软雅黑" panose="020B0503020204020204" pitchFamily="34" charset="-122"/>
                <a:ea typeface="微软雅黑" panose="020B0503020204020204" pitchFamily="34" charset="-122"/>
              </a:rPr>
              <a:t>我国省级地方经济增长质量监测预警体系的构建</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4.3 </a:t>
            </a:r>
            <a:r>
              <a:rPr lang="zh-CN" altLang="en-US" dirty="0">
                <a:latin typeface="微软雅黑" panose="020B0503020204020204" pitchFamily="34" charset="-122"/>
                <a:ea typeface="微软雅黑" panose="020B0503020204020204" pitchFamily="34" charset="-122"/>
              </a:rPr>
              <a:t>我国省级地方经济增长质量监测预警的方法选择</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我国省级地方经济增长质量监测预警系统的运用与未来趋势预测</a:t>
            </a:r>
          </a:p>
          <a:p>
            <a:r>
              <a:rPr lang="en-US" altLang="zh-CN" dirty="0" smtClean="0">
                <a:latin typeface="微软雅黑" panose="020B0503020204020204" pitchFamily="34" charset="-122"/>
                <a:ea typeface="微软雅黑" panose="020B0503020204020204" pitchFamily="34" charset="-122"/>
              </a:rPr>
              <a:t>  5.1 </a:t>
            </a:r>
            <a:r>
              <a:rPr lang="zh-CN" altLang="en-US" dirty="0">
                <a:latin typeface="微软雅黑" panose="020B0503020204020204" pitchFamily="34" charset="-122"/>
                <a:ea typeface="微软雅黑" panose="020B0503020204020204" pitchFamily="34" charset="-122"/>
              </a:rPr>
              <a:t>数据来源及预处理</a:t>
            </a:r>
          </a:p>
          <a:p>
            <a:r>
              <a:rPr lang="en-US" altLang="zh-CN" dirty="0" smtClean="0">
                <a:latin typeface="微软雅黑" panose="020B0503020204020204" pitchFamily="34" charset="-122"/>
                <a:ea typeface="微软雅黑" panose="020B0503020204020204" pitchFamily="34" charset="-122"/>
              </a:rPr>
              <a:t>  5.2 </a:t>
            </a:r>
            <a:r>
              <a:rPr lang="zh-CN" altLang="en-US" dirty="0">
                <a:latin typeface="微软雅黑" panose="020B0503020204020204" pitchFamily="34" charset="-122"/>
                <a:ea typeface="微软雅黑" panose="020B0503020204020204" pitchFamily="34" charset="-122"/>
              </a:rPr>
              <a:t>未来</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年我国省级地方经济增长质量以及各维度变化趋势的模拟与预测</a:t>
            </a:r>
          </a:p>
          <a:p>
            <a:r>
              <a:rPr lang="en-US" altLang="zh-CN" dirty="0" smtClean="0">
                <a:latin typeface="微软雅黑" panose="020B0503020204020204" pitchFamily="34" charset="-122"/>
                <a:ea typeface="微软雅黑" panose="020B0503020204020204" pitchFamily="34" charset="-122"/>
              </a:rPr>
              <a:t>  5.3 </a:t>
            </a:r>
            <a:r>
              <a:rPr lang="zh-CN" altLang="en-US" dirty="0">
                <a:latin typeface="微软雅黑" panose="020B0503020204020204" pitchFamily="34" charset="-122"/>
                <a:ea typeface="微软雅黑" panose="020B0503020204020204" pitchFamily="34" charset="-122"/>
              </a:rPr>
              <a:t>我国省级地方经济增长质量监测预警系统的警界划分及预警指示</a:t>
            </a:r>
          </a:p>
          <a:p>
            <a:r>
              <a:rPr lang="en-US" altLang="zh-CN" dirty="0" smtClean="0">
                <a:latin typeface="微软雅黑" panose="020B0503020204020204" pitchFamily="34" charset="-122"/>
                <a:ea typeface="微软雅黑" panose="020B0503020204020204" pitchFamily="34" charset="-122"/>
              </a:rPr>
              <a:t>  5.4 </a:t>
            </a:r>
            <a:r>
              <a:rPr lang="zh-CN" altLang="en-US" dirty="0">
                <a:latin typeface="微软雅黑" panose="020B0503020204020204" pitchFamily="34" charset="-122"/>
                <a:ea typeface="微软雅黑" panose="020B0503020204020204" pitchFamily="34" charset="-122"/>
              </a:rPr>
              <a:t>我国省级地方经济增长质量监测预警的警情分析</a:t>
            </a:r>
          </a:p>
          <a:p>
            <a:r>
              <a:rPr lang="en-US" altLang="zh-CN" dirty="0" smtClean="0">
                <a:latin typeface="微软雅黑" panose="020B0503020204020204" pitchFamily="34" charset="-122"/>
                <a:ea typeface="微软雅黑" panose="020B0503020204020204" pitchFamily="34" charset="-122"/>
              </a:rPr>
              <a:t>  5.5 </a:t>
            </a:r>
            <a:r>
              <a:rPr lang="zh-CN" altLang="en-US" dirty="0">
                <a:latin typeface="微软雅黑" panose="020B0503020204020204" pitchFamily="34" charset="-122"/>
                <a:ea typeface="微软雅黑" panose="020B0503020204020204" pitchFamily="34" charset="-122"/>
              </a:rPr>
              <a:t>我国省级地方经济增长质量提升的政策建议</a:t>
            </a:r>
          </a:p>
          <a:p>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结论与展望</a:t>
            </a:r>
          </a:p>
          <a:p>
            <a:r>
              <a:rPr lang="en-US" altLang="zh-CN" dirty="0" smtClean="0">
                <a:latin typeface="微软雅黑" panose="020B0503020204020204" pitchFamily="34" charset="-122"/>
                <a:ea typeface="微软雅黑" panose="020B0503020204020204" pitchFamily="34" charset="-122"/>
              </a:rPr>
              <a:t>  6.1 </a:t>
            </a:r>
            <a:r>
              <a:rPr lang="zh-CN" altLang="en-US" dirty="0">
                <a:latin typeface="微软雅黑" panose="020B0503020204020204" pitchFamily="34" charset="-122"/>
                <a:ea typeface="微软雅黑" panose="020B0503020204020204" pitchFamily="34" charset="-122"/>
              </a:rPr>
              <a:t>结论</a:t>
            </a:r>
          </a:p>
          <a:p>
            <a:r>
              <a:rPr lang="en-US" altLang="zh-CN" dirty="0" smtClean="0">
                <a:latin typeface="微软雅黑" panose="020B0503020204020204" pitchFamily="34" charset="-122"/>
                <a:ea typeface="微软雅黑" panose="020B0503020204020204" pitchFamily="34" charset="-122"/>
              </a:rPr>
              <a:t>  6.2 </a:t>
            </a:r>
            <a:r>
              <a:rPr lang="zh-CN" altLang="en-US" dirty="0">
                <a:latin typeface="微软雅黑" panose="020B0503020204020204" pitchFamily="34" charset="-122"/>
                <a:ea typeface="微软雅黑" panose="020B0503020204020204" pitchFamily="34" charset="-122"/>
              </a:rPr>
              <a:t>进一步待解决的问题</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67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9048" y="785610"/>
            <a:ext cx="8915399" cy="862204"/>
          </a:xfrm>
        </p:spPr>
        <p:txBody>
          <a:bodyPr>
            <a:normAutofit fontScale="90000"/>
          </a:bodyPr>
          <a:lstStyle/>
          <a:p>
            <a:r>
              <a:rPr lang="zh-CN" altLang="en-US" dirty="0" smtClean="0">
                <a:solidFill>
                  <a:srgbClr val="0070C0"/>
                </a:solidFill>
                <a:latin typeface="微软雅黑" panose="020B0503020204020204" pitchFamily="34" charset="-122"/>
                <a:ea typeface="微软雅黑" panose="020B0503020204020204" pitchFamily="34" charset="-122"/>
              </a:rPr>
              <a:t>四、特色</a:t>
            </a:r>
            <a:r>
              <a:rPr lang="zh-CN" altLang="en-US" dirty="0">
                <a:solidFill>
                  <a:srgbClr val="0070C0"/>
                </a:solidFill>
                <a:latin typeface="微软雅黑" panose="020B0503020204020204" pitchFamily="34" charset="-122"/>
                <a:ea typeface="微软雅黑" panose="020B0503020204020204" pitchFamily="34" charset="-122"/>
              </a:rPr>
              <a:t>和创新点</a:t>
            </a:r>
          </a:p>
        </p:txBody>
      </p:sp>
      <p:sp>
        <p:nvSpPr>
          <p:cNvPr id="3" name="副标题 2"/>
          <p:cNvSpPr>
            <a:spLocks noGrp="1"/>
          </p:cNvSpPr>
          <p:nvPr>
            <p:ph type="subTitle" idx="1"/>
          </p:nvPr>
        </p:nvSpPr>
        <p:spPr>
          <a:xfrm>
            <a:off x="1713452" y="2147693"/>
            <a:ext cx="8915399" cy="3981863"/>
          </a:xfrm>
        </p:spPr>
        <p:txBody>
          <a:bodyPr>
            <a:noAutofit/>
          </a:bodyPr>
          <a:lstStyle/>
          <a:p>
            <a:pPr marL="342900" indent="-342900">
              <a:buClr>
                <a:schemeClr val="bg1">
                  <a:lumMod val="50000"/>
                </a:schemeClr>
              </a:buClr>
              <a:buFont typeface="Wingdings" panose="05000000000000000000" pitchFamily="2" charset="2"/>
              <a:buChar char="Ø"/>
            </a:pPr>
            <a:r>
              <a:rPr lang="zh-CN" altLang="en-US" sz="2400" dirty="0" smtClean="0">
                <a:solidFill>
                  <a:schemeClr val="tx1"/>
                </a:solidFill>
                <a:latin typeface="微软雅黑" panose="020B0503020204020204" pitchFamily="34" charset="-122"/>
                <a:ea typeface="微软雅黑" panose="020B0503020204020204" pitchFamily="34" charset="-122"/>
              </a:rPr>
              <a:t>研究</a:t>
            </a:r>
            <a:r>
              <a:rPr lang="zh-CN" altLang="en-US" sz="2400" dirty="0">
                <a:solidFill>
                  <a:schemeClr val="tx1"/>
                </a:solidFill>
                <a:latin typeface="微软雅黑" panose="020B0503020204020204" pitchFamily="34" charset="-122"/>
                <a:ea typeface="微软雅黑" panose="020B0503020204020204" pitchFamily="34" charset="-122"/>
              </a:rPr>
              <a:t>视角方面，基于省区经济增长质量的异质性</a:t>
            </a:r>
            <a:r>
              <a:rPr lang="zh-CN" altLang="en-US" sz="2400" dirty="0" smtClean="0">
                <a:solidFill>
                  <a:schemeClr val="tx1"/>
                </a:solidFill>
                <a:latin typeface="微软雅黑" panose="020B0503020204020204" pitchFamily="34" charset="-122"/>
                <a:ea typeface="微软雅黑" panose="020B0503020204020204" pitchFamily="34" charset="-122"/>
              </a:rPr>
              <a:t>，从</a:t>
            </a:r>
            <a:r>
              <a:rPr lang="zh-CN" altLang="en-US" sz="2400" dirty="0">
                <a:solidFill>
                  <a:schemeClr val="tx1"/>
                </a:solidFill>
                <a:latin typeface="微软雅黑" panose="020B0503020204020204" pitchFamily="34" charset="-122"/>
                <a:ea typeface="微软雅黑" panose="020B0503020204020204" pitchFamily="34" charset="-122"/>
              </a:rPr>
              <a:t>省级层面构建经济增长质量监测预警系统</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342900" indent="-342900">
              <a:buClr>
                <a:schemeClr val="bg1">
                  <a:lumMod val="50000"/>
                </a:schemeClr>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rPr>
              <a:t>研究方法方面</a:t>
            </a:r>
            <a:r>
              <a:rPr lang="zh-CN" altLang="en-US" sz="2400" dirty="0" smtClean="0">
                <a:solidFill>
                  <a:schemeClr val="tx1"/>
                </a:solidFill>
                <a:latin typeface="微软雅黑" panose="020B0503020204020204" pitchFamily="34" charset="-122"/>
                <a:ea typeface="微软雅黑" panose="020B0503020204020204" pitchFamily="34" charset="-122"/>
              </a:rPr>
              <a:t>，将</a:t>
            </a:r>
            <a:r>
              <a:rPr lang="zh-CN" altLang="en-US" sz="2400" dirty="0">
                <a:solidFill>
                  <a:schemeClr val="tx1"/>
                </a:solidFill>
                <a:latin typeface="微软雅黑" panose="020B0503020204020204" pitchFamily="34" charset="-122"/>
                <a:ea typeface="微软雅黑" panose="020B0503020204020204" pitchFamily="34" charset="-122"/>
              </a:rPr>
              <a:t>宏观经济监测预警的理论与方法应用于经济增长质量监测预警研究</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99048" y="4390911"/>
            <a:ext cx="643387" cy="646331"/>
          </a:xfrm>
          <a:prstGeom prst="rect">
            <a:avLst/>
          </a:prstGeom>
          <a:noFill/>
        </p:spPr>
        <p:txBody>
          <a:bodyPr wrap="square" rtlCol="0">
            <a:spAutoFit/>
          </a:bodyPr>
          <a:lstStyle/>
          <a:p>
            <a:r>
              <a:rPr lang="en-US" altLang="zh-CN" sz="3600" b="1" dirty="0" smtClean="0">
                <a:solidFill>
                  <a:schemeClr val="bg1"/>
                </a:solidFill>
                <a:latin typeface="Times New Roman" panose="02020603050405020304" pitchFamily="18" charset="0"/>
                <a:cs typeface="Times New Roman" panose="02020603050405020304" pitchFamily="18" charset="0"/>
              </a:rPr>
              <a:t>9</a:t>
            </a:r>
            <a:endParaRPr lang="zh-CN" alt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32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134</TotalTime>
  <Words>1060</Words>
  <Application>Microsoft Office PowerPoint</Application>
  <PresentationFormat>宽屏</PresentationFormat>
  <Paragraphs>97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华文新魏</vt:lpstr>
      <vt:lpstr>微软雅黑</vt:lpstr>
      <vt:lpstr>幼圆</vt:lpstr>
      <vt:lpstr>Arial</vt:lpstr>
      <vt:lpstr>Century Gothic</vt:lpstr>
      <vt:lpstr>Times New Roman</vt:lpstr>
      <vt:lpstr>Wingdings</vt:lpstr>
      <vt:lpstr>Wingdings 3</vt:lpstr>
      <vt:lpstr>丝状</vt:lpstr>
      <vt:lpstr>新常态下我国省级地方经济增长质量的监测预警研究</vt:lpstr>
      <vt:lpstr>一、选题背景和意义</vt:lpstr>
      <vt:lpstr>PowerPoint 演示文稿</vt:lpstr>
      <vt:lpstr>PowerPoint 演示文稿</vt:lpstr>
      <vt:lpstr>PowerPoint 演示文稿</vt:lpstr>
      <vt:lpstr>二、研究思路及方法</vt:lpstr>
      <vt:lpstr>PowerPoint 演示文稿</vt:lpstr>
      <vt:lpstr>三、研究内容</vt:lpstr>
      <vt:lpstr>四、特色和创新点</vt:lpstr>
      <vt:lpstr>五、研究工作计划</vt:lpstr>
      <vt:lpstr>PowerPoint 演示文稿</vt:lpstr>
    </vt:vector>
  </TitlesOfParts>
  <Company>sao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新常态下我国省级地方经济增长质量的监测预警研究</dc:title>
  <dc:creator>lenovo</dc:creator>
  <cp:lastModifiedBy>lenovo</cp:lastModifiedBy>
  <cp:revision>61</cp:revision>
  <dcterms:created xsi:type="dcterms:W3CDTF">2017-03-17T00:59:30Z</dcterms:created>
  <dcterms:modified xsi:type="dcterms:W3CDTF">2017-03-17T03:14:19Z</dcterms:modified>
</cp:coreProperties>
</file>