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57" r:id="rId2"/>
    <p:sldId id="411" r:id="rId3"/>
    <p:sldId id="418" r:id="rId4"/>
    <p:sldId id="419" r:id="rId5"/>
    <p:sldId id="420" r:id="rId6"/>
    <p:sldId id="421" r:id="rId7"/>
    <p:sldId id="437" r:id="rId8"/>
    <p:sldId id="422" r:id="rId9"/>
    <p:sldId id="423" r:id="rId10"/>
    <p:sldId id="424" r:id="rId11"/>
    <p:sldId id="425" r:id="rId12"/>
    <p:sldId id="426" r:id="rId13"/>
    <p:sldId id="438" r:id="rId14"/>
    <p:sldId id="439" r:id="rId15"/>
    <p:sldId id="417" r:id="rId16"/>
  </p:sldIdLst>
  <p:sldSz cx="12195175" cy="6859588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黑体" panose="02010609060101010101" pitchFamily="49" charset="-12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Arial Unicode MS" panose="02010600030101010101" charset="-122"/>
      <p:regular r:id="rId27"/>
    </p:embeddedFont>
    <p:embeddedFont>
      <p:font typeface="等线 Light" panose="02010600030101010101" pitchFamily="2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579" autoAdjust="0"/>
  </p:normalViewPr>
  <p:slideViewPr>
    <p:cSldViewPr>
      <p:cViewPr varScale="1">
        <p:scale>
          <a:sx n="78" d="100"/>
          <a:sy n="78" d="100"/>
        </p:scale>
        <p:origin x="60" y="196"/>
      </p:cViewPr>
      <p:guideLst>
        <p:guide orient="horz" pos="2146"/>
        <p:guide pos="38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  <a:pPr/>
              <a:t>2017-02-28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5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6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7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50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9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5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1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8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06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2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9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2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3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2017-02-28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3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697" y="330274"/>
            <a:ext cx="87195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697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26" name="矩形 25"/>
          <p:cNvSpPr/>
          <p:nvPr userDrawn="1"/>
        </p:nvSpPr>
        <p:spPr>
          <a:xfrm>
            <a:off x="12076585" y="189434"/>
            <a:ext cx="118589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5266" y="165869"/>
            <a:ext cx="157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00AEEF"/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sz="1200" dirty="0">
                <a:solidFill>
                  <a:srgbClr val="00AEEF"/>
                </a:solidFill>
                <a:latin typeface="黑体" pitchFamily="49" charset="-122"/>
                <a:ea typeface="黑体" pitchFamily="49" charset="-122"/>
              </a:rPr>
              <a:t>在线教育领导品牌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5322" y="406038"/>
            <a:ext cx="2480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黑体" pitchFamily="49" charset="-122"/>
                <a:ea typeface="黑体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44641" y="117426"/>
            <a:ext cx="867585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697" y="330274"/>
            <a:ext cx="871950" cy="29438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334697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6" name="矩形 5"/>
          <p:cNvSpPr/>
          <p:nvPr userDrawn="1"/>
        </p:nvSpPr>
        <p:spPr>
          <a:xfrm>
            <a:off x="12076585" y="189434"/>
            <a:ext cx="118589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465266" y="165869"/>
            <a:ext cx="157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00AEEF"/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sz="1200" dirty="0">
                <a:solidFill>
                  <a:srgbClr val="00AEEF"/>
                </a:solidFill>
                <a:latin typeface="黑体" pitchFamily="49" charset="-122"/>
                <a:ea typeface="黑体" pitchFamily="49" charset="-122"/>
              </a:rPr>
              <a:t>在线教育领导品牌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9555322" y="406038"/>
            <a:ext cx="2480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黑体" pitchFamily="49" charset="-122"/>
                <a:ea typeface="黑体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838527" y="1054100"/>
            <a:ext cx="10445067" cy="5544046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109146" y="909514"/>
            <a:ext cx="69181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697" y="330274"/>
            <a:ext cx="871950" cy="29438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334697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9" name="矩形 8"/>
          <p:cNvSpPr/>
          <p:nvPr userDrawn="1"/>
        </p:nvSpPr>
        <p:spPr>
          <a:xfrm>
            <a:off x="12076585" y="189434"/>
            <a:ext cx="118589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65266" y="165869"/>
            <a:ext cx="157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00AEEF"/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sz="1200" dirty="0">
                <a:solidFill>
                  <a:srgbClr val="00AEEF"/>
                </a:solidFill>
                <a:latin typeface="黑体" pitchFamily="49" charset="-122"/>
                <a:ea typeface="黑体" pitchFamily="49" charset="-122"/>
              </a:rPr>
              <a:t>在线教育领导品牌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55322" y="406038"/>
            <a:ext cx="2480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黑体" pitchFamily="49" charset="-122"/>
                <a:ea typeface="黑体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109146" y="909514"/>
            <a:ext cx="69181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0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2017-02-28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2017-02-28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2017-02-28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2017-02-28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1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2017-02-28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2017-02-28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2017-02-28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5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5820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4282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5139" y="1761194"/>
            <a:ext cx="8970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推荐算法实战</a:t>
            </a:r>
            <a:endParaRPr lang="en-US" altLang="zh-CN" sz="4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549" y="3585800"/>
            <a:ext cx="6000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讲师：迪伦</a:t>
            </a:r>
            <a:r>
              <a:rPr lang="en-US" altLang="zh-CN" sz="2800" dirty="0"/>
              <a:t>King</a:t>
            </a:r>
            <a:r>
              <a:rPr lang="zh-CN" altLang="en-US" sz="2800" dirty="0"/>
              <a:t>  （北风网版权所有）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Spark MLlib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MLlib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推荐算法介绍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/>
              <a:t>MLlib</a:t>
            </a:r>
            <a:r>
              <a:rPr lang="zh-CN" altLang="en-US" sz="3200" dirty="0"/>
              <a:t>推荐算法实战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8933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推荐系统构建流程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1" y="1413570"/>
            <a:ext cx="1113089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1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MLlib ALS</a:t>
            </a:r>
            <a:r>
              <a:rPr lang="zh-CN" altLang="en-US" dirty="0"/>
              <a:t>推荐流程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加载数据集</a:t>
            </a:r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将数据集解析成</a:t>
            </a:r>
            <a:r>
              <a:rPr lang="en-US" altLang="zh-CN" sz="3200" dirty="0"/>
              <a:t>ALS</a:t>
            </a:r>
            <a:r>
              <a:rPr lang="zh-CN" altLang="en-US" sz="3200" dirty="0"/>
              <a:t>要求的格式</a:t>
            </a:r>
          </a:p>
          <a:p>
            <a:r>
              <a:rPr lang="en-US" altLang="zh-CN" sz="3200" dirty="0"/>
              <a:t>3. </a:t>
            </a:r>
            <a:r>
              <a:rPr lang="zh-CN" altLang="en-US" sz="3200" dirty="0"/>
              <a:t>将数据集分割成两部分：训练集和测试集</a:t>
            </a:r>
          </a:p>
          <a:p>
            <a:r>
              <a:rPr lang="en-US" altLang="zh-CN" sz="3200" dirty="0"/>
              <a:t>4. </a:t>
            </a:r>
            <a:r>
              <a:rPr lang="zh-CN" altLang="en-US" sz="3200" dirty="0"/>
              <a:t>运行</a:t>
            </a:r>
            <a:r>
              <a:rPr lang="en-US" altLang="zh-CN" sz="3200" dirty="0"/>
              <a:t>ALS</a:t>
            </a:r>
            <a:r>
              <a:rPr lang="zh-CN" altLang="en-US" sz="3200" dirty="0"/>
              <a:t>，产生并评估模型</a:t>
            </a:r>
          </a:p>
          <a:p>
            <a:r>
              <a:rPr lang="en-US" altLang="zh-CN" sz="3200" dirty="0"/>
              <a:t>5. </a:t>
            </a:r>
            <a:r>
              <a:rPr lang="zh-CN" altLang="en-US" sz="3200" dirty="0"/>
              <a:t>将最终模型用于推荐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7375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样本数据集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Rating</a:t>
            </a:r>
            <a:r>
              <a:rPr lang="zh-CN" altLang="en-US" sz="3200" dirty="0"/>
              <a:t>数据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Movie</a:t>
            </a:r>
            <a:r>
              <a:rPr lang="zh-CN" altLang="en-US" sz="3200" dirty="0"/>
              <a:t>数据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35" y="1629594"/>
            <a:ext cx="9927713" cy="1008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035" y="3357786"/>
            <a:ext cx="9927713" cy="10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5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实例：</a:t>
            </a:r>
            <a:r>
              <a:rPr lang="en-US" altLang="zh-CN" dirty="0" err="1"/>
              <a:t>Mllib</a:t>
            </a:r>
            <a:r>
              <a:rPr lang="zh-CN" altLang="en-US" dirty="0"/>
              <a:t>实现电影评分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数据：</a:t>
            </a:r>
            <a:r>
              <a:rPr lang="en-US" altLang="zh-CN" sz="3200" dirty="0" err="1"/>
              <a:t>MovieLens</a:t>
            </a:r>
            <a:r>
              <a:rPr lang="en-US" altLang="zh-CN" sz="3200" dirty="0"/>
              <a:t> 1M</a:t>
            </a:r>
            <a:r>
              <a:rPr lang="zh-CN" altLang="en-US" sz="3200" dirty="0"/>
              <a:t>数据集</a:t>
            </a:r>
            <a:endParaRPr lang="en-US" altLang="zh-CN" sz="2799" dirty="0"/>
          </a:p>
          <a:p>
            <a:r>
              <a:rPr lang="zh-CN" altLang="en-US" sz="3200" dirty="0"/>
              <a:t>需求：</a:t>
            </a:r>
            <a:endParaRPr lang="en-US" altLang="zh-CN" sz="3200" dirty="0"/>
          </a:p>
          <a:p>
            <a:pPr lvl="1"/>
            <a:r>
              <a:rPr lang="zh-CN" altLang="en-US" dirty="0"/>
              <a:t>统计</a:t>
            </a:r>
            <a:r>
              <a:rPr lang="en-US" altLang="zh-CN" dirty="0"/>
              <a:t>ratings, movies</a:t>
            </a:r>
            <a:r>
              <a:rPr lang="zh-CN" altLang="en-US" dirty="0"/>
              <a:t>和</a:t>
            </a:r>
            <a:r>
              <a:rPr lang="en-US" altLang="zh-CN" dirty="0"/>
              <a:t>users</a:t>
            </a:r>
            <a:r>
              <a:rPr lang="zh-CN" altLang="en-US" dirty="0"/>
              <a:t>的数量</a:t>
            </a:r>
            <a:endParaRPr lang="en-US" altLang="zh-CN" dirty="0"/>
          </a:p>
          <a:p>
            <a:pPr lvl="1"/>
            <a:r>
              <a:rPr lang="zh-CN" altLang="en-US" dirty="0"/>
              <a:t>找到最活跃的用户，并找出此用户对哪些电影评分高于</a:t>
            </a:r>
            <a:r>
              <a:rPr lang="en-US" altLang="zh-CN" dirty="0"/>
              <a:t>4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ALS</a:t>
            </a:r>
            <a:r>
              <a:rPr lang="zh-CN" altLang="en-US" dirty="0"/>
              <a:t>构建电影评分模型</a:t>
            </a:r>
            <a:endParaRPr lang="en-US" altLang="zh-CN" dirty="0"/>
          </a:p>
          <a:p>
            <a:pPr lvl="1"/>
            <a:r>
              <a:rPr lang="zh-CN" altLang="en-US" dirty="0"/>
              <a:t>预测结果并评估模型</a:t>
            </a:r>
            <a:endParaRPr lang="en-US" altLang="zh-CN" dirty="0"/>
          </a:p>
          <a:p>
            <a:r>
              <a:rPr lang="zh-CN" altLang="en-US" sz="3200" dirty="0"/>
              <a:t>步骤：</a:t>
            </a:r>
            <a:endParaRPr lang="en-US" altLang="zh-CN" sz="3200" dirty="0"/>
          </a:p>
          <a:p>
            <a:pPr lvl="1"/>
            <a:r>
              <a:rPr lang="zh-CN" altLang="en-US" dirty="0"/>
              <a:t>加载数据来创建</a:t>
            </a:r>
            <a:r>
              <a:rPr lang="en-US" altLang="zh-CN" dirty="0" err="1"/>
              <a:t>DataFrames</a:t>
            </a:r>
            <a:endParaRPr lang="en-US" altLang="zh-CN" dirty="0"/>
          </a:p>
          <a:p>
            <a:pPr lvl="1"/>
            <a:r>
              <a:rPr lang="zh-CN" altLang="en-US" dirty="0"/>
              <a:t>探索和查询</a:t>
            </a:r>
            <a:r>
              <a:rPr lang="en-US" altLang="zh-CN" dirty="0"/>
              <a:t>Spark </a:t>
            </a:r>
            <a:r>
              <a:rPr lang="en-US" altLang="zh-CN" dirty="0" err="1"/>
              <a:t>DataFrames</a:t>
            </a:r>
            <a:r>
              <a:rPr lang="zh-CN" altLang="en-US" dirty="0"/>
              <a:t>，完成统计分析</a:t>
            </a:r>
            <a:endParaRPr lang="en-US" altLang="zh-CN" dirty="0"/>
          </a:p>
          <a:p>
            <a:pPr lvl="1"/>
            <a:r>
              <a:rPr lang="zh-CN" altLang="en-US" dirty="0"/>
              <a:t>构建模型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420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9195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5099" y="1125538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40001" y="2997112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THANK YOU</a:t>
            </a:r>
            <a:endParaRPr lang="zh-CN" altLang="en-US" sz="6000" spc="3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8225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3851" y="2196835"/>
            <a:ext cx="2455467" cy="8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8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Spark MLlib</a:t>
            </a:r>
            <a:r>
              <a:rPr lang="zh-CN" altLang="en-US" sz="3200" dirty="0"/>
              <a:t>概述</a:t>
            </a:r>
            <a:endParaRPr lang="en-US" altLang="zh-CN" sz="3200" dirty="0"/>
          </a:p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MLlib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推荐算法介绍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MLlib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推荐算法实战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Spark MLlib</a:t>
            </a:r>
            <a:r>
              <a:rPr lang="zh-CN" altLang="en-US" dirty="0"/>
              <a:t>概述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MLLib</a:t>
            </a:r>
            <a:r>
              <a:rPr lang="en-US" altLang="zh-CN" sz="3200" dirty="0"/>
              <a:t> </a:t>
            </a:r>
            <a:r>
              <a:rPr lang="zh-CN" altLang="en-US" sz="3200" dirty="0"/>
              <a:t>是基于</a:t>
            </a:r>
            <a:r>
              <a:rPr lang="en-US" altLang="zh-CN" sz="3200" dirty="0"/>
              <a:t>Spark </a:t>
            </a:r>
            <a:r>
              <a:rPr lang="zh-CN" altLang="en-US" sz="3200" dirty="0"/>
              <a:t>引擎实现的机器学习算法库</a:t>
            </a:r>
          </a:p>
          <a:p>
            <a:r>
              <a:rPr lang="zh-CN" altLang="en-US" sz="3200" dirty="0"/>
              <a:t>良好的扩展性和容错性</a:t>
            </a:r>
            <a:endParaRPr lang="en-US" altLang="zh-CN" sz="3200" dirty="0"/>
          </a:p>
          <a:p>
            <a:pPr lvl="1"/>
            <a:r>
              <a:rPr lang="zh-CN" altLang="en-US" sz="2799" dirty="0"/>
              <a:t>充分利用了</a:t>
            </a:r>
            <a:r>
              <a:rPr lang="en-US" altLang="zh-CN" sz="2799" dirty="0"/>
              <a:t>Spark </a:t>
            </a:r>
            <a:r>
              <a:rPr lang="zh-CN" altLang="en-US" sz="2799" dirty="0"/>
              <a:t>扩展性和容错性</a:t>
            </a:r>
          </a:p>
          <a:p>
            <a:r>
              <a:rPr lang="zh-CN" altLang="en-US" sz="3200" dirty="0"/>
              <a:t>属于</a:t>
            </a:r>
            <a:r>
              <a:rPr lang="en-US" altLang="zh-CN" sz="3200" dirty="0"/>
              <a:t>Spark </a:t>
            </a:r>
            <a:r>
              <a:rPr lang="zh-CN" altLang="en-US" sz="3200" dirty="0"/>
              <a:t>生态系统重要组成部分</a:t>
            </a:r>
          </a:p>
          <a:p>
            <a:r>
              <a:rPr lang="zh-CN" altLang="en-US" sz="3200" dirty="0"/>
              <a:t>实现了大部分常用的数据挖掘算法</a:t>
            </a:r>
            <a:endParaRPr lang="en-US" altLang="zh-CN" sz="3200" dirty="0"/>
          </a:p>
          <a:p>
            <a:pPr lvl="1"/>
            <a:r>
              <a:rPr lang="zh-CN" altLang="en-US" sz="2800" dirty="0"/>
              <a:t>聚类算法</a:t>
            </a:r>
          </a:p>
          <a:p>
            <a:pPr lvl="1"/>
            <a:r>
              <a:rPr lang="zh-CN" altLang="en-US" sz="2800" dirty="0"/>
              <a:t>分类算法</a:t>
            </a:r>
          </a:p>
          <a:p>
            <a:pPr lvl="1"/>
            <a:r>
              <a:rPr lang="zh-CN" altLang="en-US" sz="2800" dirty="0"/>
              <a:t>推荐算法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8753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MLlib</a:t>
            </a:r>
            <a:r>
              <a:rPr lang="zh-CN" altLang="en-US" dirty="0"/>
              <a:t>分类算法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Data types</a:t>
            </a:r>
          </a:p>
          <a:p>
            <a:r>
              <a:rPr lang="en-US" altLang="zh-CN" sz="3200" dirty="0"/>
              <a:t>Basic statistics (</a:t>
            </a:r>
            <a:r>
              <a:rPr lang="zh-CN" altLang="en-US" sz="3200" dirty="0"/>
              <a:t>基本统计</a:t>
            </a:r>
            <a:r>
              <a:rPr lang="en-US" altLang="zh-CN" sz="3200" dirty="0"/>
              <a:t>)</a:t>
            </a:r>
          </a:p>
          <a:p>
            <a:pPr lvl="1"/>
            <a:r>
              <a:rPr lang="en-US" altLang="zh-CN" sz="2399" dirty="0"/>
              <a:t>summary statistics </a:t>
            </a:r>
            <a:r>
              <a:rPr lang="zh-CN" altLang="en-US" sz="2399" dirty="0"/>
              <a:t>概括统计</a:t>
            </a:r>
          </a:p>
          <a:p>
            <a:pPr lvl="1"/>
            <a:r>
              <a:rPr lang="en-US" altLang="zh-CN" sz="2399" dirty="0"/>
              <a:t>correlations </a:t>
            </a:r>
            <a:r>
              <a:rPr lang="zh-CN" altLang="en-US" sz="2399" dirty="0"/>
              <a:t>相关性</a:t>
            </a:r>
          </a:p>
          <a:p>
            <a:pPr lvl="1"/>
            <a:r>
              <a:rPr lang="en-US" altLang="zh-CN" sz="2399" dirty="0"/>
              <a:t>stratified sampling </a:t>
            </a:r>
            <a:r>
              <a:rPr lang="zh-CN" altLang="en-US" sz="2399" dirty="0"/>
              <a:t>分层取样</a:t>
            </a:r>
          </a:p>
          <a:p>
            <a:pPr lvl="1"/>
            <a:r>
              <a:rPr lang="en-US" altLang="zh-CN" sz="2399" dirty="0"/>
              <a:t>hypothesis testing </a:t>
            </a:r>
            <a:r>
              <a:rPr lang="zh-CN" altLang="en-US" sz="2399" dirty="0"/>
              <a:t>假设检验</a:t>
            </a:r>
          </a:p>
          <a:p>
            <a:pPr lvl="1"/>
            <a:r>
              <a:rPr lang="en-US" altLang="zh-CN" sz="2399" dirty="0"/>
              <a:t>random data generation </a:t>
            </a:r>
            <a:r>
              <a:rPr lang="zh-CN" altLang="en-US" sz="2399" dirty="0"/>
              <a:t>随机数生成</a:t>
            </a:r>
            <a:endParaRPr lang="en-US" altLang="zh-CN" sz="2399" dirty="0"/>
          </a:p>
          <a:p>
            <a:r>
              <a:rPr lang="en-US" altLang="zh-CN" sz="2800" dirty="0"/>
              <a:t>Classification and regression (</a:t>
            </a:r>
            <a:r>
              <a:rPr lang="zh-CN" altLang="en-US" sz="2800" dirty="0"/>
              <a:t>分类一般针对离散型数据而言的，回归是针对连续型数据的。本质上是一样的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399" dirty="0"/>
              <a:t>linear models (SVMs, logistic regression, linear regression) </a:t>
            </a:r>
            <a:r>
              <a:rPr lang="zh-CN" altLang="en-US" sz="2399" dirty="0"/>
              <a:t>线性模型（支持向量机，逻辑回归，线性回归）</a:t>
            </a:r>
          </a:p>
          <a:p>
            <a:pPr lvl="1"/>
            <a:r>
              <a:rPr lang="en-US" altLang="zh-CN" sz="2399" dirty="0"/>
              <a:t>Naive Bayes </a:t>
            </a:r>
            <a:r>
              <a:rPr lang="zh-CN" altLang="en-US" sz="2399" dirty="0"/>
              <a:t>贝叶斯算法</a:t>
            </a:r>
          </a:p>
          <a:p>
            <a:pPr lvl="1"/>
            <a:r>
              <a:rPr lang="en-US" altLang="zh-CN" sz="2399" dirty="0"/>
              <a:t>Decision Trees </a:t>
            </a:r>
            <a:r>
              <a:rPr lang="zh-CN" altLang="en-US" sz="2399" dirty="0"/>
              <a:t>决策树</a:t>
            </a:r>
          </a:p>
          <a:p>
            <a:pPr lvl="1"/>
            <a:r>
              <a:rPr lang="en-US" altLang="zh-CN" sz="2399" dirty="0"/>
              <a:t>Ensembles of trees (Random Forests and Gradient-Boosted Trees) </a:t>
            </a:r>
            <a:r>
              <a:rPr lang="zh-CN" altLang="en-US" sz="2399" dirty="0"/>
              <a:t>多种树（随机森林和梯度增强树）</a:t>
            </a:r>
            <a:endParaRPr lang="en-US" altLang="zh-CN" sz="2399" dirty="0"/>
          </a:p>
        </p:txBody>
      </p:sp>
    </p:spTree>
    <p:extLst>
      <p:ext uri="{BB962C8B-B14F-4D97-AF65-F5344CB8AC3E}">
        <p14:creationId xmlns:p14="http://schemas.microsoft.com/office/powerpoint/2010/main" val="340709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MLlib</a:t>
            </a:r>
            <a:r>
              <a:rPr lang="zh-CN" altLang="en-US" dirty="0"/>
              <a:t>分类算法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200" dirty="0"/>
              <a:t>Collaborative filtering </a:t>
            </a:r>
            <a:r>
              <a:rPr lang="zh-CN" altLang="en-US" sz="3200" dirty="0"/>
              <a:t>协同过滤</a:t>
            </a:r>
          </a:p>
          <a:p>
            <a:pPr lvl="1"/>
            <a:r>
              <a:rPr lang="en-US" altLang="zh-CN" sz="2799" dirty="0"/>
              <a:t>alternating least squares (ALS) (</a:t>
            </a:r>
            <a:r>
              <a:rPr lang="zh-CN" altLang="en-US" sz="2799" dirty="0"/>
              <a:t>交替最小二乘法</a:t>
            </a:r>
            <a:r>
              <a:rPr lang="en-US" altLang="zh-CN" sz="2799" dirty="0"/>
              <a:t>(ALS) )</a:t>
            </a:r>
          </a:p>
          <a:p>
            <a:r>
              <a:rPr lang="en-US" altLang="zh-CN" sz="3200" dirty="0"/>
              <a:t>Clustering </a:t>
            </a:r>
            <a:r>
              <a:rPr lang="zh-CN" altLang="en-US" sz="3200" dirty="0"/>
              <a:t>聚类</a:t>
            </a:r>
          </a:p>
          <a:p>
            <a:pPr lvl="1"/>
            <a:r>
              <a:rPr lang="en-US" altLang="zh-CN" sz="2799" dirty="0"/>
              <a:t>k-means k</a:t>
            </a:r>
            <a:r>
              <a:rPr lang="zh-CN" altLang="en-US" sz="2799" dirty="0"/>
              <a:t>均值算法</a:t>
            </a:r>
          </a:p>
          <a:p>
            <a:r>
              <a:rPr lang="en-US" altLang="zh-CN" sz="3200" dirty="0"/>
              <a:t>Dimensionality reduction (</a:t>
            </a:r>
            <a:r>
              <a:rPr lang="zh-CN" altLang="en-US" sz="3200" dirty="0"/>
              <a:t>降维</a:t>
            </a:r>
            <a:r>
              <a:rPr lang="en-US" altLang="zh-CN" sz="3200" dirty="0"/>
              <a:t>)</a:t>
            </a:r>
          </a:p>
          <a:p>
            <a:pPr lvl="1"/>
            <a:r>
              <a:rPr lang="en-US" altLang="zh-CN" sz="2799" dirty="0"/>
              <a:t>singular value decomposition (SVD) </a:t>
            </a:r>
            <a:r>
              <a:rPr lang="zh-CN" altLang="en-US" sz="2799" dirty="0"/>
              <a:t>奇异值分解</a:t>
            </a:r>
          </a:p>
          <a:p>
            <a:pPr lvl="1"/>
            <a:r>
              <a:rPr lang="en-US" altLang="zh-CN" sz="2799" dirty="0"/>
              <a:t>principal component analysis (PCA) </a:t>
            </a:r>
            <a:r>
              <a:rPr lang="zh-CN" altLang="en-US" sz="2799" dirty="0"/>
              <a:t>主成分分析</a:t>
            </a:r>
          </a:p>
          <a:p>
            <a:r>
              <a:rPr lang="en-US" altLang="zh-CN" sz="3200" dirty="0"/>
              <a:t>Feature extraction and transformation </a:t>
            </a:r>
            <a:r>
              <a:rPr lang="zh-CN" altLang="en-US" sz="3200" dirty="0"/>
              <a:t>特征提取和转化</a:t>
            </a:r>
          </a:p>
          <a:p>
            <a:r>
              <a:rPr lang="en-US" altLang="zh-CN" sz="3200" dirty="0"/>
              <a:t>Optimization (developer) </a:t>
            </a:r>
            <a:r>
              <a:rPr lang="zh-CN" altLang="en-US" sz="3200" dirty="0"/>
              <a:t>优化部分</a:t>
            </a:r>
          </a:p>
          <a:p>
            <a:pPr lvl="1"/>
            <a:r>
              <a:rPr lang="en-US" altLang="zh-CN" sz="2799" dirty="0"/>
              <a:t>stochastic gradient descent </a:t>
            </a:r>
            <a:r>
              <a:rPr lang="zh-CN" altLang="en-US" sz="2799" dirty="0"/>
              <a:t>随机梯度下降</a:t>
            </a:r>
          </a:p>
          <a:p>
            <a:pPr lvl="1"/>
            <a:r>
              <a:rPr lang="en-US" altLang="zh-CN" sz="2799" dirty="0"/>
              <a:t>limited-memory BFGS (L-BFGS) </a:t>
            </a:r>
            <a:r>
              <a:rPr lang="zh-CN" altLang="en-US" sz="2799" dirty="0"/>
              <a:t>短时记忆的</a:t>
            </a:r>
            <a:r>
              <a:rPr lang="en-US" altLang="zh-CN" sz="2799" dirty="0"/>
              <a:t>BFGS (</a:t>
            </a:r>
            <a:r>
              <a:rPr lang="zh-CN" altLang="en-US" sz="2799" dirty="0"/>
              <a:t>拟牛顿法中的一种</a:t>
            </a:r>
            <a:r>
              <a:rPr lang="en-US" altLang="zh-CN" sz="2799" dirty="0"/>
              <a:t>,</a:t>
            </a:r>
            <a:r>
              <a:rPr lang="zh-CN" altLang="en-US" sz="2799" dirty="0"/>
              <a:t>解决非线性问题</a:t>
            </a:r>
            <a:r>
              <a:rPr lang="en-US" altLang="zh-CN" sz="2799" dirty="0"/>
              <a:t>)</a:t>
            </a:r>
            <a:endParaRPr lang="en-US" altLang="zh-CN" sz="1998" dirty="0"/>
          </a:p>
        </p:txBody>
      </p:sp>
    </p:spTree>
    <p:extLst>
      <p:ext uri="{BB962C8B-B14F-4D97-AF65-F5344CB8AC3E}">
        <p14:creationId xmlns:p14="http://schemas.microsoft.com/office/powerpoint/2010/main" val="16587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Spark MLlib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/>
              <a:t>MLlib</a:t>
            </a:r>
            <a:r>
              <a:rPr lang="zh-CN" altLang="en-US" sz="3200" dirty="0"/>
              <a:t>推荐算法介绍</a:t>
            </a:r>
            <a:endParaRPr lang="en-US" altLang="zh-CN" sz="3200" dirty="0"/>
          </a:p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MLlib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推荐算法实战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8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Spark</a:t>
            </a:r>
            <a:r>
              <a:rPr lang="zh-CN" altLang="en-US" dirty="0"/>
              <a:t>协同过滤的实现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67" y="1197547"/>
            <a:ext cx="3312368" cy="22916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40" y="3645818"/>
            <a:ext cx="8625763" cy="30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MLlib</a:t>
            </a:r>
            <a:r>
              <a:rPr lang="zh-CN" altLang="en-US" dirty="0"/>
              <a:t>协同过滤算法：</a:t>
            </a:r>
            <a:r>
              <a:rPr lang="en-US" altLang="zh-CN" dirty="0"/>
              <a:t>ALS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73" y="1053530"/>
            <a:ext cx="9865096" cy="56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MLlib</a:t>
            </a:r>
            <a:r>
              <a:rPr lang="zh-CN" altLang="en-US" dirty="0"/>
              <a:t>协同过滤实现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基于</a:t>
            </a:r>
            <a:r>
              <a:rPr lang="en-US" altLang="zh-CN" sz="3200" dirty="0"/>
              <a:t>ALS</a:t>
            </a:r>
            <a:r>
              <a:rPr lang="zh-CN" altLang="en-US" sz="3200" dirty="0"/>
              <a:t>（</a:t>
            </a:r>
            <a:r>
              <a:rPr lang="en-US" altLang="zh-CN" sz="3200" dirty="0"/>
              <a:t>alternating least squares</a:t>
            </a:r>
            <a:r>
              <a:rPr lang="zh-CN" altLang="en-US" sz="3200" dirty="0"/>
              <a:t>）的协同过滤算法，涉及参数如下：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numBlocks</a:t>
            </a:r>
            <a:r>
              <a:rPr lang="en-US" altLang="zh-CN" sz="2800" dirty="0"/>
              <a:t>: </a:t>
            </a:r>
            <a:r>
              <a:rPr lang="zh-CN" altLang="en-US" sz="2800" dirty="0"/>
              <a:t>计算并行度</a:t>
            </a:r>
            <a:r>
              <a:rPr lang="en-US" altLang="zh-CN" sz="2800" dirty="0"/>
              <a:t>(</a:t>
            </a:r>
            <a:r>
              <a:rPr lang="zh-CN" altLang="en-US" sz="2800" dirty="0"/>
              <a:t>若为</a:t>
            </a:r>
            <a:r>
              <a:rPr lang="en-US" altLang="zh-CN" sz="2800" dirty="0"/>
              <a:t>-1</a:t>
            </a:r>
            <a:r>
              <a:rPr lang="zh-CN" altLang="en-US" sz="2800" dirty="0"/>
              <a:t>表示自动化配置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800" dirty="0"/>
              <a:t>Rank</a:t>
            </a:r>
            <a:r>
              <a:rPr lang="zh-CN" altLang="en-US" sz="2800" dirty="0"/>
              <a:t>：模型中隐含影响因子，默认是</a:t>
            </a:r>
            <a:r>
              <a:rPr lang="en-US" altLang="zh-CN" sz="2800" dirty="0"/>
              <a:t>10</a:t>
            </a:r>
          </a:p>
          <a:p>
            <a:pPr lvl="1"/>
            <a:r>
              <a:rPr lang="en-US" altLang="zh-CN" sz="2800" dirty="0"/>
              <a:t>Iterations</a:t>
            </a:r>
            <a:r>
              <a:rPr lang="zh-CN" altLang="en-US" sz="2800" dirty="0"/>
              <a:t>：迭代次数，默认是</a:t>
            </a:r>
            <a:r>
              <a:rPr lang="en-US" altLang="zh-CN" sz="2800" dirty="0"/>
              <a:t>10</a:t>
            </a:r>
          </a:p>
          <a:p>
            <a:pPr lvl="1"/>
            <a:r>
              <a:rPr lang="en-US" altLang="zh-CN" sz="2800" dirty="0"/>
              <a:t>Lambda</a:t>
            </a:r>
            <a:r>
              <a:rPr lang="zh-CN" altLang="en-US" sz="2800" dirty="0"/>
              <a:t>：</a:t>
            </a:r>
            <a:r>
              <a:rPr lang="en-US" altLang="zh-CN" sz="2800" dirty="0"/>
              <a:t>ALS</a:t>
            </a:r>
            <a:r>
              <a:rPr lang="zh-CN" altLang="en-US" sz="2800" dirty="0"/>
              <a:t>中正则化参数</a:t>
            </a:r>
          </a:p>
          <a:p>
            <a:pPr lvl="1"/>
            <a:r>
              <a:rPr lang="en-US" altLang="zh-CN" sz="2800" dirty="0" err="1"/>
              <a:t>implicitPrefs</a:t>
            </a:r>
            <a:r>
              <a:rPr lang="zh-CN" altLang="en-US" sz="2800" dirty="0"/>
              <a:t>：是否使用显式反馈变量或使用隐式反馈数据的变量</a:t>
            </a:r>
          </a:p>
          <a:p>
            <a:pPr lvl="1"/>
            <a:r>
              <a:rPr lang="en-US" altLang="zh-CN" sz="2800" dirty="0"/>
              <a:t>Alpha</a:t>
            </a:r>
            <a:r>
              <a:rPr lang="zh-CN" altLang="en-US" sz="2800" dirty="0"/>
              <a:t>：</a:t>
            </a:r>
            <a:r>
              <a:rPr lang="en-US" altLang="zh-CN" sz="2800" dirty="0"/>
              <a:t>ALS</a:t>
            </a:r>
            <a:r>
              <a:rPr lang="zh-CN" altLang="en-US" sz="2800" dirty="0"/>
              <a:t>中的一个参数，作用于隐式反馈变量，控制基本的信心度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9528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29624</TotalTime>
  <Words>538</Words>
  <Application>Microsoft Office PowerPoint</Application>
  <PresentationFormat>自定义</PresentationFormat>
  <Paragraphs>97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Calibri Light</vt:lpstr>
      <vt:lpstr>黑体</vt:lpstr>
      <vt:lpstr>Calibri</vt:lpstr>
      <vt:lpstr>等线</vt:lpstr>
      <vt:lpstr>Arial Unicode MS</vt:lpstr>
      <vt:lpstr>等线 Light</vt:lpstr>
      <vt:lpstr>Arial</vt:lpstr>
      <vt:lpstr>微软雅黑</vt:lpstr>
      <vt:lpstr>Office 主题</vt:lpstr>
      <vt:lpstr>PowerPoint 演示文稿</vt:lpstr>
      <vt:lpstr>主要内容</vt:lpstr>
      <vt:lpstr>Spark MLlib概述</vt:lpstr>
      <vt:lpstr>MLlib分类算法</vt:lpstr>
      <vt:lpstr>MLlib分类算法</vt:lpstr>
      <vt:lpstr>主要内容</vt:lpstr>
      <vt:lpstr>Spark协同过滤的实现</vt:lpstr>
      <vt:lpstr>MLlib协同过滤算法：ALS</vt:lpstr>
      <vt:lpstr>MLlib协同过滤实现</vt:lpstr>
      <vt:lpstr>主要内容</vt:lpstr>
      <vt:lpstr>推荐系统构建流程</vt:lpstr>
      <vt:lpstr>MLlib ALS推荐流程</vt:lpstr>
      <vt:lpstr>样本数据集</vt:lpstr>
      <vt:lpstr>实例：Mllib实现电影评分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Dylan Ren</cp:lastModifiedBy>
  <cp:revision>490</cp:revision>
  <dcterms:created xsi:type="dcterms:W3CDTF">2015-04-21T08:21:00Z</dcterms:created>
  <dcterms:modified xsi:type="dcterms:W3CDTF">2017-03-02T03:03:46Z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