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4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4FC08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60"/>
    <p:restoredTop sz="86411"/>
  </p:normalViewPr>
  <p:slideViewPr>
    <p:cSldViewPr snapToGrid="0" snapToObjects="1">
      <p:cViewPr varScale="1">
        <p:scale>
          <a:sx n="129" d="100"/>
          <a:sy n="129" d="100"/>
        </p:scale>
        <p:origin x="240" y="216"/>
      </p:cViewPr>
      <p:guideLst/>
    </p:cSldViewPr>
  </p:slideViewPr>
  <p:outlineViewPr>
    <p:cViewPr>
      <p:scale>
        <a:sx n="33" d="100"/>
        <a:sy n="33" d="100"/>
      </p:scale>
      <p:origin x="0" y="-2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D5E90-279A-AC48-8769-3606DE88C157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49A4B-77C8-C240-8BD1-7B2741A86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608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9A4B-77C8-C240-8BD1-7B2741A862D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20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的状态发生后，可以在任何时候为它追加回调，</a:t>
            </a:r>
            <a:r>
              <a:rPr kumimoji="1" lang="zh-CN" altLang="en-US" baseline="0" dirty="0" smtClean="0"/>
              <a:t> 与事件不同，事件错过就如女孩错过就错过了，</a:t>
            </a:r>
            <a:r>
              <a:rPr kumimoji="1" lang="en-US" altLang="zh-CN" baseline="0" dirty="0" smtClean="0"/>
              <a:t>Promise</a:t>
            </a:r>
            <a:r>
              <a:rPr kumimoji="1" lang="zh-CN" altLang="en-US" baseline="0" dirty="0" smtClean="0"/>
              <a:t>则像虚拟女友随叫随到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9A4B-77C8-C240-8BD1-7B2741A862D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821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9A4B-77C8-C240-8BD1-7B2741A862D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4991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9A4B-77C8-C240-8BD1-7B2741A862D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071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连续调用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49A4B-77C8-C240-8BD1-7B2741A862D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20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441B-335E-C04F-B421-F60978FB6D91}" type="datetime1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E2BB-FA2B-C64D-88C5-DBF073D9EE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76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F5FA-6ED4-824A-9519-951C801B3F61}" type="datetime1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E2BB-FA2B-C64D-88C5-DBF073D9EE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841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B682-0133-184F-AB1F-916366AF0D37}" type="datetime1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E2BB-FA2B-C64D-88C5-DBF073D9EE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436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3207-F78D-F243-AA19-9279B2DDFC07}" type="datetime1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E2BB-FA2B-C64D-88C5-DBF073D9EE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5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3554-0BD7-1B45-8499-6B3EBD36CE5A}" type="datetime1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E2BB-FA2B-C64D-88C5-DBF073D9EE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0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C142-08A5-474D-AFD6-82A320793096}" type="datetime1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E2BB-FA2B-C64D-88C5-DBF073D9EE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94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82D0-3BC3-BB43-85AF-74696055227B}" type="datetime1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E2BB-FA2B-C64D-88C5-DBF073D9EE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29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A6B4-54E4-D74D-A7F9-BA05CF2479B1}" type="datetime1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E2BB-FA2B-C64D-88C5-DBF073D9EE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452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7346-9E53-D344-8CC5-0005738C6E22}" type="datetime1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E2BB-FA2B-C64D-88C5-DBF073D9EE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22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C5D4-D914-4143-81D8-60E4E2A98432}" type="datetime1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E2BB-FA2B-C64D-88C5-DBF073D9EE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69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DF06-1559-2A49-8445-32FA233B059F}" type="datetime1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E2BB-FA2B-C64D-88C5-DBF073D9EE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687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C774A-160B-074A-ABF8-7F1AD6D8A0CF}" type="datetime1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4E2BB-FA2B-C64D-88C5-DBF073D9EE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974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tefanpenner/es6-promise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s6.ruanyifeng.com/#docs/promise" TargetMode="External"/><Relationship Id="rId4" Type="http://schemas.openxmlformats.org/officeDocument/2006/relationships/hyperlink" Target="https://developer.mozilla.org/zh-CN/docs/Web/JavaScript/Reference/Global_Objects/Promise" TargetMode="External"/><Relationship Id="rId5" Type="http://schemas.openxmlformats.org/officeDocument/2006/relationships/hyperlink" Target="http://www.alloyteam.com/2014/05/javascript-promise-mode/" TargetMode="External"/><Relationship Id="rId6" Type="http://schemas.openxmlformats.org/officeDocument/2006/relationships/hyperlink" Target="http://blog.inching.org/2014/02/17/javascript-promise/?plg_nld=1&amp;plg_uin=1&amp;plg_auth=1&amp;plg_nld=1&amp;plg_usr=1&amp;plg_vkey=1&amp;plg_dev=1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Promise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333333"/>
                </a:solidFill>
              </a:rPr>
              <a:t>深入</a:t>
            </a:r>
            <a:r>
              <a:rPr kumimoji="1" lang="en-US" altLang="zh-CN" dirty="0" smtClean="0">
                <a:solidFill>
                  <a:srgbClr val="333333"/>
                </a:solidFill>
              </a:rPr>
              <a:t>Promise</a:t>
            </a:r>
            <a:r>
              <a:rPr kumimoji="1" lang="zh-CN" altLang="en-US" dirty="0" smtClean="0">
                <a:solidFill>
                  <a:srgbClr val="333333"/>
                </a:solidFill>
              </a:rPr>
              <a:t>实现原理，探索其使用场景</a:t>
            </a:r>
            <a:endParaRPr kumimoji="1" lang="zh-CN" alt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1802"/>
            <a:ext cx="10515600" cy="4985161"/>
          </a:xfrm>
          <a:noFill/>
        </p:spPr>
        <p:txBody>
          <a:bodyPr>
            <a:normAutofit/>
          </a:bodyPr>
          <a:lstStyle/>
          <a:p>
            <a:r>
              <a:rPr lang="en-US" altLang="zh-CN" sz="1600" b="1" dirty="0" smtClean="0">
                <a:solidFill>
                  <a:srgbClr val="333333"/>
                </a:solidFill>
              </a:rPr>
              <a:t>Promise</a:t>
            </a:r>
            <a:r>
              <a:rPr lang="zh-CN" altLang="en-US" sz="1600" dirty="0">
                <a:solidFill>
                  <a:srgbClr val="333333"/>
                </a:solidFill>
              </a:rPr>
              <a:t> </a:t>
            </a:r>
            <a:r>
              <a:rPr lang="zh-CN" altLang="en-US" sz="1600" dirty="0" smtClean="0">
                <a:solidFill>
                  <a:srgbClr val="333333"/>
                </a:solidFill>
              </a:rPr>
              <a:t>是一个</a:t>
            </a:r>
            <a:r>
              <a:rPr lang="zh-CN" altLang="en-US" sz="1600" dirty="0" smtClean="0">
                <a:solidFill>
                  <a:srgbClr val="333333"/>
                </a:solidFill>
              </a:rPr>
              <a:t>用于</a:t>
            </a:r>
            <a:r>
              <a:rPr lang="zh-CN" altLang="en-US" sz="1600" dirty="0">
                <a:solidFill>
                  <a:srgbClr val="333333"/>
                </a:solidFill>
              </a:rPr>
              <a:t>延迟</a:t>
            </a:r>
            <a:r>
              <a:rPr lang="en-US" altLang="zh-CN" sz="1600" dirty="0">
                <a:solidFill>
                  <a:srgbClr val="333333"/>
                </a:solidFill>
              </a:rPr>
              <a:t>(deferred) </a:t>
            </a:r>
            <a:r>
              <a:rPr lang="zh-CN" altLang="en-US" sz="1600" dirty="0">
                <a:solidFill>
                  <a:srgbClr val="333333"/>
                </a:solidFill>
              </a:rPr>
              <a:t>计算和异步</a:t>
            </a:r>
            <a:r>
              <a:rPr lang="en-US" altLang="zh-CN" sz="1600" dirty="0">
                <a:solidFill>
                  <a:srgbClr val="333333"/>
                </a:solidFill>
              </a:rPr>
              <a:t>(asynchronous ) </a:t>
            </a:r>
            <a:r>
              <a:rPr lang="zh-CN" altLang="en-US" sz="1600" dirty="0" smtClean="0">
                <a:solidFill>
                  <a:srgbClr val="333333"/>
                </a:solidFill>
              </a:rPr>
              <a:t>计算</a:t>
            </a:r>
            <a:r>
              <a:rPr lang="zh-CN" altLang="en-US" sz="1600" dirty="0" smtClean="0">
                <a:solidFill>
                  <a:srgbClr val="333333"/>
                </a:solidFill>
              </a:rPr>
              <a:t>的对象</a:t>
            </a:r>
            <a:r>
              <a:rPr lang="en-US" altLang="zh-CN" sz="1600" dirty="0" smtClean="0">
                <a:solidFill>
                  <a:srgbClr val="333333"/>
                </a:solidFill>
              </a:rPr>
              <a:t>,</a:t>
            </a:r>
            <a:r>
              <a:rPr lang="zh-CN" altLang="en-US" sz="1600" dirty="0" smtClean="0">
                <a:solidFill>
                  <a:srgbClr val="333333"/>
                </a:solidFill>
              </a:rPr>
              <a:t> </a:t>
            </a:r>
            <a:r>
              <a:rPr lang="zh-CN" altLang="en-US" sz="1600" dirty="0" smtClean="0">
                <a:solidFill>
                  <a:srgbClr val="333333"/>
                </a:solidFill>
              </a:rPr>
              <a:t>一</a:t>
            </a:r>
            <a:r>
              <a:rPr lang="zh-CN" altLang="en-US" sz="1600" dirty="0">
                <a:solidFill>
                  <a:srgbClr val="333333"/>
                </a:solidFill>
              </a:rPr>
              <a:t>个</a:t>
            </a:r>
            <a:r>
              <a:rPr lang="en-US" altLang="zh-CN" sz="1600" dirty="0">
                <a:solidFill>
                  <a:srgbClr val="333333"/>
                </a:solidFill>
              </a:rPr>
              <a:t>Promise</a:t>
            </a:r>
            <a:r>
              <a:rPr lang="zh-CN" altLang="en-US" sz="1600" dirty="0">
                <a:solidFill>
                  <a:srgbClr val="333333"/>
                </a:solidFill>
              </a:rPr>
              <a:t>对象代表着一个还未完成，但预期将来会完成的操作</a:t>
            </a:r>
            <a:r>
              <a:rPr lang="zh-CN" altLang="en-US" sz="1600" dirty="0" smtClean="0">
                <a:solidFill>
                  <a:srgbClr val="333333"/>
                </a:solidFill>
              </a:rPr>
              <a:t>。</a:t>
            </a:r>
            <a:r>
              <a:rPr lang="en-US" altLang="zh-CN" sz="1600" dirty="0" smtClean="0">
                <a:solidFill>
                  <a:srgbClr val="333333"/>
                </a:solidFill>
              </a:rPr>
              <a:t>//</a:t>
            </a:r>
            <a:r>
              <a:rPr lang="zh-CN" altLang="en-US" sz="1600" dirty="0" smtClean="0">
                <a:solidFill>
                  <a:srgbClr val="333333"/>
                </a:solidFill>
              </a:rPr>
              <a:t> </a:t>
            </a:r>
            <a:r>
              <a:rPr lang="en-US" altLang="zh-CN" sz="1600" dirty="0" smtClean="0">
                <a:solidFill>
                  <a:srgbClr val="333333"/>
                </a:solidFill>
              </a:rPr>
              <a:t>MDN</a:t>
            </a:r>
            <a:endParaRPr kumimoji="1" lang="zh-CN" altLang="en-US" sz="1600" dirty="0" smtClean="0">
              <a:solidFill>
                <a:srgbClr val="333333"/>
              </a:solidFill>
            </a:endParaRPr>
          </a:p>
          <a:p>
            <a:pPr lvl="1"/>
            <a:r>
              <a:rPr kumimoji="1" lang="en-US" altLang="zh-CN" sz="1400" dirty="0" smtClean="0">
                <a:solidFill>
                  <a:srgbClr val="333333"/>
                </a:solidFill>
              </a:rPr>
              <a:t>Promise</a:t>
            </a:r>
            <a:r>
              <a:rPr kumimoji="1" lang="zh-CN" altLang="en-US" sz="1400" dirty="0" smtClean="0">
                <a:solidFill>
                  <a:srgbClr val="333333"/>
                </a:solidFill>
              </a:rPr>
              <a:t> </a:t>
            </a:r>
            <a:r>
              <a:rPr kumimoji="1" lang="zh-CN" altLang="en-US" sz="1400" dirty="0" smtClean="0">
                <a:solidFill>
                  <a:srgbClr val="333333"/>
                </a:solidFill>
              </a:rPr>
              <a:t>并不是一个新鲜事物，早在</a:t>
            </a:r>
            <a:r>
              <a:rPr lang="en-US" altLang="zh-CN" sz="1400" dirty="0">
                <a:solidFill>
                  <a:srgbClr val="333333"/>
                </a:solidFill>
              </a:rPr>
              <a:t>ES6</a:t>
            </a:r>
            <a:r>
              <a:rPr kumimoji="1" lang="zh-CN" altLang="en-US" sz="1400" dirty="0" smtClean="0">
                <a:solidFill>
                  <a:srgbClr val="333333"/>
                </a:solidFill>
              </a:rPr>
              <a:t>之前社区就已经提出并实现了</a:t>
            </a:r>
            <a:r>
              <a:rPr kumimoji="1" lang="zh-CN" altLang="en-US" sz="1400" dirty="0" smtClean="0">
                <a:solidFill>
                  <a:srgbClr val="333333"/>
                </a:solidFill>
              </a:rPr>
              <a:t>它，</a:t>
            </a:r>
            <a:r>
              <a:rPr lang="en-US" altLang="zh-CN" sz="1400" dirty="0" smtClean="0">
                <a:solidFill>
                  <a:srgbClr val="333333"/>
                </a:solidFill>
              </a:rPr>
              <a:t>2009</a:t>
            </a:r>
            <a:r>
              <a:rPr lang="zh-CN" altLang="en-US" sz="1400" dirty="0">
                <a:solidFill>
                  <a:srgbClr val="333333"/>
                </a:solidFill>
              </a:rPr>
              <a:t>年，</a:t>
            </a:r>
            <a:r>
              <a:rPr lang="en-US" altLang="zh-CN" sz="1400" dirty="0">
                <a:solidFill>
                  <a:srgbClr val="333333"/>
                </a:solidFill>
                <a:hlinkClick r:id="rId3"/>
              </a:rPr>
              <a:t>Node.js</a:t>
            </a:r>
            <a:r>
              <a:rPr lang="zh-CN" altLang="en-US" sz="1400" dirty="0">
                <a:solidFill>
                  <a:srgbClr val="333333"/>
                </a:solidFill>
              </a:rPr>
              <a:t> 亮相，并在最初的几个帮版本中使用了 </a:t>
            </a:r>
            <a:r>
              <a:rPr lang="en-US" altLang="zh-CN" sz="1400" dirty="0" smtClean="0">
                <a:solidFill>
                  <a:srgbClr val="333333"/>
                </a:solidFill>
              </a:rPr>
              <a:t>Promise</a:t>
            </a:r>
            <a:r>
              <a:rPr lang="zh-CN" altLang="en-US" sz="1400" dirty="0" smtClean="0">
                <a:solidFill>
                  <a:srgbClr val="333333"/>
                </a:solidFill>
              </a:rPr>
              <a:t>。</a:t>
            </a:r>
            <a:r>
              <a:rPr kumimoji="1" lang="en-US" altLang="zh-CN" sz="1400" dirty="0" smtClean="0">
                <a:solidFill>
                  <a:srgbClr val="333333"/>
                </a:solidFill>
              </a:rPr>
              <a:t>ES6</a:t>
            </a:r>
            <a:r>
              <a:rPr kumimoji="1" lang="zh-CN" altLang="en-US" sz="1400" dirty="0" smtClean="0">
                <a:solidFill>
                  <a:srgbClr val="333333"/>
                </a:solidFill>
              </a:rPr>
              <a:t>将其写入了语言标准，统一了用法，并原生提供了</a:t>
            </a:r>
            <a:r>
              <a:rPr lang="en-US" altLang="zh-CN" sz="1400" dirty="0">
                <a:solidFill>
                  <a:srgbClr val="333333"/>
                </a:solidFill>
              </a:rPr>
              <a:t>Promise</a:t>
            </a:r>
            <a:r>
              <a:rPr kumimoji="1" lang="zh-CN" altLang="en-US" sz="1400" dirty="0" smtClean="0">
                <a:solidFill>
                  <a:srgbClr val="333333"/>
                </a:solidFill>
              </a:rPr>
              <a:t>对象</a:t>
            </a:r>
            <a:r>
              <a:rPr kumimoji="1" lang="zh-CN" altLang="en-US" sz="1400" dirty="0" smtClean="0">
                <a:solidFill>
                  <a:srgbClr val="333333"/>
                </a:solidFill>
              </a:rPr>
              <a:t>。</a:t>
            </a:r>
          </a:p>
          <a:p>
            <a:pPr lvl="1"/>
            <a:r>
              <a:rPr kumimoji="1" lang="zh-CN" altLang="en-US" sz="1400" dirty="0" smtClean="0">
                <a:solidFill>
                  <a:srgbClr val="333333"/>
                </a:solidFill>
              </a:rPr>
              <a:t>我们</a:t>
            </a:r>
            <a:r>
              <a:rPr kumimoji="1" lang="zh-CN" altLang="en-US" sz="1400" dirty="0" smtClean="0">
                <a:solidFill>
                  <a:srgbClr val="333333"/>
                </a:solidFill>
              </a:rPr>
              <a:t>在浏览器端最早享用到它是在</a:t>
            </a:r>
            <a:r>
              <a:rPr kumimoji="1" lang="en-US" altLang="zh-CN" sz="1400" dirty="0" smtClean="0">
                <a:solidFill>
                  <a:srgbClr val="333333"/>
                </a:solidFill>
              </a:rPr>
              <a:t>2011</a:t>
            </a:r>
            <a:r>
              <a:rPr kumimoji="1" lang="zh-CN" altLang="en-US" sz="1400" dirty="0" smtClean="0">
                <a:solidFill>
                  <a:srgbClr val="333333"/>
                </a:solidFill>
              </a:rPr>
              <a:t>年，</a:t>
            </a:r>
            <a:r>
              <a:rPr lang="en-US" altLang="zh-CN" sz="1400" dirty="0">
                <a:solidFill>
                  <a:srgbClr val="333333"/>
                </a:solidFill>
              </a:rPr>
              <a:t> jQuery</a:t>
            </a:r>
            <a:r>
              <a:rPr kumimoji="1" lang="zh-CN" altLang="en-US" sz="1400" dirty="0" smtClean="0">
                <a:solidFill>
                  <a:srgbClr val="333333"/>
                </a:solidFill>
              </a:rPr>
              <a:t>提出了自己的</a:t>
            </a:r>
            <a:r>
              <a:rPr lang="en-US" altLang="zh-CN" sz="1400" dirty="0">
                <a:solidFill>
                  <a:srgbClr val="333333"/>
                </a:solidFill>
              </a:rPr>
              <a:t>Promise</a:t>
            </a:r>
            <a:r>
              <a:rPr kumimoji="1" lang="zh-CN" altLang="en-US" sz="1400" dirty="0" smtClean="0">
                <a:solidFill>
                  <a:srgbClr val="333333"/>
                </a:solidFill>
              </a:rPr>
              <a:t>实现，可以通过</a:t>
            </a:r>
            <a:r>
              <a:rPr lang="en-US" altLang="zh-CN" sz="1400" dirty="0" smtClean="0">
                <a:solidFill>
                  <a:srgbClr val="333333"/>
                </a:solidFill>
              </a:rPr>
              <a:t>$.</a:t>
            </a:r>
            <a:r>
              <a:rPr lang="en-US" altLang="zh-CN" sz="1400" dirty="0" err="1" smtClean="0">
                <a:solidFill>
                  <a:srgbClr val="333333"/>
                </a:solidFill>
              </a:rPr>
              <a:t>Deferred.promise</a:t>
            </a:r>
            <a:r>
              <a:rPr lang="en-US" altLang="zh-CN" sz="1400" dirty="0" smtClean="0">
                <a:solidFill>
                  <a:srgbClr val="333333"/>
                </a:solidFill>
              </a:rPr>
              <a:t>()</a:t>
            </a:r>
            <a:r>
              <a:rPr lang="zh-CN" altLang="en-US" sz="1400" dirty="0" smtClean="0">
                <a:solidFill>
                  <a:srgbClr val="333333"/>
                </a:solidFill>
              </a:rPr>
              <a:t>创建</a:t>
            </a:r>
            <a:r>
              <a:rPr lang="en-US" altLang="zh-CN" sz="1400" dirty="0">
                <a:solidFill>
                  <a:srgbClr val="333333"/>
                </a:solidFill>
              </a:rPr>
              <a:t>Promise</a:t>
            </a:r>
            <a:r>
              <a:rPr lang="zh-CN" altLang="en-US" sz="1400" dirty="0" smtClean="0">
                <a:solidFill>
                  <a:srgbClr val="333333"/>
                </a:solidFill>
              </a:rPr>
              <a:t>对象。但，</a:t>
            </a:r>
            <a:r>
              <a:rPr lang="en-US" altLang="zh-CN" sz="1400" dirty="0" smtClean="0">
                <a:solidFill>
                  <a:srgbClr val="333333"/>
                </a:solidFill>
              </a:rPr>
              <a:t>jQuery</a:t>
            </a:r>
            <a:r>
              <a:rPr lang="zh-CN" altLang="en-US" sz="1400" dirty="0" smtClean="0">
                <a:solidFill>
                  <a:srgbClr val="333333"/>
                </a:solidFill>
              </a:rPr>
              <a:t>并没有遵循</a:t>
            </a:r>
            <a:r>
              <a:rPr lang="en-US" altLang="zh-CN" sz="1400" dirty="0">
                <a:solidFill>
                  <a:srgbClr val="333333"/>
                </a:solidFill>
              </a:rPr>
              <a:t>Promise/A </a:t>
            </a:r>
            <a:r>
              <a:rPr lang="zh-CN" altLang="en-US" sz="1400" dirty="0" smtClean="0">
                <a:solidFill>
                  <a:srgbClr val="333333"/>
                </a:solidFill>
              </a:rPr>
              <a:t>规范，</a:t>
            </a:r>
            <a:r>
              <a:rPr lang="zh-CN" altLang="en-US" sz="1400" dirty="0">
                <a:solidFill>
                  <a:srgbClr val="333333"/>
                </a:solidFill>
              </a:rPr>
              <a:t>其中实现的 </a:t>
            </a:r>
            <a:r>
              <a:rPr lang="en-US" altLang="zh-CN" sz="1400" dirty="0" smtClean="0">
                <a:solidFill>
                  <a:srgbClr val="333333"/>
                </a:solidFill>
              </a:rPr>
              <a:t>Deferred </a:t>
            </a:r>
            <a:r>
              <a:rPr lang="zh-CN" altLang="en-US" sz="1400" dirty="0">
                <a:solidFill>
                  <a:srgbClr val="333333"/>
                </a:solidFill>
              </a:rPr>
              <a:t>常常让开发者感到困惑</a:t>
            </a:r>
            <a:r>
              <a:rPr lang="en-US" altLang="zh-CN" sz="1400" dirty="0">
                <a:solidFill>
                  <a:srgbClr val="333333"/>
                </a:solidFill>
              </a:rPr>
              <a:t>——</a:t>
            </a:r>
            <a:r>
              <a:rPr lang="zh-CN" altLang="en-US" sz="1400" dirty="0">
                <a:solidFill>
                  <a:srgbClr val="333333"/>
                </a:solidFill>
              </a:rPr>
              <a:t>它与 </a:t>
            </a:r>
            <a:r>
              <a:rPr lang="en-US" altLang="zh-CN" sz="1400" dirty="0">
                <a:solidFill>
                  <a:srgbClr val="333333"/>
                </a:solidFill>
              </a:rPr>
              <a:t>Promise</a:t>
            </a:r>
            <a:r>
              <a:rPr lang="zh-CN" altLang="en-US" sz="1400" dirty="0" smtClean="0">
                <a:solidFill>
                  <a:srgbClr val="333333"/>
                </a:solidFill>
              </a:rPr>
              <a:t>的</a:t>
            </a:r>
            <a:r>
              <a:rPr lang="zh-CN" altLang="en-US" sz="1400" dirty="0">
                <a:solidFill>
                  <a:srgbClr val="333333"/>
                </a:solidFill>
              </a:rPr>
              <a:t>区别是什么？事实上， </a:t>
            </a:r>
            <a:r>
              <a:rPr lang="en-US" altLang="zh-CN" sz="1400" dirty="0">
                <a:solidFill>
                  <a:srgbClr val="333333"/>
                </a:solidFill>
              </a:rPr>
              <a:t>Promise </a:t>
            </a:r>
            <a:r>
              <a:rPr lang="zh-CN" altLang="en-US" sz="1400" dirty="0">
                <a:solidFill>
                  <a:srgbClr val="333333"/>
                </a:solidFill>
              </a:rPr>
              <a:t>是 </a:t>
            </a:r>
            <a:r>
              <a:rPr lang="en-US" altLang="zh-CN" sz="1400" dirty="0">
                <a:solidFill>
                  <a:srgbClr val="4FC08D"/>
                </a:solidFill>
              </a:rPr>
              <a:t>Deferred</a:t>
            </a:r>
            <a:r>
              <a:rPr lang="en-US" altLang="zh-CN" sz="1400" dirty="0">
                <a:solidFill>
                  <a:srgbClr val="333333"/>
                </a:solidFill>
              </a:rPr>
              <a:t> </a:t>
            </a:r>
            <a:r>
              <a:rPr lang="zh-CN" altLang="en-US" sz="1400" dirty="0">
                <a:solidFill>
                  <a:srgbClr val="333333"/>
                </a:solidFill>
              </a:rPr>
              <a:t>的子集，前者不可以直接触发回调，而后者可以</a:t>
            </a:r>
            <a:r>
              <a:rPr lang="zh-CN" altLang="en-US" sz="1400" dirty="0" smtClean="0">
                <a:solidFill>
                  <a:srgbClr val="333333"/>
                </a:solidFill>
              </a:rPr>
              <a:t>。</a:t>
            </a:r>
            <a:r>
              <a:rPr lang="en-US" altLang="zh-CN" sz="1400" dirty="0" smtClean="0">
                <a:solidFill>
                  <a:srgbClr val="333333"/>
                </a:solidFill>
              </a:rPr>
              <a:t>jQuery</a:t>
            </a:r>
            <a:r>
              <a:rPr lang="zh-CN" altLang="en-US" sz="1400" dirty="0" smtClean="0">
                <a:solidFill>
                  <a:srgbClr val="333333"/>
                </a:solidFill>
              </a:rPr>
              <a:t>的</a:t>
            </a:r>
            <a:r>
              <a:rPr lang="en-US" altLang="zh-CN" sz="1400" dirty="0" smtClean="0">
                <a:solidFill>
                  <a:srgbClr val="333333"/>
                </a:solidFill>
              </a:rPr>
              <a:t>ajax</a:t>
            </a:r>
            <a:r>
              <a:rPr lang="zh-CN" altLang="en-US" sz="1400" dirty="0" smtClean="0">
                <a:solidFill>
                  <a:srgbClr val="333333"/>
                </a:solidFill>
              </a:rPr>
              <a:t>工具</a:t>
            </a:r>
            <a:r>
              <a:rPr lang="en-US" altLang="zh-CN" sz="1400" dirty="0" smtClean="0">
                <a:solidFill>
                  <a:srgbClr val="333333"/>
                </a:solidFill>
              </a:rPr>
              <a:t>return</a:t>
            </a:r>
            <a:r>
              <a:rPr lang="zh-CN" altLang="en-US" sz="1400" dirty="0" smtClean="0">
                <a:solidFill>
                  <a:srgbClr val="333333"/>
                </a:solidFill>
              </a:rPr>
              <a:t>的就是</a:t>
            </a:r>
            <a:r>
              <a:rPr lang="zh-CN" altLang="en-US" sz="1400" dirty="0" smtClean="0">
                <a:solidFill>
                  <a:srgbClr val="333333"/>
                </a:solidFill>
              </a:rPr>
              <a:t>一</a:t>
            </a:r>
            <a:r>
              <a:rPr lang="en-US" altLang="zh-CN" sz="1400" dirty="0" smtClean="0">
                <a:solidFill>
                  <a:srgbClr val="333333"/>
                </a:solidFill>
              </a:rPr>
              <a:t>Deferred </a:t>
            </a:r>
            <a:r>
              <a:rPr lang="zh-CN" altLang="en-US" sz="1400" dirty="0" smtClean="0">
                <a:solidFill>
                  <a:srgbClr val="333333"/>
                </a:solidFill>
              </a:rPr>
              <a:t>对象。</a:t>
            </a:r>
            <a:endParaRPr lang="en-US" altLang="zh-CN" sz="1400" dirty="0" smtClean="0">
              <a:solidFill>
                <a:srgbClr val="333333"/>
              </a:solidFill>
            </a:endParaRPr>
          </a:p>
          <a:p>
            <a:r>
              <a:rPr kumimoji="1" lang="en-US" altLang="zh-CN" sz="1600" dirty="0" smtClean="0">
                <a:solidFill>
                  <a:srgbClr val="333333"/>
                </a:solidFill>
              </a:rPr>
              <a:t>Promise</a:t>
            </a:r>
            <a:r>
              <a:rPr kumimoji="1" lang="zh-CN" altLang="en-US" sz="1600" dirty="0" smtClean="0">
                <a:solidFill>
                  <a:srgbClr val="333333"/>
                </a:solidFill>
              </a:rPr>
              <a:t> 作为异步编程的一种解决方案而生，它比常见的传统的回调函数的形式更加</a:t>
            </a:r>
            <a:r>
              <a:rPr kumimoji="1" lang="zh-CN" altLang="en-US" sz="1600" dirty="0" smtClean="0">
                <a:solidFill>
                  <a:srgbClr val="4FC08D"/>
                </a:solidFill>
              </a:rPr>
              <a:t>合理、强大</a:t>
            </a:r>
            <a:r>
              <a:rPr kumimoji="1" lang="zh-CN" altLang="en-US" sz="1600" dirty="0" smtClean="0">
                <a:solidFill>
                  <a:srgbClr val="333333"/>
                </a:solidFill>
              </a:rPr>
              <a:t>。</a:t>
            </a:r>
            <a:r>
              <a:rPr kumimoji="1" lang="en-US" altLang="zh-CN" sz="1600" dirty="0" smtClean="0">
                <a:solidFill>
                  <a:srgbClr val="333333"/>
                </a:solidFill>
              </a:rPr>
              <a:t/>
            </a:r>
            <a:br>
              <a:rPr kumimoji="1" lang="en-US" altLang="zh-CN" sz="1600" dirty="0" smtClean="0">
                <a:solidFill>
                  <a:srgbClr val="333333"/>
                </a:solidFill>
              </a:rPr>
            </a:br>
            <a:r>
              <a:rPr kumimoji="1" lang="en-US" altLang="zh-CN" sz="1200" dirty="0" smtClean="0">
                <a:solidFill>
                  <a:schemeClr val="accent3"/>
                </a:solidFill>
              </a:rPr>
              <a:t>Ps:</a:t>
            </a:r>
            <a:r>
              <a:rPr kumimoji="1" lang="zh-CN" altLang="en-US" sz="1200" dirty="0" smtClean="0">
                <a:solidFill>
                  <a:schemeClr val="accent3"/>
                </a:solidFill>
              </a:rPr>
              <a:t> </a:t>
            </a:r>
            <a:r>
              <a:rPr kumimoji="1" lang="zh-CN" altLang="en-US" sz="1200" dirty="0" smtClean="0">
                <a:solidFill>
                  <a:schemeClr val="accent3"/>
                </a:solidFill>
              </a:rPr>
              <a:t>回调金字塔？ </a:t>
            </a:r>
            <a:r>
              <a:rPr kumimoji="1" lang="zh-CN" altLang="en-US" sz="1200" dirty="0" smtClean="0">
                <a:solidFill>
                  <a:schemeClr val="accent3"/>
                </a:solidFill>
              </a:rPr>
              <a:t>世界</a:t>
            </a:r>
            <a:r>
              <a:rPr kumimoji="1" lang="zh-CN" altLang="en-US" sz="1200" dirty="0" smtClean="0">
                <a:solidFill>
                  <a:schemeClr val="accent3"/>
                </a:solidFill>
              </a:rPr>
              <a:t>上本没有回调，写的人多了，便有了回调。</a:t>
            </a:r>
            <a:endParaRPr kumimoji="1" lang="en-US" altLang="zh-CN" sz="1200" dirty="0" smtClean="0">
              <a:solidFill>
                <a:schemeClr val="accent3"/>
              </a:solidFill>
            </a:endParaRPr>
          </a:p>
          <a:p>
            <a:r>
              <a:rPr kumimoji="1" lang="en-US" altLang="zh-CN" sz="1400" dirty="0" smtClean="0">
                <a:solidFill>
                  <a:srgbClr val="333333"/>
                </a:solidFill>
              </a:rPr>
              <a:t>Promise</a:t>
            </a:r>
            <a:r>
              <a:rPr kumimoji="1" lang="zh-CN" altLang="en-US" sz="1400" dirty="0" smtClean="0">
                <a:solidFill>
                  <a:srgbClr val="333333"/>
                </a:solidFill>
              </a:rPr>
              <a:t> 简单来说就是一个保存了异步事件结果的容器，从语法上看，它是一个对象，通过它可以获取异步操作的消息。它提供了统一的</a:t>
            </a:r>
            <a:r>
              <a:rPr kumimoji="1" lang="en-US" altLang="zh-CN" sz="1400" dirty="0" err="1" smtClean="0">
                <a:solidFill>
                  <a:srgbClr val="333333"/>
                </a:solidFill>
              </a:rPr>
              <a:t>Api</a:t>
            </a:r>
            <a:r>
              <a:rPr kumimoji="1" lang="zh-CN" altLang="en-US" sz="1400" dirty="0" smtClean="0">
                <a:solidFill>
                  <a:srgbClr val="333333"/>
                </a:solidFill>
              </a:rPr>
              <a:t>来处理异步操作，</a:t>
            </a:r>
            <a:r>
              <a:rPr kumimoji="1" lang="en-US" altLang="zh-CN" sz="1400" dirty="0" smtClean="0">
                <a:solidFill>
                  <a:srgbClr val="4FC08D"/>
                </a:solidFill>
              </a:rPr>
              <a:t>then</a:t>
            </a:r>
            <a:r>
              <a:rPr kumimoji="1" lang="zh-CN" altLang="en-US" sz="1400" dirty="0" smtClean="0">
                <a:solidFill>
                  <a:srgbClr val="333333"/>
                </a:solidFill>
              </a:rPr>
              <a:t>和</a:t>
            </a:r>
            <a:r>
              <a:rPr kumimoji="1" lang="en-US" altLang="zh-CN" sz="1400" dirty="0" smtClean="0">
                <a:solidFill>
                  <a:srgbClr val="4FC08D"/>
                </a:solidFill>
              </a:rPr>
              <a:t>catch</a:t>
            </a:r>
            <a:r>
              <a:rPr kumimoji="1" lang="zh-CN" altLang="en-US" sz="1400" dirty="0" smtClean="0">
                <a:solidFill>
                  <a:srgbClr val="333333"/>
                </a:solidFill>
              </a:rPr>
              <a:t>。提供了三种状态，</a:t>
            </a:r>
            <a:r>
              <a:rPr kumimoji="1" lang="en-US" altLang="zh-CN" sz="1400" dirty="0" smtClean="0">
                <a:solidFill>
                  <a:srgbClr val="4FC08D"/>
                </a:solidFill>
              </a:rPr>
              <a:t>Pending</a:t>
            </a:r>
            <a:r>
              <a:rPr kumimoji="1" lang="zh-CN" altLang="en-US" sz="1400" dirty="0">
                <a:solidFill>
                  <a:srgbClr val="333333"/>
                </a:solidFill>
              </a:rPr>
              <a:t> </a:t>
            </a:r>
            <a:r>
              <a:rPr lang="en-US" altLang="zh-CN" sz="1400" dirty="0" smtClean="0">
                <a:solidFill>
                  <a:srgbClr val="4FC08D"/>
                </a:solidFill>
              </a:rPr>
              <a:t>Resolved</a:t>
            </a:r>
            <a:r>
              <a:rPr lang="zh-CN" altLang="en-US" sz="1400" dirty="0"/>
              <a:t> </a:t>
            </a:r>
            <a:r>
              <a:rPr lang="en-US" altLang="zh-CN" sz="1400" dirty="0" smtClean="0">
                <a:solidFill>
                  <a:srgbClr val="4FC08D"/>
                </a:solidFill>
              </a:rPr>
              <a:t>Rejected</a:t>
            </a:r>
            <a:r>
              <a:rPr lang="zh-CN" altLang="en-US" sz="1400" dirty="0" smtClean="0">
                <a:solidFill>
                  <a:srgbClr val="333333"/>
                </a:solidFill>
              </a:rPr>
              <a:t> 分别代表进行中，已完成和已失败。且状态不受外界影响，只受异步操作影响。另外，</a:t>
            </a:r>
            <a:r>
              <a:rPr lang="en-US" altLang="zh-CN" sz="1400" dirty="0" smtClean="0">
                <a:solidFill>
                  <a:srgbClr val="333333"/>
                </a:solidFill>
              </a:rPr>
              <a:t>Promise</a:t>
            </a:r>
            <a:r>
              <a:rPr lang="zh-CN" altLang="en-US" sz="1400" dirty="0" smtClean="0">
                <a:solidFill>
                  <a:srgbClr val="333333"/>
                </a:solidFill>
              </a:rPr>
              <a:t> 的状态一经改变就会凝固，不再改变，且只能从</a:t>
            </a:r>
            <a:r>
              <a:rPr lang="en-US" altLang="zh-CN" sz="1400" dirty="0" smtClean="0">
                <a:solidFill>
                  <a:srgbClr val="333333"/>
                </a:solidFill>
              </a:rPr>
              <a:t>Pending</a:t>
            </a:r>
            <a:r>
              <a:rPr lang="zh-CN" altLang="en-US" sz="1400" dirty="0" smtClean="0">
                <a:solidFill>
                  <a:srgbClr val="333333"/>
                </a:solidFill>
              </a:rPr>
              <a:t> 转为 </a:t>
            </a:r>
            <a:r>
              <a:rPr lang="en-US" altLang="zh-CN" sz="1400" dirty="0">
                <a:solidFill>
                  <a:srgbClr val="4FC08D"/>
                </a:solidFill>
              </a:rPr>
              <a:t>Resolved</a:t>
            </a:r>
            <a:r>
              <a:rPr lang="zh-CN" altLang="en-US" sz="1400" dirty="0"/>
              <a:t> </a:t>
            </a:r>
            <a:r>
              <a:rPr lang="zh-CN" altLang="en-US" sz="1400" dirty="0" smtClean="0"/>
              <a:t>和 </a:t>
            </a:r>
            <a:r>
              <a:rPr lang="en-US" altLang="zh-CN" sz="1400" dirty="0" smtClean="0">
                <a:solidFill>
                  <a:srgbClr val="4FC08D"/>
                </a:solidFill>
              </a:rPr>
              <a:t>Rejected</a:t>
            </a:r>
            <a:r>
              <a:rPr lang="zh-CN" altLang="en-US" sz="1400" dirty="0" smtClean="0">
                <a:solidFill>
                  <a:srgbClr val="333333"/>
                </a:solidFill>
              </a:rPr>
              <a:t>。</a:t>
            </a:r>
            <a:endParaRPr lang="en-US" altLang="zh-CN" sz="1400" dirty="0" smtClean="0">
              <a:solidFill>
                <a:srgbClr val="333333"/>
              </a:solidFill>
            </a:endParaRPr>
          </a:p>
          <a:p>
            <a:r>
              <a:rPr kumimoji="1" lang="zh-CN" altLang="en-US" sz="1400" dirty="0" smtClean="0">
                <a:solidFill>
                  <a:srgbClr val="333333"/>
                </a:solidFill>
              </a:rPr>
              <a:t>为何使用它呢？ 因为它</a:t>
            </a:r>
            <a:r>
              <a:rPr kumimoji="1" lang="zh-CN" altLang="en-US" sz="1400" dirty="0">
                <a:solidFill>
                  <a:srgbClr val="333333"/>
                </a:solidFill>
              </a:rPr>
              <a:t>简单，提供了统一的</a:t>
            </a:r>
            <a:r>
              <a:rPr kumimoji="1" lang="zh-CN" altLang="en-US" sz="1400" dirty="0" smtClean="0">
                <a:solidFill>
                  <a:srgbClr val="333333"/>
                </a:solidFill>
              </a:rPr>
              <a:t>接口来操作异步；让代码一目了然，使用类似同步操作的方式操作异步过程，避免了回调从层层嵌套。</a:t>
            </a:r>
            <a:endParaRPr kumimoji="1" lang="en-US" altLang="zh-CN" sz="1400" dirty="0" smtClean="0">
              <a:solidFill>
                <a:srgbClr val="333333"/>
              </a:solidFill>
            </a:endParaRPr>
          </a:p>
          <a:p>
            <a:r>
              <a:rPr kumimoji="1" lang="zh-CN" altLang="en-US" sz="1400" dirty="0" smtClean="0">
                <a:solidFill>
                  <a:srgbClr val="333333"/>
                </a:solidFill>
              </a:rPr>
              <a:t>缺点：</a:t>
            </a:r>
            <a:r>
              <a:rPr lang="zh-CN" altLang="en-US" sz="1400" dirty="0" smtClean="0">
                <a:solidFill>
                  <a:srgbClr val="333333"/>
                </a:solidFill>
              </a:rPr>
              <a:t>无法</a:t>
            </a:r>
            <a:r>
              <a:rPr lang="zh-CN" altLang="en-US" sz="1400" dirty="0">
                <a:solidFill>
                  <a:srgbClr val="333333"/>
                </a:solidFill>
              </a:rPr>
              <a:t>取消</a:t>
            </a:r>
            <a:r>
              <a:rPr lang="en-US" altLang="zh-CN" sz="1400" dirty="0">
                <a:solidFill>
                  <a:srgbClr val="333333"/>
                </a:solidFill>
              </a:rPr>
              <a:t>Promise</a:t>
            </a:r>
            <a:r>
              <a:rPr lang="zh-CN" altLang="en-US" sz="1400" dirty="0">
                <a:solidFill>
                  <a:srgbClr val="333333"/>
                </a:solidFill>
              </a:rPr>
              <a:t>，一旦新建它就会立即执行，无法中途取消</a:t>
            </a:r>
            <a:r>
              <a:rPr lang="zh-CN" altLang="en-US" sz="1400" dirty="0" smtClean="0">
                <a:solidFill>
                  <a:srgbClr val="333333"/>
                </a:solidFill>
              </a:rPr>
              <a:t>。如果</a:t>
            </a:r>
            <a:r>
              <a:rPr lang="zh-CN" altLang="en-US" sz="1400" dirty="0">
                <a:solidFill>
                  <a:srgbClr val="333333"/>
                </a:solidFill>
              </a:rPr>
              <a:t>不设置回调函数，</a:t>
            </a:r>
            <a:r>
              <a:rPr lang="en-US" altLang="zh-CN" sz="1400" dirty="0">
                <a:solidFill>
                  <a:srgbClr val="333333"/>
                </a:solidFill>
              </a:rPr>
              <a:t>Promise</a:t>
            </a:r>
            <a:r>
              <a:rPr lang="zh-CN" altLang="en-US" sz="1400" dirty="0">
                <a:solidFill>
                  <a:srgbClr val="333333"/>
                </a:solidFill>
              </a:rPr>
              <a:t>内部抛出的错误，不会反应到外部。第三，当处于</a:t>
            </a:r>
            <a:r>
              <a:rPr lang="en-US" altLang="zh-CN" sz="1400" dirty="0">
                <a:solidFill>
                  <a:srgbClr val="4FC08D"/>
                </a:solidFill>
              </a:rPr>
              <a:t>Pending</a:t>
            </a:r>
            <a:r>
              <a:rPr lang="zh-CN" altLang="en-US" sz="1400" dirty="0">
                <a:solidFill>
                  <a:srgbClr val="333333"/>
                </a:solidFill>
              </a:rPr>
              <a:t>状态时，无法得知目前进展到哪一个阶段（刚刚开始还是即将完成</a:t>
            </a:r>
            <a:r>
              <a:rPr lang="zh-CN" altLang="en-US" sz="1400" dirty="0" smtClean="0">
                <a:solidFill>
                  <a:srgbClr val="333333"/>
                </a:solidFill>
              </a:rPr>
              <a:t>）</a:t>
            </a:r>
            <a:r>
              <a:rPr lang="en-US" altLang="zh-CN" sz="1400" dirty="0" smtClean="0">
                <a:solidFill>
                  <a:srgbClr val="333333"/>
                </a:solidFill>
              </a:rPr>
              <a:t>,</a:t>
            </a:r>
            <a:r>
              <a:rPr lang="zh-CN" altLang="en-US" sz="1400" dirty="0" smtClean="0">
                <a:solidFill>
                  <a:srgbClr val="333333"/>
                </a:solidFill>
              </a:rPr>
              <a:t>且</a:t>
            </a:r>
            <a:r>
              <a:rPr lang="en-US" altLang="zh-CN" sz="1400" dirty="0" smtClean="0">
                <a:solidFill>
                  <a:srgbClr val="333333"/>
                </a:solidFill>
              </a:rPr>
              <a:t>Promise</a:t>
            </a:r>
            <a:r>
              <a:rPr lang="zh-CN" altLang="en-US" sz="1400" dirty="0" smtClean="0">
                <a:solidFill>
                  <a:srgbClr val="333333"/>
                </a:solidFill>
              </a:rPr>
              <a:t>仅仅只是对回调函数进行了一些改进，当有大量的异步操作的时候，代码会有大量冗余，且代码中全是大量的</a:t>
            </a:r>
            <a:r>
              <a:rPr lang="en-US" altLang="zh-CN" sz="1400" dirty="0" smtClean="0">
                <a:solidFill>
                  <a:srgbClr val="333333"/>
                </a:solidFill>
              </a:rPr>
              <a:t>then</a:t>
            </a:r>
            <a:r>
              <a:rPr lang="zh-CN" altLang="en-US" sz="1400" dirty="0" smtClean="0">
                <a:solidFill>
                  <a:srgbClr val="333333"/>
                </a:solidFill>
              </a:rPr>
              <a:t>和</a:t>
            </a:r>
            <a:r>
              <a:rPr lang="en-US" altLang="zh-CN" sz="1400" dirty="0" smtClean="0">
                <a:solidFill>
                  <a:srgbClr val="333333"/>
                </a:solidFill>
              </a:rPr>
              <a:t>catch</a:t>
            </a:r>
            <a:r>
              <a:rPr lang="zh-CN" altLang="en-US" sz="1400" dirty="0" smtClean="0">
                <a:solidFill>
                  <a:srgbClr val="333333"/>
                </a:solidFill>
              </a:rPr>
              <a:t>显得不是特别清晰。</a:t>
            </a:r>
            <a:r>
              <a:rPr lang="en-US" altLang="zh-CN" sz="1400" dirty="0">
                <a:solidFill>
                  <a:schemeClr val="accent3"/>
                </a:solidFill>
              </a:rPr>
              <a:t/>
            </a:r>
            <a:br>
              <a:rPr lang="en-US" altLang="zh-CN" sz="1400" dirty="0">
                <a:solidFill>
                  <a:schemeClr val="accent3"/>
                </a:solidFill>
              </a:rPr>
            </a:br>
            <a:r>
              <a:rPr lang="en-US" altLang="zh-CN" sz="1400" dirty="0" smtClean="0">
                <a:solidFill>
                  <a:schemeClr val="accent3"/>
                </a:solidFill>
              </a:rPr>
              <a:t>Ps:</a:t>
            </a:r>
            <a:r>
              <a:rPr lang="zh-CN" altLang="en-US" sz="1400" dirty="0" smtClean="0">
                <a:solidFill>
                  <a:schemeClr val="accent3"/>
                </a:solidFill>
              </a:rPr>
              <a:t> </a:t>
            </a:r>
            <a:r>
              <a:rPr lang="en-US" altLang="zh-CN" sz="1400" dirty="0" smtClean="0">
                <a:solidFill>
                  <a:schemeClr val="accent3"/>
                </a:solidFill>
              </a:rPr>
              <a:t>Chrome</a:t>
            </a:r>
            <a:r>
              <a:rPr lang="zh-CN" altLang="en-US" sz="1400" dirty="0" smtClean="0">
                <a:solidFill>
                  <a:schemeClr val="accent3"/>
                </a:solidFill>
              </a:rPr>
              <a:t>在实现的时候会将</a:t>
            </a:r>
            <a:r>
              <a:rPr lang="en-US" altLang="zh-CN" sz="1400" dirty="0" smtClean="0">
                <a:solidFill>
                  <a:schemeClr val="accent3"/>
                </a:solidFill>
              </a:rPr>
              <a:t>promise</a:t>
            </a:r>
            <a:r>
              <a:rPr lang="zh-CN" altLang="en-US" sz="1400" dirty="0" smtClean="0">
                <a:solidFill>
                  <a:schemeClr val="accent3"/>
                </a:solidFill>
              </a:rPr>
              <a:t>的错误信息抛出，其它遵守</a:t>
            </a:r>
            <a:r>
              <a:rPr lang="en-US" altLang="zh-CN" sz="1400" dirty="0" smtClean="0">
                <a:solidFill>
                  <a:schemeClr val="accent3"/>
                </a:solidFill>
              </a:rPr>
              <a:t>Promise</a:t>
            </a:r>
            <a:r>
              <a:rPr lang="zh-CN" altLang="en-US" sz="1400" dirty="0" smtClean="0">
                <a:solidFill>
                  <a:schemeClr val="accent3"/>
                </a:solidFill>
              </a:rPr>
              <a:t>规范的浏览器则不会抛出错误到内部。</a:t>
            </a:r>
            <a:endParaRPr kumimoji="1" lang="zh-CN" altLang="en-US" sz="1400" dirty="0">
              <a:solidFill>
                <a:schemeClr val="accent3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1807992"/>
            <a:ext cx="3879975" cy="32484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>
                <a:solidFill>
                  <a:srgbClr val="4FC08D"/>
                </a:solidFill>
              </a:rPr>
              <a:t>Promis</a:t>
            </a:r>
            <a:r>
              <a:rPr kumimoji="1" lang="en-US" altLang="zh-CN" dirty="0" smtClean="0">
                <a:solidFill>
                  <a:srgbClr val="4FC08D"/>
                </a:solidFill>
              </a:rPr>
              <a:t>e</a:t>
            </a:r>
            <a:endParaRPr kumimoji="1" lang="zh-CN" altLang="en-US" dirty="0">
              <a:solidFill>
                <a:srgbClr val="4FC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39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3 0.1213 L -0.48164 -0.0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53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1802"/>
            <a:ext cx="10515600" cy="4985161"/>
          </a:xfrm>
          <a:noFill/>
        </p:spPr>
        <p:txBody>
          <a:bodyPr>
            <a:normAutofit/>
          </a:bodyPr>
          <a:lstStyle/>
          <a:p>
            <a:r>
              <a:rPr kumimoji="1" lang="zh-CN" altLang="en-US" sz="1600" dirty="0" smtClean="0">
                <a:solidFill>
                  <a:srgbClr val="333333"/>
                </a:solidFill>
              </a:rPr>
              <a:t>令人遗憾的是，</a:t>
            </a:r>
            <a:r>
              <a:rPr kumimoji="1" lang="en-US" altLang="zh-CN" sz="1600" dirty="0" smtClean="0">
                <a:solidFill>
                  <a:srgbClr val="333333"/>
                </a:solidFill>
              </a:rPr>
              <a:t>Promise</a:t>
            </a:r>
            <a:r>
              <a:rPr kumimoji="1" lang="zh-CN" altLang="en-US" sz="1600" dirty="0" smtClean="0">
                <a:solidFill>
                  <a:srgbClr val="333333"/>
                </a:solidFill>
              </a:rPr>
              <a:t>的原生兼容性并不是很好，拥有大量用户的</a:t>
            </a:r>
            <a:r>
              <a:rPr kumimoji="1" lang="en-US" altLang="zh-CN" sz="1600" dirty="0" err="1" smtClean="0">
                <a:solidFill>
                  <a:srgbClr val="333333"/>
                </a:solidFill>
              </a:rPr>
              <a:t>Ie</a:t>
            </a:r>
            <a:r>
              <a:rPr kumimoji="1" lang="zh-CN" altLang="en-US" sz="1600" dirty="0" smtClean="0">
                <a:solidFill>
                  <a:srgbClr val="333333"/>
                </a:solidFill>
              </a:rPr>
              <a:t>浏览器至</a:t>
            </a:r>
            <a:r>
              <a:rPr kumimoji="1" lang="en-US" altLang="zh-CN" sz="1600" dirty="0" smtClean="0">
                <a:solidFill>
                  <a:srgbClr val="333333"/>
                </a:solidFill>
              </a:rPr>
              <a:t>IE11</a:t>
            </a:r>
            <a:r>
              <a:rPr kumimoji="1" lang="zh-CN" altLang="en-US" sz="1600" dirty="0" smtClean="0">
                <a:solidFill>
                  <a:srgbClr val="333333"/>
                </a:solidFill>
              </a:rPr>
              <a:t>时还未支持它，其它现代浏览器倒是支持良好。</a:t>
            </a:r>
            <a:endParaRPr kumimoji="1" lang="en-US" altLang="zh-CN" sz="1600" dirty="0" smtClean="0">
              <a:solidFill>
                <a:srgbClr val="333333"/>
              </a:solidFill>
            </a:endParaRPr>
          </a:p>
          <a:p>
            <a:r>
              <a:rPr kumimoji="1" lang="zh-CN" altLang="en-US" sz="1600" dirty="0" smtClean="0">
                <a:solidFill>
                  <a:srgbClr val="333333"/>
                </a:solidFill>
              </a:rPr>
              <a:t>但，虽然厂商不支持，我们还有其它办法啊：</a:t>
            </a:r>
            <a:endParaRPr kumimoji="1" lang="en-US" altLang="zh-CN" sz="1600" dirty="0" smtClean="0">
              <a:solidFill>
                <a:srgbClr val="333333"/>
              </a:solidFill>
            </a:endParaRPr>
          </a:p>
          <a:p>
            <a:pPr lvl="1"/>
            <a:r>
              <a:rPr kumimoji="1" lang="en-US" altLang="zh-CN" sz="1400" dirty="0" smtClean="0">
                <a:solidFill>
                  <a:srgbClr val="333333"/>
                </a:solidFill>
                <a:hlinkClick r:id="rId2"/>
              </a:rPr>
              <a:t>es6-promise</a:t>
            </a:r>
            <a:r>
              <a:rPr kumimoji="1" lang="zh-CN" altLang="en-US" sz="1400" dirty="0" smtClean="0">
                <a:solidFill>
                  <a:srgbClr val="333333"/>
                </a:solidFill>
              </a:rPr>
              <a:t> 这里是一个</a:t>
            </a:r>
            <a:r>
              <a:rPr kumimoji="1" lang="en-US" altLang="zh-CN" sz="1400" dirty="0" smtClean="0">
                <a:solidFill>
                  <a:srgbClr val="333333"/>
                </a:solidFill>
              </a:rPr>
              <a:t>es6</a:t>
            </a:r>
            <a:r>
              <a:rPr kumimoji="1" lang="zh-CN" altLang="en-US" sz="1400" dirty="0" smtClean="0">
                <a:solidFill>
                  <a:srgbClr val="333333"/>
                </a:solidFill>
              </a:rPr>
              <a:t>规范的</a:t>
            </a:r>
            <a:r>
              <a:rPr kumimoji="1" lang="en-US" altLang="zh-CN" sz="1400" dirty="0" smtClean="0">
                <a:solidFill>
                  <a:srgbClr val="333333"/>
                </a:solidFill>
              </a:rPr>
              <a:t>Promise</a:t>
            </a:r>
            <a:r>
              <a:rPr kumimoji="1" lang="zh-CN" altLang="en-US" sz="1400" dirty="0" smtClean="0">
                <a:solidFill>
                  <a:srgbClr val="333333"/>
                </a:solidFill>
              </a:rPr>
              <a:t>的</a:t>
            </a:r>
            <a:r>
              <a:rPr kumimoji="1" lang="en-US" altLang="zh-CN" sz="1400" dirty="0" err="1" smtClean="0">
                <a:solidFill>
                  <a:srgbClr val="333333"/>
                </a:solidFill>
              </a:rPr>
              <a:t>polyfill</a:t>
            </a:r>
            <a:r>
              <a:rPr kumimoji="1" lang="zh-CN" altLang="en-US" sz="1400" dirty="0" smtClean="0">
                <a:solidFill>
                  <a:srgbClr val="333333"/>
                </a:solidFill>
              </a:rPr>
              <a:t>。在浏览器中引用它，就可以尽情享用了。</a:t>
            </a:r>
            <a:endParaRPr kumimoji="1" lang="en-US" altLang="zh-CN" sz="1400" dirty="0" smtClean="0">
              <a:solidFill>
                <a:srgbClr val="333333"/>
              </a:solidFill>
            </a:endParaRPr>
          </a:p>
          <a:p>
            <a:pPr lvl="1"/>
            <a:r>
              <a:rPr kumimoji="1" lang="en-US" altLang="zh-CN" sz="1400" dirty="0" smtClean="0">
                <a:solidFill>
                  <a:srgbClr val="333333"/>
                </a:solidFill>
              </a:rPr>
              <a:t>Babel</a:t>
            </a:r>
            <a:r>
              <a:rPr kumimoji="1" lang="zh-CN" altLang="en-US" sz="1400" dirty="0" smtClean="0">
                <a:solidFill>
                  <a:srgbClr val="333333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333333"/>
                </a:solidFill>
              </a:rPr>
              <a:t>in</a:t>
            </a:r>
            <a:r>
              <a:rPr kumimoji="1" lang="zh-CN" altLang="en-US" sz="1400" dirty="0" smtClean="0">
                <a:solidFill>
                  <a:srgbClr val="333333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333333"/>
                </a:solidFill>
              </a:rPr>
              <a:t>gulp</a:t>
            </a:r>
            <a:r>
              <a:rPr kumimoji="1" lang="zh-CN" altLang="en-US" sz="1400" dirty="0" smtClean="0">
                <a:solidFill>
                  <a:srgbClr val="333333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333333"/>
                </a:solidFill>
              </a:rPr>
              <a:t>,</a:t>
            </a:r>
            <a:r>
              <a:rPr kumimoji="1" lang="zh-CN" altLang="en-US" sz="1400" dirty="0" smtClean="0">
                <a:solidFill>
                  <a:srgbClr val="333333"/>
                </a:solidFill>
              </a:rPr>
              <a:t> </a:t>
            </a:r>
            <a:r>
              <a:rPr kumimoji="1" lang="en-US" altLang="zh-CN" sz="1400" dirty="0">
                <a:solidFill>
                  <a:srgbClr val="333333"/>
                </a:solidFill>
              </a:rPr>
              <a:t>Babel</a:t>
            </a:r>
            <a:r>
              <a:rPr kumimoji="1" lang="zh-CN" altLang="en-US" sz="1400" dirty="0">
                <a:solidFill>
                  <a:srgbClr val="333333"/>
                </a:solidFill>
              </a:rPr>
              <a:t> </a:t>
            </a:r>
            <a:r>
              <a:rPr kumimoji="1" lang="en-US" altLang="zh-CN" sz="1400" dirty="0">
                <a:solidFill>
                  <a:srgbClr val="333333"/>
                </a:solidFill>
              </a:rPr>
              <a:t>in</a:t>
            </a:r>
            <a:r>
              <a:rPr kumimoji="1" lang="zh-CN" altLang="en-US" sz="1400" dirty="0">
                <a:solidFill>
                  <a:srgbClr val="333333"/>
                </a:solidFill>
              </a:rPr>
              <a:t> </a:t>
            </a:r>
            <a:r>
              <a:rPr kumimoji="1" lang="en-US" altLang="zh-CN" sz="1400" dirty="0" err="1" smtClean="0">
                <a:solidFill>
                  <a:srgbClr val="333333"/>
                </a:solidFill>
              </a:rPr>
              <a:t>webpack</a:t>
            </a:r>
            <a:r>
              <a:rPr kumimoji="1" lang="zh-CN" altLang="en-US" sz="1400" dirty="0" smtClean="0">
                <a:solidFill>
                  <a:srgbClr val="333333"/>
                </a:solidFill>
              </a:rPr>
              <a:t> 都可以让你提前在浏览器中使用它。</a:t>
            </a:r>
            <a:endParaRPr kumimoji="1" lang="en-US" altLang="zh-CN" sz="1400" dirty="0" smtClean="0">
              <a:solidFill>
                <a:srgbClr val="333333"/>
              </a:solidFill>
            </a:endParaRPr>
          </a:p>
          <a:p>
            <a:pPr lvl="1"/>
            <a:endParaRPr kumimoji="1" lang="en-US" altLang="zh-CN" sz="1400" dirty="0">
              <a:solidFill>
                <a:srgbClr val="333333"/>
              </a:solidFill>
            </a:endParaRPr>
          </a:p>
          <a:p>
            <a:r>
              <a:rPr kumimoji="1" lang="zh-CN" altLang="en-US" sz="1600" dirty="0" smtClean="0">
                <a:solidFill>
                  <a:srgbClr val="333333"/>
                </a:solidFill>
              </a:rPr>
              <a:t> </a:t>
            </a:r>
            <a:endParaRPr kumimoji="1" lang="en-US" altLang="zh-CN" sz="1600" dirty="0" smtClean="0">
              <a:solidFill>
                <a:srgbClr val="333333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>
                <a:solidFill>
                  <a:srgbClr val="4FC08D"/>
                </a:solidFill>
              </a:rPr>
              <a:t>兼容性</a:t>
            </a:r>
            <a:endParaRPr kumimoji="1" lang="zh-CN" altLang="en-US" dirty="0">
              <a:solidFill>
                <a:srgbClr val="4FC08D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075" y="2730843"/>
            <a:ext cx="10449697" cy="376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1802"/>
            <a:ext cx="10515600" cy="4985161"/>
          </a:xfrm>
          <a:noFill/>
        </p:spPr>
        <p:txBody>
          <a:bodyPr>
            <a:normAutofit/>
          </a:bodyPr>
          <a:lstStyle/>
          <a:p>
            <a:pPr marL="457200" lvl="1" indent="0">
              <a:buNone/>
            </a:pPr>
            <a:endParaRPr kumimoji="1" lang="en-US" altLang="zh-CN" sz="1600" dirty="0" smtClean="0">
              <a:solidFill>
                <a:srgbClr val="333333"/>
              </a:solidFill>
            </a:endParaRPr>
          </a:p>
          <a:p>
            <a:r>
              <a:rPr kumimoji="1" lang="zh-CN" altLang="en-US" sz="1600" dirty="0" smtClean="0">
                <a:solidFill>
                  <a:srgbClr val="333333"/>
                </a:solidFill>
              </a:rPr>
              <a:t>常见的回调式异步编程，可编程性太差</a:t>
            </a:r>
            <a:r>
              <a:rPr kumimoji="1" lang="en-US" altLang="zh-CN" sz="1600" dirty="0" smtClean="0">
                <a:solidFill>
                  <a:srgbClr val="333333"/>
                </a:solidFill>
              </a:rPr>
              <a:t>,</a:t>
            </a:r>
            <a:r>
              <a:rPr kumimoji="1" lang="zh-CN" altLang="en-US" sz="1600" dirty="0" smtClean="0">
                <a:solidFill>
                  <a:srgbClr val="333333"/>
                </a:solidFill>
              </a:rPr>
              <a:t> 且没有状态。</a:t>
            </a:r>
            <a:endParaRPr kumimoji="1" lang="en-US" altLang="zh-CN" sz="1600" dirty="0" smtClean="0">
              <a:solidFill>
                <a:srgbClr val="333333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>
                <a:solidFill>
                  <a:srgbClr val="4FC08D"/>
                </a:solidFill>
              </a:rPr>
              <a:t>异步编程 </a:t>
            </a:r>
            <a:r>
              <a:rPr kumimoji="1" lang="en-US" altLang="zh-CN" dirty="0" smtClean="0">
                <a:solidFill>
                  <a:srgbClr val="4FC08D"/>
                </a:solidFill>
              </a:rPr>
              <a:t>in</a:t>
            </a:r>
            <a:r>
              <a:rPr kumimoji="1" lang="zh-CN" altLang="en-US" dirty="0" smtClean="0">
                <a:solidFill>
                  <a:srgbClr val="4FC08D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4FC08D"/>
                </a:solidFill>
              </a:rPr>
              <a:t>Javascript</a:t>
            </a:r>
            <a:r>
              <a:rPr kumimoji="1" lang="zh-CN" altLang="en-US" dirty="0" smtClean="0">
                <a:solidFill>
                  <a:srgbClr val="4FC08D"/>
                </a:solidFill>
              </a:rPr>
              <a:t>  </a:t>
            </a:r>
            <a:r>
              <a:rPr kumimoji="1" lang="en-US" altLang="zh-CN" dirty="0" smtClean="0">
                <a:solidFill>
                  <a:srgbClr val="4FC08D"/>
                </a:solidFill>
              </a:rPr>
              <a:t>-</a:t>
            </a:r>
            <a:r>
              <a:rPr kumimoji="1" lang="zh-CN" altLang="en-US" dirty="0" smtClean="0">
                <a:solidFill>
                  <a:srgbClr val="4FC08D"/>
                </a:solidFill>
              </a:rPr>
              <a:t> 回调函数</a:t>
            </a:r>
            <a:endParaRPr kumimoji="1" lang="zh-CN" altLang="en-US" dirty="0">
              <a:solidFill>
                <a:srgbClr val="4FC08D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052" y="1374573"/>
            <a:ext cx="4039726" cy="38633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226" y="2188632"/>
            <a:ext cx="5892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1802"/>
            <a:ext cx="10515600" cy="4985161"/>
          </a:xfrm>
          <a:noFill/>
        </p:spPr>
        <p:txBody>
          <a:bodyPr>
            <a:normAutofit lnSpcReduction="10000"/>
          </a:bodyPr>
          <a:lstStyle/>
          <a:p>
            <a:r>
              <a:rPr kumimoji="1" lang="en-US" altLang="zh-CN" sz="1800" dirty="0" smtClean="0">
                <a:solidFill>
                  <a:srgbClr val="333333"/>
                </a:solidFill>
              </a:rPr>
              <a:t>Promise</a:t>
            </a:r>
            <a:r>
              <a:rPr kumimoji="1" lang="zh-CN" altLang="en-US" sz="1800" dirty="0" smtClean="0">
                <a:solidFill>
                  <a:srgbClr val="333333"/>
                </a:solidFill>
              </a:rPr>
              <a:t>实际是对回调函数的进一步优化。不信你看，它同样</a:t>
            </a:r>
            <a:r>
              <a:rPr kumimoji="1" lang="en-US" altLang="zh-CN" sz="1800" dirty="0" smtClean="0">
                <a:solidFill>
                  <a:srgbClr val="333333"/>
                </a:solidFill>
              </a:rPr>
              <a:t/>
            </a:r>
            <a:br>
              <a:rPr kumimoji="1" lang="en-US" altLang="zh-CN" sz="1800" dirty="0" smtClean="0">
                <a:solidFill>
                  <a:srgbClr val="333333"/>
                </a:solidFill>
              </a:rPr>
            </a:br>
            <a:r>
              <a:rPr kumimoji="1" lang="zh-CN" altLang="en-US" sz="1800" dirty="0" smtClean="0">
                <a:solidFill>
                  <a:srgbClr val="333333"/>
                </a:solidFill>
              </a:rPr>
              <a:t>也是用回调函数来完成异步操作的。</a:t>
            </a:r>
            <a:endParaRPr kumimoji="1" lang="en-US" altLang="zh-CN" sz="1800" dirty="0" smtClean="0">
              <a:solidFill>
                <a:srgbClr val="333333"/>
              </a:solidFill>
            </a:endParaRPr>
          </a:p>
          <a:p>
            <a:pPr lvl="1"/>
            <a:endParaRPr kumimoji="1" lang="en-US" altLang="zh-CN" sz="1600" dirty="0" smtClean="0">
              <a:solidFill>
                <a:srgbClr val="333333"/>
              </a:solidFill>
            </a:endParaRPr>
          </a:p>
          <a:p>
            <a:pPr lvl="1"/>
            <a:r>
              <a:rPr lang="en-US" altLang="zh-CN" sz="1600" b="1" dirty="0" err="1"/>
              <a:t>const</a:t>
            </a:r>
            <a:r>
              <a:rPr lang="en-US" altLang="zh-CN" sz="1600" b="1" dirty="0"/>
              <a:t> </a:t>
            </a:r>
            <a:r>
              <a:rPr lang="en-US" altLang="zh-CN" sz="1600" dirty="0"/>
              <a:t>p = </a:t>
            </a:r>
            <a:r>
              <a:rPr lang="en-US" altLang="zh-CN" sz="1600" b="1" dirty="0"/>
              <a:t>new </a:t>
            </a:r>
            <a:r>
              <a:rPr lang="en-US" altLang="zh-CN" sz="1600" dirty="0"/>
              <a:t>Promise((resolve, reject) =&gt; {</a:t>
            </a:r>
            <a:br>
              <a:rPr lang="en-US" altLang="zh-CN" sz="1600" dirty="0"/>
            </a:br>
            <a:r>
              <a:rPr lang="en-US" altLang="zh-CN" sz="1600" dirty="0"/>
              <a:t>   </a:t>
            </a:r>
            <a:r>
              <a:rPr lang="en-US" altLang="zh-CN" sz="1600" dirty="0" err="1"/>
              <a:t>setTimeout</a:t>
            </a:r>
            <a:r>
              <a:rPr lang="en-US" altLang="zh-CN" sz="1600" dirty="0"/>
              <a:t>(() =&gt; {</a:t>
            </a:r>
            <a:br>
              <a:rPr lang="en-US" altLang="zh-CN" sz="1600" dirty="0"/>
            </a:br>
            <a:r>
              <a:rPr lang="en-US" altLang="zh-CN" sz="1600" dirty="0"/>
              <a:t>      resolve(</a:t>
            </a:r>
            <a:r>
              <a:rPr lang="en-US" altLang="zh-CN" sz="1600" b="1" dirty="0"/>
              <a:t>'resolve'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   }, </a:t>
            </a:r>
            <a:r>
              <a:rPr lang="en-US" altLang="zh-CN" sz="1600" dirty="0"/>
              <a:t>100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   </a:t>
            </a:r>
            <a:r>
              <a:rPr lang="en-US" altLang="zh-CN" sz="1600" dirty="0" err="1"/>
              <a:t>setTimeout</a:t>
            </a:r>
            <a:r>
              <a:rPr lang="en-US" altLang="zh-CN" sz="1600" dirty="0"/>
              <a:t>(() =&gt; {</a:t>
            </a:r>
            <a:br>
              <a:rPr lang="en-US" altLang="zh-CN" sz="1600" dirty="0"/>
            </a:br>
            <a:r>
              <a:rPr lang="en-US" altLang="zh-CN" sz="1600" dirty="0"/>
              <a:t>      reject(</a:t>
            </a:r>
            <a:r>
              <a:rPr lang="en-US" altLang="zh-CN" sz="1600" b="1" dirty="0"/>
              <a:t>'reject'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   }, </a:t>
            </a:r>
            <a:r>
              <a:rPr lang="en-US" altLang="zh-CN" sz="1600" dirty="0"/>
              <a:t>100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})</a:t>
            </a:r>
            <a:endParaRPr kumimoji="1" lang="en-US" altLang="zh-CN" sz="1600" dirty="0">
              <a:solidFill>
                <a:srgbClr val="333333"/>
              </a:solidFill>
            </a:endParaRPr>
          </a:p>
          <a:p>
            <a:pPr lvl="1"/>
            <a:r>
              <a:rPr lang="en-US" altLang="zh-CN" sz="1600" dirty="0" err="1"/>
              <a:t>p.then</a:t>
            </a:r>
            <a:r>
              <a:rPr lang="en-US" altLang="zh-CN" sz="1600" dirty="0"/>
              <a:t>((</a:t>
            </a:r>
            <a:r>
              <a:rPr lang="en-US" altLang="zh-CN" sz="1600" dirty="0" err="1"/>
              <a:t>msg</a:t>
            </a:r>
            <a:r>
              <a:rPr lang="en-US" altLang="zh-CN" sz="1600" dirty="0"/>
              <a:t>) =&gt; {</a:t>
            </a:r>
            <a:br>
              <a:rPr lang="en-US" altLang="zh-CN" sz="1600" dirty="0"/>
            </a:br>
            <a:r>
              <a:rPr lang="en-US" altLang="zh-CN" sz="1600" dirty="0"/>
              <a:t>      </a:t>
            </a:r>
            <a:r>
              <a:rPr lang="en-US" altLang="zh-CN" sz="1600" dirty="0" err="1"/>
              <a:t>console.log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msg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      </a:t>
            </a:r>
            <a:r>
              <a:rPr lang="en-US" altLang="zh-CN" sz="1600" b="1" dirty="0"/>
              <a:t>return 'resolve 2'</a:t>
            </a:r>
            <a:br>
              <a:rPr lang="en-US" altLang="zh-CN" sz="1600" b="1" dirty="0"/>
            </a:br>
            <a:r>
              <a:rPr lang="en-US" altLang="zh-CN" sz="1600" b="1" dirty="0"/>
              <a:t>   </a:t>
            </a:r>
            <a:r>
              <a:rPr lang="en-US" altLang="zh-CN" sz="1600" dirty="0"/>
              <a:t>})</a:t>
            </a:r>
            <a:br>
              <a:rPr lang="en-US" altLang="zh-CN" sz="1600" dirty="0"/>
            </a:br>
            <a:r>
              <a:rPr lang="en-US" altLang="zh-CN" sz="1600" dirty="0"/>
              <a:t>   .then((</a:t>
            </a:r>
            <a:r>
              <a:rPr lang="en-US" altLang="zh-CN" sz="1600" dirty="0" err="1"/>
              <a:t>msg</a:t>
            </a:r>
            <a:r>
              <a:rPr lang="en-US" altLang="zh-CN" sz="1600" dirty="0"/>
              <a:t>) =&gt; {</a:t>
            </a:r>
            <a:br>
              <a:rPr lang="en-US" altLang="zh-CN" sz="1600" dirty="0"/>
            </a:br>
            <a:r>
              <a:rPr lang="en-US" altLang="zh-CN" sz="1600" dirty="0"/>
              <a:t>      </a:t>
            </a:r>
            <a:r>
              <a:rPr lang="en-US" altLang="zh-CN" sz="1600" dirty="0" err="1"/>
              <a:t>console.log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msg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   })</a:t>
            </a:r>
            <a:br>
              <a:rPr lang="en-US" altLang="zh-CN" sz="1600" dirty="0"/>
            </a:br>
            <a:r>
              <a:rPr lang="en-US" altLang="zh-CN" sz="1600" dirty="0"/>
              <a:t>   .catch((reason) =&gt; {</a:t>
            </a:r>
            <a:br>
              <a:rPr lang="en-US" altLang="zh-CN" sz="1600" dirty="0"/>
            </a:br>
            <a:r>
              <a:rPr lang="en-US" altLang="zh-CN" sz="1600" dirty="0"/>
              <a:t>      </a:t>
            </a:r>
            <a:r>
              <a:rPr lang="en-US" altLang="zh-CN" sz="1600" dirty="0" err="1"/>
              <a:t>console.log</a:t>
            </a:r>
            <a:r>
              <a:rPr lang="en-US" altLang="zh-CN" sz="1600" dirty="0"/>
              <a:t>(reason)</a:t>
            </a:r>
            <a:br>
              <a:rPr lang="en-US" altLang="zh-CN" sz="1600" dirty="0"/>
            </a:br>
            <a:r>
              <a:rPr lang="en-US" altLang="zh-CN" sz="1600" dirty="0"/>
              <a:t>   })</a:t>
            </a:r>
            <a:endParaRPr kumimoji="1" lang="en-US" altLang="zh-CN" sz="1600" dirty="0" smtClean="0">
              <a:solidFill>
                <a:srgbClr val="333333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>
                <a:solidFill>
                  <a:srgbClr val="4FC08D"/>
                </a:solidFill>
              </a:rPr>
              <a:t>异步编程 </a:t>
            </a:r>
            <a:r>
              <a:rPr kumimoji="1" lang="en-US" altLang="zh-CN" dirty="0" smtClean="0">
                <a:solidFill>
                  <a:srgbClr val="4FC08D"/>
                </a:solidFill>
              </a:rPr>
              <a:t>in</a:t>
            </a:r>
            <a:r>
              <a:rPr kumimoji="1" lang="zh-CN" altLang="en-US" dirty="0" smtClean="0">
                <a:solidFill>
                  <a:srgbClr val="4FC08D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4FC08D"/>
                </a:solidFill>
              </a:rPr>
              <a:t>Javascript</a:t>
            </a:r>
            <a:r>
              <a:rPr kumimoji="1" lang="zh-CN" altLang="en-US" dirty="0" smtClean="0">
                <a:solidFill>
                  <a:srgbClr val="4FC08D"/>
                </a:solidFill>
              </a:rPr>
              <a:t>  </a:t>
            </a:r>
            <a:r>
              <a:rPr kumimoji="1" lang="en-US" altLang="zh-CN" dirty="0" smtClean="0">
                <a:solidFill>
                  <a:srgbClr val="4FC08D"/>
                </a:solidFill>
              </a:rPr>
              <a:t>-</a:t>
            </a:r>
            <a:r>
              <a:rPr kumimoji="1" lang="zh-CN" altLang="en-US" dirty="0" smtClean="0">
                <a:solidFill>
                  <a:srgbClr val="4FC08D"/>
                </a:solidFill>
              </a:rPr>
              <a:t> </a:t>
            </a:r>
            <a:r>
              <a:rPr kumimoji="1" lang="en-US" altLang="zh-CN" dirty="0" smtClean="0">
                <a:solidFill>
                  <a:srgbClr val="4FC08D"/>
                </a:solidFill>
              </a:rPr>
              <a:t>Promise</a:t>
            </a:r>
            <a:endParaRPr kumimoji="1" lang="zh-CN" altLang="en-US" dirty="0">
              <a:solidFill>
                <a:srgbClr val="4FC08D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571" y="1807862"/>
            <a:ext cx="53594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1802"/>
            <a:ext cx="10515600" cy="4985161"/>
          </a:xfrm>
          <a:noFill/>
        </p:spPr>
        <p:txBody>
          <a:bodyPr>
            <a:normAutofit/>
          </a:bodyPr>
          <a:lstStyle/>
          <a:p>
            <a:r>
              <a:rPr kumimoji="1" lang="en-US" altLang="zh-CN" sz="1800" dirty="0">
                <a:solidFill>
                  <a:srgbClr val="333333"/>
                </a:solidFill>
                <a:hlinkClick r:id="rId3"/>
              </a:rPr>
              <a:t>http://es6.ruanyifeng.com/#</a:t>
            </a:r>
            <a:r>
              <a:rPr kumimoji="1" lang="en-US" altLang="zh-CN" sz="1800" dirty="0" smtClean="0">
                <a:solidFill>
                  <a:srgbClr val="333333"/>
                </a:solidFill>
                <a:hlinkClick r:id="rId3"/>
              </a:rPr>
              <a:t>docs/promise</a:t>
            </a:r>
            <a:r>
              <a:rPr kumimoji="1" lang="zh-CN" altLang="en-US" sz="1800" dirty="0" smtClean="0">
                <a:solidFill>
                  <a:srgbClr val="333333"/>
                </a:solidFill>
              </a:rPr>
              <a:t>   </a:t>
            </a:r>
            <a:r>
              <a:rPr kumimoji="1" lang="en-US" altLang="zh-CN" sz="1800" dirty="0" err="1" smtClean="0">
                <a:solidFill>
                  <a:srgbClr val="333333"/>
                </a:solidFill>
              </a:rPr>
              <a:t>ryf</a:t>
            </a:r>
            <a:r>
              <a:rPr kumimoji="1" lang="zh-CN" altLang="en-US" sz="1800" dirty="0" smtClean="0">
                <a:solidFill>
                  <a:srgbClr val="333333"/>
                </a:solidFill>
              </a:rPr>
              <a:t>的</a:t>
            </a:r>
            <a:r>
              <a:rPr kumimoji="1" lang="en-US" altLang="zh-CN" sz="1800" dirty="0" smtClean="0">
                <a:solidFill>
                  <a:srgbClr val="333333"/>
                </a:solidFill>
              </a:rPr>
              <a:t>es6</a:t>
            </a:r>
            <a:r>
              <a:rPr kumimoji="1" lang="zh-CN" altLang="en-US" sz="1800" dirty="0" smtClean="0">
                <a:solidFill>
                  <a:srgbClr val="333333"/>
                </a:solidFill>
              </a:rPr>
              <a:t>入门</a:t>
            </a:r>
          </a:p>
          <a:p>
            <a:r>
              <a:rPr kumimoji="1" lang="en-US" altLang="zh-CN" sz="1600" dirty="0">
                <a:solidFill>
                  <a:srgbClr val="333333"/>
                </a:solidFill>
                <a:hlinkClick r:id="rId4"/>
              </a:rPr>
              <a:t>https://</a:t>
            </a:r>
            <a:r>
              <a:rPr kumimoji="1" lang="en-US" altLang="zh-CN" sz="1600" dirty="0" smtClean="0">
                <a:solidFill>
                  <a:srgbClr val="333333"/>
                </a:solidFill>
                <a:hlinkClick r:id="rId4"/>
              </a:rPr>
              <a:t>developer.mozilla.org/zh-CN/docs/Web/JavaScript/Reference/Global_Objects/Promise</a:t>
            </a:r>
            <a:r>
              <a:rPr kumimoji="1" lang="zh-CN" altLang="en-US" sz="1600" dirty="0" smtClean="0">
                <a:solidFill>
                  <a:srgbClr val="333333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333333"/>
                </a:solidFill>
              </a:rPr>
              <a:t>MDN</a:t>
            </a:r>
            <a:endParaRPr kumimoji="1" lang="zh-CN" altLang="en-US" sz="1600" dirty="0" smtClean="0">
              <a:solidFill>
                <a:srgbClr val="333333"/>
              </a:solidFill>
            </a:endParaRPr>
          </a:p>
          <a:p>
            <a:r>
              <a:rPr kumimoji="1" lang="en-US" altLang="zh-CN" sz="1600" dirty="0">
                <a:solidFill>
                  <a:srgbClr val="333333"/>
                </a:solidFill>
                <a:hlinkClick r:id="rId5"/>
              </a:rPr>
              <a:t>http://www.alloyteam.com/2014/05/javascript-promise-mode</a:t>
            </a:r>
            <a:r>
              <a:rPr kumimoji="1" lang="en-US" altLang="zh-CN" sz="1600" dirty="0" smtClean="0">
                <a:solidFill>
                  <a:srgbClr val="333333"/>
                </a:solidFill>
                <a:hlinkClick r:id="rId5"/>
              </a:rPr>
              <a:t>/</a:t>
            </a:r>
            <a:r>
              <a:rPr kumimoji="1" lang="zh-CN" altLang="en-US" sz="1600" dirty="0" smtClean="0">
                <a:solidFill>
                  <a:srgbClr val="333333"/>
                </a:solidFill>
              </a:rPr>
              <a:t> </a:t>
            </a:r>
            <a:r>
              <a:rPr kumimoji="1" lang="en-US" altLang="zh-CN" sz="1600" dirty="0" err="1" smtClean="0">
                <a:solidFill>
                  <a:srgbClr val="333333"/>
                </a:solidFill>
              </a:rPr>
              <a:t>alloyteam</a:t>
            </a:r>
            <a:r>
              <a:rPr kumimoji="1" lang="zh-CN" altLang="en-US" sz="1600" dirty="0" smtClean="0">
                <a:solidFill>
                  <a:srgbClr val="333333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333333"/>
                </a:solidFill>
              </a:rPr>
              <a:t>Promise</a:t>
            </a:r>
            <a:r>
              <a:rPr kumimoji="1" lang="zh-CN" altLang="en-US" sz="1600" dirty="0" smtClean="0">
                <a:solidFill>
                  <a:srgbClr val="333333"/>
                </a:solidFill>
              </a:rPr>
              <a:t>启示录</a:t>
            </a:r>
          </a:p>
          <a:p>
            <a:r>
              <a:rPr kumimoji="1" lang="en-US" altLang="zh-CN" sz="1600" dirty="0">
                <a:solidFill>
                  <a:srgbClr val="333333"/>
                </a:solidFill>
                <a:hlinkClick r:id="rId6"/>
              </a:rPr>
              <a:t>http://blog.inching.org/2014/02/17/javascript-promise/?</a:t>
            </a:r>
            <a:r>
              <a:rPr kumimoji="1" lang="en-US" altLang="zh-CN" sz="1600" dirty="0" smtClean="0">
                <a:solidFill>
                  <a:srgbClr val="333333"/>
                </a:solidFill>
                <a:hlinkClick r:id="rId6"/>
              </a:rPr>
              <a:t>plg_nld=1&amp;plg_uin=1&amp;plg_auth=1&amp;plg_nld=1&amp;plg_usr=1&amp;plg_vkey=1&amp;plg_dev=1</a:t>
            </a:r>
            <a:r>
              <a:rPr kumimoji="1" lang="zh-CN" altLang="en-US" sz="1600" dirty="0" smtClean="0">
                <a:solidFill>
                  <a:srgbClr val="333333"/>
                </a:solidFill>
              </a:rPr>
              <a:t> </a:t>
            </a:r>
            <a:endParaRPr kumimoji="1" lang="en-US" altLang="zh-CN" sz="1600" dirty="0" smtClean="0">
              <a:solidFill>
                <a:srgbClr val="333333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>
                <a:solidFill>
                  <a:srgbClr val="4FC08D"/>
                </a:solidFill>
              </a:rPr>
              <a:t>资料</a:t>
            </a:r>
            <a:endParaRPr kumimoji="1" lang="zh-CN" altLang="en-US" dirty="0">
              <a:solidFill>
                <a:srgbClr val="4FC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223</Words>
  <Application>Microsoft Macintosh PowerPoint</Application>
  <PresentationFormat>宽屏</PresentationFormat>
  <Paragraphs>37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DengXian</vt:lpstr>
      <vt:lpstr>DengXian Light</vt:lpstr>
      <vt:lpstr>Arial</vt:lpstr>
      <vt:lpstr>Office 主题</vt:lpstr>
      <vt:lpstr>Promise</vt:lpstr>
      <vt:lpstr>Promise</vt:lpstr>
      <vt:lpstr>兼容性</vt:lpstr>
      <vt:lpstr>异步编程 in Javascript  - 回调函数</vt:lpstr>
      <vt:lpstr>异步编程 in Javascript  - Promise</vt:lpstr>
      <vt:lpstr>资料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Promise</dc:title>
  <dc:creator>李梦南</dc:creator>
  <cp:lastModifiedBy>李梦南</cp:lastModifiedBy>
  <cp:revision>36</cp:revision>
  <dcterms:created xsi:type="dcterms:W3CDTF">2016-04-18T11:31:24Z</dcterms:created>
  <dcterms:modified xsi:type="dcterms:W3CDTF">2016-04-20T14:20:50Z</dcterms:modified>
</cp:coreProperties>
</file>