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media/image20.jpg" ContentType="image/png"/>
  <Override PartName="/ppt/media/image21.jpg" ContentType="image/png"/>
  <Override PartName="/ppt/media/image29.jpg" ContentType="image/png"/>
  <Override PartName="/ppt/media/image30.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7"/>
  </p:notesMasterIdLst>
  <p:sldIdLst>
    <p:sldId id="289" r:id="rId3"/>
    <p:sldId id="258" r:id="rId4"/>
    <p:sldId id="291" r:id="rId5"/>
    <p:sldId id="297" r:id="rId6"/>
    <p:sldId id="298" r:id="rId7"/>
    <p:sldId id="259" r:id="rId8"/>
    <p:sldId id="274" r:id="rId9"/>
    <p:sldId id="299" r:id="rId10"/>
    <p:sldId id="313" r:id="rId11"/>
    <p:sldId id="314" r:id="rId12"/>
    <p:sldId id="260" r:id="rId13"/>
    <p:sldId id="273" r:id="rId14"/>
    <p:sldId id="301" r:id="rId15"/>
    <p:sldId id="303" r:id="rId16"/>
    <p:sldId id="304" r:id="rId17"/>
    <p:sldId id="305" r:id="rId18"/>
    <p:sldId id="306" r:id="rId19"/>
    <p:sldId id="307" r:id="rId20"/>
    <p:sldId id="309" r:id="rId21"/>
    <p:sldId id="300" r:id="rId22"/>
    <p:sldId id="308" r:id="rId23"/>
    <p:sldId id="310" r:id="rId24"/>
    <p:sldId id="311" r:id="rId25"/>
    <p:sldId id="31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656564"/>
    <a:srgbClr val="828282"/>
    <a:srgbClr val="FFB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5000" autoAdjust="0"/>
  </p:normalViewPr>
  <p:slideViewPr>
    <p:cSldViewPr snapToGrid="0">
      <p:cViewPr varScale="1">
        <p:scale>
          <a:sx n="86" d="100"/>
          <a:sy n="86" d="100"/>
        </p:scale>
        <p:origin x="56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66363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6815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8_Main Slide">
    <p:spTree>
      <p:nvGrpSpPr>
        <p:cNvPr id="1" name=""/>
        <p:cNvGrpSpPr/>
        <p:nvPr/>
      </p:nvGrpSpPr>
      <p:grpSpPr>
        <a:xfrm>
          <a:off x="0" y="0"/>
          <a:ext cx="0" cy="0"/>
          <a:chOff x="0" y="0"/>
          <a:chExt cx="0" cy="0"/>
        </a:xfrm>
      </p:grpSpPr>
      <p:sp>
        <p:nvSpPr>
          <p:cNvPr id="1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 name="Picture Placeholder 2"/>
          <p:cNvSpPr>
            <a:spLocks noGrp="1"/>
          </p:cNvSpPr>
          <p:nvPr>
            <p:ph type="pic" sz="quarter" idx="10" hasCustomPrompt="1"/>
          </p:nvPr>
        </p:nvSpPr>
        <p:spPr>
          <a:xfrm>
            <a:off x="444500" y="0"/>
            <a:ext cx="10668993" cy="3429001"/>
          </a:xfrm>
          <a:prstGeom prst="rect">
            <a:avLst/>
          </a:prstGeom>
          <a:solidFill>
            <a:srgbClr val="DCE0E6"/>
          </a:solidFill>
        </p:spPr>
        <p:txBody>
          <a:bodyPr/>
          <a:lstStyle>
            <a:lvl1pPr algn="l">
              <a:defRPr sz="800"/>
            </a:lvl1pPr>
          </a:lstStyle>
          <a:p>
            <a:r>
              <a:rPr lang="en-US"/>
              <a:t>Insert Image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8_Main Slide">
    <p:spTree>
      <p:nvGrpSpPr>
        <p:cNvPr id="1" name=""/>
        <p:cNvGrpSpPr/>
        <p:nvPr/>
      </p:nvGrpSpPr>
      <p:grpSpPr>
        <a:xfrm>
          <a:off x="0" y="0"/>
          <a:ext cx="0" cy="0"/>
          <a:chOff x="0" y="0"/>
          <a:chExt cx="0" cy="0"/>
        </a:xfrm>
      </p:grpSpPr>
      <p:sp>
        <p:nvSpPr>
          <p:cNvPr id="1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 name="Picture Placeholder 2"/>
          <p:cNvSpPr>
            <a:spLocks noGrp="1"/>
          </p:cNvSpPr>
          <p:nvPr>
            <p:ph type="pic" sz="quarter" idx="10" hasCustomPrompt="1"/>
          </p:nvPr>
        </p:nvSpPr>
        <p:spPr>
          <a:xfrm>
            <a:off x="444500" y="0"/>
            <a:ext cx="10668993" cy="3429001"/>
          </a:xfrm>
          <a:prstGeom prst="rect">
            <a:avLst/>
          </a:prstGeom>
          <a:solidFill>
            <a:srgbClr val="DCE0E6"/>
          </a:solidFill>
        </p:spPr>
        <p:txBody>
          <a:bodyPr/>
          <a:lstStyle>
            <a:lvl1pPr algn="l">
              <a:defRPr sz="800"/>
            </a:lvl1pPr>
          </a:lstStyle>
          <a:p>
            <a:r>
              <a:rPr lang="en-US"/>
              <a:t>Insert Image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50FDEEE-E816-4B73-9581-D6CCF86A2784}" type="datetimeFigureOut">
              <a:rPr lang="zh-CN" altLang="en-US" smtClean="0"/>
              <a:t>2020/8/19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5C9FFC-9389-4628-A6C5-D884E7A63CF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FDEEE-E816-4B73-9581-D6CCF86A2784}" type="datetimeFigureOut">
              <a:rPr lang="zh-CN" altLang="en-US" smtClean="0"/>
              <a:t>2020/8/19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C9FFC-9389-4628-A6C5-D884E7A63CF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FDEEE-E816-4B73-9581-D6CCF86A2784}" type="datetimeFigureOut">
              <a:rPr lang="zh-CN" altLang="en-US" smtClean="0"/>
              <a:t>2020/8/19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C9FFC-9389-4628-A6C5-D884E7A63CF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9"/>
          <a:stretch>
            <a:fillRect/>
          </a:stretch>
        </p:blipFill>
        <p:spPr>
          <a:xfrm>
            <a:off x="207869" y="182301"/>
            <a:ext cx="11586258" cy="6493398"/>
          </a:xfrm>
          <a:prstGeom prst="rect">
            <a:avLst/>
          </a:prstGeom>
        </p:spPr>
      </p:pic>
      <p:sp>
        <p:nvSpPr>
          <p:cNvPr id="1052" name="Slide Number"/>
          <p:cNvSpPr txBox="1">
            <a:spLocks noGrp="1"/>
          </p:cNvSpPr>
          <p:nvPr>
            <p:ph type="sldNum" sz="quarter" idx="2"/>
          </p:nvPr>
        </p:nvSpPr>
        <p:spPr>
          <a:prstGeom prst="rect">
            <a:avLst/>
          </a:prstGeom>
        </p:spPr>
        <p:txBody>
          <a:bodyPr/>
          <a:lstStyle/>
          <a:p>
            <a:fld id="{86CB4B4D-7CA3-9044-876B-883B54F8677D}" type="slidenum">
              <a:rPr sz="600"/>
              <a:t>1</a:t>
            </a:fld>
            <a:endParaRPr sz="600"/>
          </a:p>
        </p:txBody>
      </p:sp>
      <p:sp>
        <p:nvSpPr>
          <p:cNvPr id="1054" name="PA_库_$30"/>
          <p:cNvSpPr txBox="1"/>
          <p:nvPr>
            <p:custDataLst>
              <p:tags r:id="rId1"/>
            </p:custDataLst>
          </p:nvPr>
        </p:nvSpPr>
        <p:spPr>
          <a:xfrm>
            <a:off x="2459651" y="4984038"/>
            <a:ext cx="438150" cy="1273810"/>
          </a:xfrm>
          <a:prstGeom prst="rect">
            <a:avLst/>
          </a:prstGeom>
          <a:ln w="12700">
            <a:miter lim="400000"/>
          </a:ln>
        </p:spPr>
        <p:txBody>
          <a:bodyPr wrap="none" lIns="0" tIns="0" rIns="0" bIns="0">
            <a:spAutoFit/>
          </a:bodyPr>
          <a:lstStyle>
            <a:lvl1pPr algn="l">
              <a:lnSpc>
                <a:spcPct val="120000"/>
              </a:lnSpc>
              <a:defRPr sz="5500" b="0">
                <a:solidFill>
                  <a:srgbClr val="30353E"/>
                </a:solidFill>
                <a:latin typeface="Aileron Heavy"/>
                <a:ea typeface="Aileron Heavy"/>
                <a:cs typeface="Aileron Heavy"/>
                <a:sym typeface="Aileron Heavy"/>
              </a:defRPr>
            </a:lvl1pPr>
          </a:lstStyle>
          <a:p>
            <a:r>
              <a:rPr lang="en-US" sz="6900" dirty="0">
                <a:latin typeface="汉仪清庭-55简" panose="00020600040101010101" pitchFamily="18" charset="-122"/>
                <a:ea typeface="汉仪清庭-55简" panose="00020600040101010101" pitchFamily="18" charset="-122"/>
              </a:rPr>
              <a:t>1</a:t>
            </a:r>
            <a:endParaRPr sz="6900" dirty="0">
              <a:latin typeface="汉仪清庭-55简" panose="00020600040101010101" pitchFamily="18" charset="-122"/>
              <a:ea typeface="汉仪清庭-55简" panose="00020600040101010101" pitchFamily="18" charset="-122"/>
            </a:endParaRPr>
          </a:p>
        </p:txBody>
      </p:sp>
      <p:sp>
        <p:nvSpPr>
          <p:cNvPr id="1056" name="PA_库_$60"/>
          <p:cNvSpPr txBox="1"/>
          <p:nvPr>
            <p:custDataLst>
              <p:tags r:id="rId2"/>
            </p:custDataLst>
          </p:nvPr>
        </p:nvSpPr>
        <p:spPr>
          <a:xfrm>
            <a:off x="5107247" y="4984038"/>
            <a:ext cx="438150" cy="1273810"/>
          </a:xfrm>
          <a:prstGeom prst="rect">
            <a:avLst/>
          </a:prstGeom>
          <a:ln w="12700">
            <a:miter lim="400000"/>
          </a:ln>
        </p:spPr>
        <p:txBody>
          <a:bodyPr wrap="none" lIns="0" tIns="0" rIns="0" bIns="0">
            <a:spAutoFit/>
          </a:bodyPr>
          <a:lstStyle>
            <a:lvl1pPr algn="l">
              <a:lnSpc>
                <a:spcPct val="120000"/>
              </a:lnSpc>
              <a:defRPr sz="5500" b="0">
                <a:solidFill>
                  <a:srgbClr val="30353E"/>
                </a:solidFill>
                <a:latin typeface="Aileron Heavy"/>
                <a:ea typeface="Aileron Heavy"/>
                <a:cs typeface="Aileron Heavy"/>
                <a:sym typeface="Aileron Heavy"/>
              </a:defRPr>
            </a:lvl1pPr>
          </a:lstStyle>
          <a:p>
            <a:r>
              <a:rPr lang="en-US" altLang="zh-CN" sz="6900" dirty="0">
                <a:latin typeface="汉仪清庭-55简" panose="00020600040101010101" pitchFamily="18" charset="-122"/>
                <a:ea typeface="汉仪清庭-55简" panose="00020600040101010101" pitchFamily="18" charset="-122"/>
              </a:rPr>
              <a:t>2</a:t>
            </a:r>
            <a:endParaRPr sz="6900" dirty="0">
              <a:latin typeface="汉仪清庭-55简" panose="00020600040101010101" pitchFamily="18" charset="-122"/>
              <a:ea typeface="汉仪清庭-55简" panose="00020600040101010101" pitchFamily="18" charset="-122"/>
            </a:endParaRPr>
          </a:p>
        </p:txBody>
      </p:sp>
      <p:sp>
        <p:nvSpPr>
          <p:cNvPr id="1060" name="PA_库_$80"/>
          <p:cNvSpPr txBox="1"/>
          <p:nvPr>
            <p:custDataLst>
              <p:tags r:id="rId3"/>
            </p:custDataLst>
          </p:nvPr>
        </p:nvSpPr>
        <p:spPr>
          <a:xfrm>
            <a:off x="7754845" y="4984038"/>
            <a:ext cx="438150" cy="1273810"/>
          </a:xfrm>
          <a:prstGeom prst="rect">
            <a:avLst/>
          </a:prstGeom>
          <a:ln w="12700">
            <a:miter lim="400000"/>
          </a:ln>
        </p:spPr>
        <p:txBody>
          <a:bodyPr wrap="none" lIns="0" tIns="0" rIns="0" bIns="0">
            <a:spAutoFit/>
          </a:bodyPr>
          <a:lstStyle>
            <a:lvl1pPr algn="l">
              <a:lnSpc>
                <a:spcPct val="120000"/>
              </a:lnSpc>
              <a:defRPr sz="5500" b="0">
                <a:solidFill>
                  <a:srgbClr val="30353E"/>
                </a:solidFill>
                <a:latin typeface="Aileron Heavy"/>
                <a:ea typeface="Aileron Heavy"/>
                <a:cs typeface="Aileron Heavy"/>
                <a:sym typeface="Aileron Heavy"/>
              </a:defRPr>
            </a:lvl1pPr>
          </a:lstStyle>
          <a:p>
            <a:r>
              <a:rPr lang="en-US" altLang="zh-CN" sz="6900" dirty="0">
                <a:latin typeface="汉仪清庭-55简" panose="00020600040101010101" pitchFamily="18" charset="-122"/>
                <a:ea typeface="汉仪清庭-55简" panose="00020600040101010101" pitchFamily="18" charset="-122"/>
              </a:rPr>
              <a:t>3</a:t>
            </a:r>
            <a:endParaRPr sz="6900" dirty="0">
              <a:latin typeface="汉仪清庭-55简" panose="00020600040101010101" pitchFamily="18" charset="-122"/>
              <a:ea typeface="汉仪清庭-55简" panose="00020600040101010101" pitchFamily="18" charset="-122"/>
            </a:endParaRPr>
          </a:p>
        </p:txBody>
      </p:sp>
      <p:sp>
        <p:nvSpPr>
          <p:cNvPr id="1061" name="PA_库_Line "/>
          <p:cNvSpPr/>
          <p:nvPr>
            <p:custDataLst>
              <p:tags r:id="rId4"/>
            </p:custDataLst>
          </p:nvPr>
        </p:nvSpPr>
        <p:spPr>
          <a:xfrm>
            <a:off x="3722134" y="3585664"/>
            <a:ext cx="1" cy="1029042"/>
          </a:xfrm>
          <a:prstGeom prst="line">
            <a:avLst/>
          </a:prstGeom>
          <a:ln w="12700">
            <a:solidFill>
              <a:srgbClr val="C8CBD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1062" name="PA_库_Line "/>
          <p:cNvSpPr/>
          <p:nvPr>
            <p:custDataLst>
              <p:tags r:id="rId5"/>
            </p:custDataLst>
          </p:nvPr>
        </p:nvSpPr>
        <p:spPr>
          <a:xfrm>
            <a:off x="6293484" y="3585664"/>
            <a:ext cx="1" cy="1029042"/>
          </a:xfrm>
          <a:prstGeom prst="line">
            <a:avLst/>
          </a:prstGeom>
          <a:ln w="12700">
            <a:solidFill>
              <a:srgbClr val="C8CBD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1064" name="PA_库_Line "/>
          <p:cNvSpPr/>
          <p:nvPr>
            <p:custDataLst>
              <p:tags r:id="rId6"/>
            </p:custDataLst>
          </p:nvPr>
        </p:nvSpPr>
        <p:spPr>
          <a:xfrm flipH="1">
            <a:off x="1074721" y="3506763"/>
            <a:ext cx="1" cy="1029042"/>
          </a:xfrm>
          <a:prstGeom prst="line">
            <a:avLst/>
          </a:prstGeom>
          <a:ln w="12700">
            <a:solidFill>
              <a:srgbClr val="C8CBD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p>
        </p:txBody>
      </p:sp>
      <p:sp>
        <p:nvSpPr>
          <p:cNvPr id="22" name="文本框 21"/>
          <p:cNvSpPr txBox="1"/>
          <p:nvPr/>
        </p:nvSpPr>
        <p:spPr>
          <a:xfrm>
            <a:off x="3220992" y="1794695"/>
            <a:ext cx="5360442" cy="1113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6900" dirty="0">
                <a:latin typeface="汉仪清庭-55简" panose="00020600040101010101" pitchFamily="18" charset="-122"/>
                <a:ea typeface="汉仪清庭-55简" panose="00020600040101010101" pitchFamily="18" charset="-122"/>
                <a:sym typeface="Helvetica Neue"/>
              </a:rPr>
              <a:t>知识图谱构建</a:t>
            </a:r>
            <a:endParaRPr kumimoji="0" lang="zh-CN" altLang="en-US" sz="6900" b="0" i="0" u="none" strike="noStrike" cap="none" spc="0" normalizeH="0" baseline="0" dirty="0">
              <a:ln>
                <a:noFill/>
              </a:ln>
              <a:effectLst/>
              <a:uFillTx/>
              <a:latin typeface="汉仪清庭-55简" panose="00020600040101010101" pitchFamily="18" charset="-122"/>
              <a:ea typeface="汉仪清庭-55简" panose="00020600040101010101" pitchFamily="18" charset="-122"/>
              <a:sym typeface="Helvetica Neue"/>
            </a:endParaRPr>
          </a:p>
        </p:txBody>
      </p:sp>
      <p:sp>
        <p:nvSpPr>
          <p:cNvPr id="2" name="文本框 1"/>
          <p:cNvSpPr txBox="1"/>
          <p:nvPr/>
        </p:nvSpPr>
        <p:spPr>
          <a:xfrm>
            <a:off x="954405" y="4648719"/>
            <a:ext cx="1943396"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知识图谱是什么</a:t>
            </a:r>
          </a:p>
        </p:txBody>
      </p:sp>
      <p:sp>
        <p:nvSpPr>
          <p:cNvPr id="3" name="文本框 2"/>
          <p:cNvSpPr txBox="1"/>
          <p:nvPr/>
        </p:nvSpPr>
        <p:spPr>
          <a:xfrm>
            <a:off x="3636010" y="4614706"/>
            <a:ext cx="2265203"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知识图谱构建原则</a:t>
            </a:r>
          </a:p>
        </p:txBody>
      </p:sp>
      <p:sp>
        <p:nvSpPr>
          <p:cNvPr id="4" name="文本框 3"/>
          <p:cNvSpPr txBox="1"/>
          <p:nvPr/>
        </p:nvSpPr>
        <p:spPr>
          <a:xfrm>
            <a:off x="6293484" y="4660025"/>
            <a:ext cx="2256749"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知识图谱构建流程</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50"/>
                                  </p:stCondLst>
                                  <p:childTnLst>
                                    <p:set>
                                      <p:cBhvr>
                                        <p:cTn id="6" dur="1" fill="hold">
                                          <p:stCondLst>
                                            <p:cond delay="0"/>
                                          </p:stCondLst>
                                        </p:cTn>
                                        <p:tgtEl>
                                          <p:spTgt spid="1054">
                                            <p:txEl>
                                              <p:charRg st="4294967295" end="4294967295"/>
                                            </p:txEl>
                                          </p:spTgt>
                                        </p:tgtEl>
                                        <p:attrNameLst>
                                          <p:attrName>style.visibility</p:attrName>
                                        </p:attrNameLst>
                                      </p:cBhvr>
                                      <p:to>
                                        <p:strVal val="visible"/>
                                      </p:to>
                                    </p:set>
                                    <p:animEffect transition="in" filter="wipe(up)">
                                      <p:cBhvr>
                                        <p:cTn id="7" dur="1000"/>
                                        <p:tgtEl>
                                          <p:spTgt spid="1054">
                                            <p:txEl>
                                              <p:charRg st="4294967295" end="4294967295"/>
                                            </p:txEl>
                                          </p:spTgt>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1056">
                                            <p:txEl>
                                              <p:charRg st="4294967295" end="4294967295"/>
                                            </p:txEl>
                                          </p:spTgt>
                                        </p:tgtEl>
                                        <p:attrNameLst>
                                          <p:attrName>style.visibility</p:attrName>
                                        </p:attrNameLst>
                                      </p:cBhvr>
                                      <p:to>
                                        <p:strVal val="visible"/>
                                      </p:to>
                                    </p:set>
                                    <p:animEffect transition="in" filter="wipe(up)">
                                      <p:cBhvr>
                                        <p:cTn id="10" dur="1000"/>
                                        <p:tgtEl>
                                          <p:spTgt spid="1056">
                                            <p:txEl>
                                              <p:charRg st="4294967295" end="4294967295"/>
                                            </p:txEl>
                                          </p:spTgt>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1060">
                                            <p:txEl>
                                              <p:charRg st="4294967295" end="4294967295"/>
                                            </p:txEl>
                                          </p:spTgt>
                                        </p:tgtEl>
                                        <p:attrNameLst>
                                          <p:attrName>style.visibility</p:attrName>
                                        </p:attrNameLst>
                                      </p:cBhvr>
                                      <p:to>
                                        <p:strVal val="visible"/>
                                      </p:to>
                                    </p:set>
                                    <p:animEffect transition="in" filter="wipe(up)">
                                      <p:cBhvr>
                                        <p:cTn id="13" dur="1000"/>
                                        <p:tgtEl>
                                          <p:spTgt spid="1060">
                                            <p:txEl>
                                              <p:charRg st="4294967295" end="4294967295"/>
                                            </p:txEl>
                                          </p:spTgt>
                                        </p:tgtEl>
                                      </p:cBhvr>
                                    </p:animEffect>
                                  </p:childTnLst>
                                </p:cTn>
                              </p:par>
                              <p:par>
                                <p:cTn id="14" presetID="22" presetClass="entr" presetSubtype="1" fill="hold" grpId="0" nodeType="withEffect" nodePh="1">
                                  <p:stCondLst>
                                    <p:cond delay="250"/>
                                  </p:stCondLst>
                                  <p:endCondLst>
                                    <p:cond evt="begin" delay="0">
                                      <p:tn val="14"/>
                                    </p:cond>
                                  </p:endCondLst>
                                  <p:childTnLst>
                                    <p:set>
                                      <p:cBhvr>
                                        <p:cTn id="15" dur="1" fill="hold">
                                          <p:stCondLst>
                                            <p:cond delay="0"/>
                                          </p:stCondLst>
                                        </p:cTn>
                                        <p:tgtEl>
                                          <p:spTgt spid="1061">
                                            <p:txEl>
                                              <p:charRg st="4294967295" end="4294967295"/>
                                            </p:txEl>
                                          </p:spTgt>
                                        </p:tgtEl>
                                        <p:attrNameLst>
                                          <p:attrName>style.visibility</p:attrName>
                                        </p:attrNameLst>
                                      </p:cBhvr>
                                      <p:to>
                                        <p:strVal val="visible"/>
                                      </p:to>
                                    </p:set>
                                    <p:animEffect transition="in" filter="wipe(up)">
                                      <p:cBhvr>
                                        <p:cTn id="16" dur="1000"/>
                                        <p:tgtEl>
                                          <p:spTgt spid="1061">
                                            <p:txEl>
                                              <p:charRg st="4294967295" end="4294967295"/>
                                            </p:txEl>
                                          </p:spTgt>
                                        </p:tgtEl>
                                      </p:cBhvr>
                                    </p:animEffect>
                                  </p:childTnLst>
                                </p:cTn>
                              </p:par>
                              <p:par>
                                <p:cTn id="17" presetID="22" presetClass="entr" presetSubtype="1" fill="hold" grpId="0" nodeType="withEffect" nodePh="1">
                                  <p:stCondLst>
                                    <p:cond delay="250"/>
                                  </p:stCondLst>
                                  <p:endCondLst>
                                    <p:cond evt="begin" delay="0">
                                      <p:tn val="17"/>
                                    </p:cond>
                                  </p:endCondLst>
                                  <p:childTnLst>
                                    <p:set>
                                      <p:cBhvr>
                                        <p:cTn id="18" dur="1" fill="hold">
                                          <p:stCondLst>
                                            <p:cond delay="0"/>
                                          </p:stCondLst>
                                        </p:cTn>
                                        <p:tgtEl>
                                          <p:spTgt spid="1062">
                                            <p:txEl>
                                              <p:charRg st="4294967295" end="4294967295"/>
                                            </p:txEl>
                                          </p:spTgt>
                                        </p:tgtEl>
                                        <p:attrNameLst>
                                          <p:attrName>style.visibility</p:attrName>
                                        </p:attrNameLst>
                                      </p:cBhvr>
                                      <p:to>
                                        <p:strVal val="visible"/>
                                      </p:to>
                                    </p:set>
                                    <p:animEffect transition="in" filter="wipe(up)">
                                      <p:cBhvr>
                                        <p:cTn id="19" dur="1000"/>
                                        <p:tgtEl>
                                          <p:spTgt spid="1062">
                                            <p:txEl>
                                              <p:charRg st="4294967295" end="4294967295"/>
                                            </p:txEl>
                                          </p:spTgt>
                                        </p:tgtEl>
                                      </p:cBhvr>
                                    </p:animEffect>
                                  </p:childTnLst>
                                </p:cTn>
                              </p:par>
                              <p:par>
                                <p:cTn id="20" presetID="22" presetClass="entr" presetSubtype="1" fill="hold" grpId="0" nodeType="withEffect" nodePh="1">
                                  <p:stCondLst>
                                    <p:cond delay="250"/>
                                  </p:stCondLst>
                                  <p:endCondLst>
                                    <p:cond evt="begin" delay="0">
                                      <p:tn val="20"/>
                                    </p:cond>
                                  </p:endCondLst>
                                  <p:childTnLst>
                                    <p:set>
                                      <p:cBhvr>
                                        <p:cTn id="21" dur="1" fill="hold">
                                          <p:stCondLst>
                                            <p:cond delay="0"/>
                                          </p:stCondLst>
                                        </p:cTn>
                                        <p:tgtEl>
                                          <p:spTgt spid="1064">
                                            <p:txEl>
                                              <p:charRg st="4294967295" end="4294967295"/>
                                            </p:txEl>
                                          </p:spTgt>
                                        </p:tgtEl>
                                        <p:attrNameLst>
                                          <p:attrName>style.visibility</p:attrName>
                                        </p:attrNameLst>
                                      </p:cBhvr>
                                      <p:to>
                                        <p:strVal val="visible"/>
                                      </p:to>
                                    </p:set>
                                    <p:animEffect transition="in" filter="wipe(up)">
                                      <p:cBhvr>
                                        <p:cTn id="22" dur="1000"/>
                                        <p:tgtEl>
                                          <p:spTgt spid="1064">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 grpId="0" autoUpdateAnimBg="0"/>
      <p:bldP spid="1056" grpId="0" autoUpdateAnimBg="0"/>
      <p:bldP spid="1060" grpId="0" autoUpdateAnimBg="0"/>
      <p:bldP spid="1061" grpId="0" bldLvl="0" animBg="1" autoUpdateAnimBg="0"/>
      <p:bldP spid="1062" grpId="0" bldLvl="0" animBg="1" autoUpdateAnimBg="0"/>
      <p:bldP spid="1064" grpId="0" bldLvl="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pPr algn="ctr"/>
            <a:r>
              <a:rPr lang="zh-CN" altLang="en-US" sz="2800" dirty="0">
                <a:solidFill>
                  <a:srgbClr val="656564"/>
                </a:solidFill>
                <a:latin typeface="微软雅黑" panose="020B0503020204020204" pitchFamily="34" charset="-122"/>
                <a:ea typeface="微软雅黑" panose="020B0503020204020204" pitchFamily="34" charset="-122"/>
              </a:rPr>
              <a:t>冗余原则</a:t>
            </a:r>
            <a:endParaRPr lang="en-US" altLang="zh-CN" sz="2800" dirty="0">
              <a:solidFill>
                <a:srgbClr val="656564"/>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64AFDB3-8ECD-43AF-AB64-181C99D2F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75" y="2384951"/>
            <a:ext cx="5185809" cy="3206684"/>
          </a:xfrm>
          <a:prstGeom prst="rect">
            <a:avLst/>
          </a:prstGeom>
        </p:spPr>
      </p:pic>
      <p:sp>
        <p:nvSpPr>
          <p:cNvPr id="5" name="文本框 4">
            <a:extLst>
              <a:ext uri="{FF2B5EF4-FFF2-40B4-BE49-F238E27FC236}">
                <a16:creationId xmlns:a16="http://schemas.microsoft.com/office/drawing/2014/main" id="{5792B1AA-F105-4533-BB5F-134F4C4E7E71}"/>
              </a:ext>
            </a:extLst>
          </p:cNvPr>
          <p:cNvSpPr txBox="1"/>
          <p:nvPr/>
        </p:nvSpPr>
        <p:spPr>
          <a:xfrm>
            <a:off x="3000653" y="1562470"/>
            <a:ext cx="2148396" cy="369332"/>
          </a:xfrm>
          <a:prstGeom prst="rect">
            <a:avLst/>
          </a:prstGeom>
          <a:noFill/>
        </p:spPr>
        <p:txBody>
          <a:bodyPr wrap="square" rtlCol="0">
            <a:spAutoFit/>
          </a:bodyPr>
          <a:lstStyle/>
          <a:p>
            <a:pPr algn="ctr"/>
            <a:r>
              <a:rPr lang="zh-CN" altLang="en-US" dirty="0"/>
              <a:t>案例三</a:t>
            </a:r>
          </a:p>
        </p:txBody>
      </p:sp>
    </p:spTree>
    <p:extLst>
      <p:ext uri="{BB962C8B-B14F-4D97-AF65-F5344CB8AC3E}">
        <p14:creationId xmlns:p14="http://schemas.microsoft.com/office/powerpoint/2010/main" val="2413196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2"/>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3"/>
            <a:stretch>
              <a:fillRect/>
            </a:stretch>
          </p:blipFill>
          <p:spPr>
            <a:xfrm>
              <a:off x="1107899" y="1630680"/>
              <a:ext cx="1258922" cy="3596640"/>
            </a:xfrm>
            <a:prstGeom prst="rect">
              <a:avLst/>
            </a:prstGeom>
          </p:spPr>
        </p:pic>
        <p:pic>
          <p:nvPicPr>
            <p:cNvPr id="6" name="图片 5"/>
            <p:cNvPicPr>
              <a:picLocks noChangeAspect="1"/>
            </p:cNvPicPr>
            <p:nvPr/>
          </p:nvPicPr>
          <p:blipFill>
            <a:blip r:embed="rId4"/>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5"/>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6"/>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7"/>
            <a:stretch>
              <a:fillRect/>
            </a:stretch>
          </p:blipFill>
          <p:spPr>
            <a:xfrm>
              <a:off x="9254411" y="1583064"/>
              <a:ext cx="777554" cy="780718"/>
            </a:xfrm>
            <a:prstGeom prst="rect">
              <a:avLst/>
            </a:prstGeom>
          </p:spPr>
        </p:pic>
        <p:pic>
          <p:nvPicPr>
            <p:cNvPr id="13" name="图片 12"/>
            <p:cNvPicPr>
              <a:picLocks noChangeAspect="1"/>
            </p:cNvPicPr>
            <p:nvPr/>
          </p:nvPicPr>
          <p:blipFill>
            <a:blip r:embed="rId8"/>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9"/>
            <a:stretch>
              <a:fillRect/>
            </a:stretch>
          </p:blipFill>
          <p:spPr>
            <a:xfrm>
              <a:off x="9063073" y="2838902"/>
              <a:ext cx="1160230" cy="1163228"/>
            </a:xfrm>
            <a:prstGeom prst="rect">
              <a:avLst/>
            </a:prstGeom>
          </p:spPr>
        </p:pic>
        <p:pic>
          <p:nvPicPr>
            <p:cNvPr id="12" name="图片 11"/>
            <p:cNvPicPr>
              <a:picLocks noChangeAspect="1"/>
            </p:cNvPicPr>
            <p:nvPr/>
          </p:nvPicPr>
          <p:blipFill>
            <a:blip r:embed="rId10"/>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1"/>
            <a:stretch>
              <a:fillRect/>
            </a:stretch>
          </p:blipFill>
          <p:spPr>
            <a:xfrm>
              <a:off x="7749446" y="3053605"/>
              <a:ext cx="994394" cy="996964"/>
            </a:xfrm>
            <a:prstGeom prst="rect">
              <a:avLst/>
            </a:prstGeom>
          </p:spPr>
        </p:pic>
        <p:pic>
          <p:nvPicPr>
            <p:cNvPr id="19" name="图片 18"/>
            <p:cNvPicPr>
              <a:picLocks noChangeAspect="1"/>
            </p:cNvPicPr>
            <p:nvPr/>
          </p:nvPicPr>
          <p:blipFill>
            <a:blip r:embed="rId12"/>
            <a:stretch>
              <a:fillRect/>
            </a:stretch>
          </p:blipFill>
          <p:spPr>
            <a:xfrm>
              <a:off x="8246643" y="3552087"/>
              <a:ext cx="1515892" cy="840846"/>
            </a:xfrm>
            <a:prstGeom prst="rect">
              <a:avLst/>
            </a:prstGeom>
          </p:spPr>
        </p:pic>
        <p:pic>
          <p:nvPicPr>
            <p:cNvPr id="21" name="图片 20"/>
            <p:cNvPicPr>
              <a:picLocks noChangeAspect="1"/>
            </p:cNvPicPr>
            <p:nvPr/>
          </p:nvPicPr>
          <p:blipFill>
            <a:blip r:embed="rId13"/>
            <a:stretch>
              <a:fillRect/>
            </a:stretch>
          </p:blipFill>
          <p:spPr>
            <a:xfrm>
              <a:off x="8126573" y="1945473"/>
              <a:ext cx="593790" cy="595324"/>
            </a:xfrm>
            <a:prstGeom prst="rect">
              <a:avLst/>
            </a:prstGeom>
          </p:spPr>
        </p:pic>
        <p:pic>
          <p:nvPicPr>
            <p:cNvPr id="22" name="图片 21"/>
            <p:cNvPicPr>
              <a:picLocks noChangeAspect="1"/>
            </p:cNvPicPr>
            <p:nvPr/>
          </p:nvPicPr>
          <p:blipFill>
            <a:blip r:embed="rId14"/>
            <a:stretch>
              <a:fillRect/>
            </a:stretch>
          </p:blipFill>
          <p:spPr>
            <a:xfrm>
              <a:off x="10681431" y="3751742"/>
              <a:ext cx="933593" cy="936005"/>
            </a:xfrm>
            <a:prstGeom prst="rect">
              <a:avLst/>
            </a:prstGeom>
          </p:spPr>
        </p:pic>
      </p:grpSp>
      <p:grpSp>
        <p:nvGrpSpPr>
          <p:cNvPr id="36" name="组合 35"/>
          <p:cNvGrpSpPr/>
          <p:nvPr/>
        </p:nvGrpSpPr>
        <p:grpSpPr>
          <a:xfrm>
            <a:off x="2595824" y="2408963"/>
            <a:ext cx="4203065" cy="2313573"/>
            <a:chOff x="3994468" y="2438995"/>
            <a:chExt cx="4203065" cy="2313573"/>
          </a:xfrm>
        </p:grpSpPr>
        <p:sp>
          <p:nvSpPr>
            <p:cNvPr id="37" name="文本框 36"/>
            <p:cNvSpPr txBox="1"/>
            <p:nvPr/>
          </p:nvSpPr>
          <p:spPr>
            <a:xfrm>
              <a:off x="3994468" y="2438995"/>
              <a:ext cx="4203065" cy="1200329"/>
            </a:xfrm>
            <a:prstGeom prst="rect">
              <a:avLst/>
            </a:prstGeom>
            <a:noFill/>
          </p:spPr>
          <p:txBody>
            <a:bodyPr wrap="square" rtlCol="0">
              <a:spAutoFit/>
            </a:bodyPr>
            <a:lstStyle/>
            <a:p>
              <a:pPr algn="ctr"/>
              <a:r>
                <a:rPr lang="en-US" altLang="zh-CN" sz="7200" dirty="0">
                  <a:solidFill>
                    <a:srgbClr val="656564"/>
                  </a:solidFill>
                  <a:latin typeface="Eras Bold ITC" panose="020B0907030504020204" pitchFamily="34" charset="0"/>
                  <a:ea typeface="微软雅黑" panose="020B0503020204020204" pitchFamily="34" charset="-122"/>
                </a:rPr>
                <a:t>PART 03</a:t>
              </a:r>
            </a:p>
          </p:txBody>
        </p:sp>
        <p:sp>
          <p:nvSpPr>
            <p:cNvPr id="38" name="文本框 37"/>
            <p:cNvSpPr txBox="1"/>
            <p:nvPr/>
          </p:nvSpPr>
          <p:spPr>
            <a:xfrm>
              <a:off x="4075214" y="3552239"/>
              <a:ext cx="3906173" cy="1200329"/>
            </a:xfrm>
            <a:prstGeom prst="rect">
              <a:avLst/>
            </a:prstGeom>
            <a:noFill/>
          </p:spPr>
          <p:txBody>
            <a:bodyPr wrap="square" rtlCol="0">
              <a:spAutoFit/>
            </a:bodyPr>
            <a:lstStyle/>
            <a:p>
              <a:pPr algn="ctr"/>
              <a:r>
                <a:rPr lang="zh-CN" altLang="en-US" sz="3600" dirty="0">
                  <a:solidFill>
                    <a:srgbClr val="656564"/>
                  </a:solidFill>
                  <a:latin typeface="微软雅黑" panose="020B0503020204020204" pitchFamily="34" charset="-122"/>
                  <a:ea typeface="微软雅黑" panose="020B0503020204020204" pitchFamily="34" charset="-122"/>
                </a:rPr>
                <a:t>知识图谱构建流程</a:t>
              </a:r>
              <a:endParaRPr lang="en-US" altLang="zh-CN" sz="3600" dirty="0">
                <a:solidFill>
                  <a:srgbClr val="656564"/>
                </a:solidFill>
                <a:latin typeface="微软雅黑" panose="020B0503020204020204" pitchFamily="34" charset="-122"/>
                <a:ea typeface="微软雅黑" panose="020B0503020204020204" pitchFamily="34" charset="-122"/>
              </a:endParaRPr>
            </a:p>
            <a:p>
              <a:pPr algn="ctr"/>
              <a:endParaRPr lang="en-US" altLang="zh-CN" sz="3600" dirty="0">
                <a:solidFill>
                  <a:srgbClr val="656564"/>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自顶向下</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890161" y="1686297"/>
            <a:ext cx="4572000" cy="400110"/>
          </a:xfrm>
          <a:prstGeom prst="rect">
            <a:avLst/>
          </a:prstGeom>
          <a:noFill/>
        </p:spPr>
        <p:txBody>
          <a:bodyPr wrap="square" rtlCol="0">
            <a:spAutoFit/>
          </a:bodyPr>
          <a:lstStyle/>
          <a:p>
            <a:pPr algn="ctr"/>
            <a:r>
              <a:rPr lang="zh-CN" altLang="en-US" sz="2000" b="1" dirty="0"/>
              <a:t>数据准备</a:t>
            </a:r>
          </a:p>
        </p:txBody>
      </p:sp>
      <p:sp>
        <p:nvSpPr>
          <p:cNvPr id="4" name="TextBox 3"/>
          <p:cNvSpPr txBox="1"/>
          <p:nvPr/>
        </p:nvSpPr>
        <p:spPr>
          <a:xfrm>
            <a:off x="6448301" y="2505694"/>
            <a:ext cx="4144489" cy="2585323"/>
          </a:xfrm>
          <a:prstGeom prst="rect">
            <a:avLst/>
          </a:prstGeom>
          <a:noFill/>
        </p:spPr>
        <p:txBody>
          <a:bodyPr wrap="square" rtlCol="0">
            <a:spAutoFit/>
          </a:bodyPr>
          <a:lstStyle/>
          <a:p>
            <a:r>
              <a:rPr lang="en-US" altLang="zh-CN" dirty="0"/>
              <a:t>1.</a:t>
            </a:r>
            <a:r>
              <a:rPr lang="zh-CN" altLang="en-US" dirty="0"/>
              <a:t>电影数据：</a:t>
            </a:r>
            <a:r>
              <a:rPr lang="en-US" altLang="zh-CN" dirty="0"/>
              <a:t>4518</a:t>
            </a:r>
            <a:r>
              <a:rPr lang="zh-CN" altLang="en-US" dirty="0"/>
              <a:t>部</a:t>
            </a:r>
            <a:endParaRPr lang="en-US" altLang="zh-CN" dirty="0"/>
          </a:p>
          <a:p>
            <a:r>
              <a:rPr lang="en-US" altLang="zh-CN" dirty="0"/>
              <a:t>2.</a:t>
            </a:r>
            <a:r>
              <a:rPr lang="zh-CN" altLang="en-US" dirty="0"/>
              <a:t>电影类型：</a:t>
            </a:r>
            <a:r>
              <a:rPr lang="en-US" altLang="zh-CN" dirty="0"/>
              <a:t>19</a:t>
            </a:r>
            <a:r>
              <a:rPr lang="zh-CN" altLang="en-US" dirty="0"/>
              <a:t>种</a:t>
            </a:r>
            <a:endParaRPr lang="en-US" altLang="zh-CN" dirty="0"/>
          </a:p>
          <a:p>
            <a:r>
              <a:rPr lang="en-US" altLang="zh-CN" dirty="0"/>
              <a:t>3.</a:t>
            </a:r>
            <a:r>
              <a:rPr lang="zh-CN" altLang="en-US" dirty="0"/>
              <a:t>演员：</a:t>
            </a:r>
            <a:r>
              <a:rPr lang="en-US" altLang="zh-CN" dirty="0"/>
              <a:t>505</a:t>
            </a:r>
            <a:r>
              <a:rPr lang="zh-CN" altLang="en-US" dirty="0"/>
              <a:t>人</a:t>
            </a:r>
            <a:endParaRPr lang="en-US" altLang="zh-CN" dirty="0"/>
          </a:p>
          <a:p>
            <a:endParaRPr lang="en-US" altLang="zh-CN" dirty="0"/>
          </a:p>
          <a:p>
            <a:r>
              <a:rPr lang="zh-CN" altLang="en-US" dirty="0"/>
              <a:t>演员基本信息包括：姓名、英文名、出生日期、死亡日期、出生地、个人简介</a:t>
            </a:r>
            <a:endParaRPr lang="en-US" altLang="zh-CN" dirty="0"/>
          </a:p>
          <a:p>
            <a:r>
              <a:rPr lang="zh-CN" altLang="en-US" dirty="0"/>
              <a:t>电影基本信息包括：电影名称、电影简介、电影评分、电影发行日期、电影类型</a:t>
            </a:r>
          </a:p>
        </p:txBody>
      </p:sp>
      <p:pic>
        <p:nvPicPr>
          <p:cNvPr id="6" name="图片 5">
            <a:extLst>
              <a:ext uri="{FF2B5EF4-FFF2-40B4-BE49-F238E27FC236}">
                <a16:creationId xmlns:a16="http://schemas.microsoft.com/office/drawing/2014/main" id="{D074603A-758F-4C22-B039-E57A8523D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40" y="999470"/>
            <a:ext cx="4752975" cy="5505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手动本体构建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内容占位符 2">
            <a:extLst>
              <a:ext uri="{FF2B5EF4-FFF2-40B4-BE49-F238E27FC236}">
                <a16:creationId xmlns:a16="http://schemas.microsoft.com/office/drawing/2014/main" id="{A243F9AD-0004-4BDB-92A2-74C2753A2400}"/>
              </a:ext>
            </a:extLst>
          </p:cNvPr>
          <p:cNvSpPr txBox="1">
            <a:spLocks/>
          </p:cNvSpPr>
          <p:nvPr/>
        </p:nvSpPr>
        <p:spPr>
          <a:xfrm>
            <a:off x="314325" y="1717160"/>
            <a:ext cx="4843815" cy="13049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可视化手工构建工具包括</a:t>
            </a:r>
            <a:r>
              <a:rPr lang="en-US" altLang="zh-CN" dirty="0"/>
              <a:t>Prot</a:t>
            </a:r>
            <a:r>
              <a:rPr lang="zh-CN" altLang="zh-CN" dirty="0"/>
              <a:t>é</a:t>
            </a:r>
            <a:r>
              <a:rPr lang="en-US" altLang="zh-CN" dirty="0"/>
              <a:t>g</a:t>
            </a:r>
            <a:r>
              <a:rPr lang="zh-CN" altLang="zh-CN" dirty="0"/>
              <a:t>é、</a:t>
            </a:r>
            <a:r>
              <a:rPr lang="en-US" altLang="zh-CN" dirty="0"/>
              <a:t>Apollo</a:t>
            </a:r>
            <a:r>
              <a:rPr lang="zh-CN" altLang="zh-CN" dirty="0"/>
              <a:t>、</a:t>
            </a:r>
            <a:r>
              <a:rPr lang="en-US" altLang="zh-CN" dirty="0"/>
              <a:t>Web Onto</a:t>
            </a:r>
            <a:r>
              <a:rPr lang="zh-CN" altLang="zh-CN" dirty="0"/>
              <a:t>、</a:t>
            </a:r>
            <a:r>
              <a:rPr lang="en-US" altLang="zh-CN" dirty="0"/>
              <a:t>Web ODE</a:t>
            </a:r>
            <a:r>
              <a:rPr lang="zh-CN" altLang="zh-CN" dirty="0"/>
              <a:t>和</a:t>
            </a:r>
            <a:r>
              <a:rPr lang="en-US" altLang="zh-CN" dirty="0"/>
              <a:t>Onto Edit</a:t>
            </a:r>
            <a:r>
              <a:rPr lang="zh-CN" altLang="en-US" dirty="0"/>
              <a:t>。</a:t>
            </a:r>
          </a:p>
        </p:txBody>
      </p:sp>
      <p:pic>
        <p:nvPicPr>
          <p:cNvPr id="5" name="图片 4">
            <a:extLst>
              <a:ext uri="{FF2B5EF4-FFF2-40B4-BE49-F238E27FC236}">
                <a16:creationId xmlns:a16="http://schemas.microsoft.com/office/drawing/2014/main" id="{2D45F1FC-37CB-4DF2-95A4-F6E4B9528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768" y="1717160"/>
            <a:ext cx="6637996" cy="4370300"/>
          </a:xfrm>
          <a:prstGeom prst="rect">
            <a:avLst/>
          </a:prstGeom>
        </p:spPr>
      </p:pic>
      <p:sp>
        <p:nvSpPr>
          <p:cNvPr id="8" name="内容占位符 2">
            <a:extLst>
              <a:ext uri="{FF2B5EF4-FFF2-40B4-BE49-F238E27FC236}">
                <a16:creationId xmlns:a16="http://schemas.microsoft.com/office/drawing/2014/main" id="{A243F9AD-0004-4BDB-92A2-74C2753A2400}"/>
              </a:ext>
            </a:extLst>
          </p:cNvPr>
          <p:cNvSpPr txBox="1">
            <a:spLocks/>
          </p:cNvSpPr>
          <p:nvPr/>
        </p:nvSpPr>
        <p:spPr>
          <a:xfrm>
            <a:off x="171450" y="3683189"/>
            <a:ext cx="4843815" cy="13049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半自动化构建工具主要是</a:t>
            </a:r>
            <a:r>
              <a:rPr lang="en-US" altLang="zh-CN" dirty="0"/>
              <a:t>jena</a:t>
            </a:r>
            <a:r>
              <a:rPr lang="zh-CN" altLang="en-US" dirty="0"/>
              <a:t>。</a:t>
            </a:r>
          </a:p>
        </p:txBody>
      </p:sp>
    </p:spTree>
    <p:extLst>
      <p:ext uri="{BB962C8B-B14F-4D97-AF65-F5344CB8AC3E}">
        <p14:creationId xmlns:p14="http://schemas.microsoft.com/office/powerpoint/2010/main" val="3615642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6" name="TextBox 5"/>
          <p:cNvSpPr txBox="1"/>
          <p:nvPr/>
        </p:nvSpPr>
        <p:spPr>
          <a:xfrm>
            <a:off x="1436914" y="2058067"/>
            <a:ext cx="5201392" cy="1477328"/>
          </a:xfrm>
          <a:prstGeom prst="rect">
            <a:avLst/>
          </a:prstGeom>
          <a:noFill/>
        </p:spPr>
        <p:txBody>
          <a:bodyPr wrap="square" rtlCol="0">
            <a:spAutoFit/>
          </a:bodyPr>
          <a:lstStyle/>
          <a:p>
            <a:r>
              <a:rPr lang="en-US" altLang="zh-CN" dirty="0"/>
              <a:t>1.</a:t>
            </a:r>
            <a:r>
              <a:rPr lang="zh-CN" altLang="zh-CN" dirty="0"/>
              <a:t>避免类层次中的循环</a:t>
            </a:r>
            <a:endParaRPr lang="en-US" altLang="zh-CN" dirty="0"/>
          </a:p>
          <a:p>
            <a:r>
              <a:rPr lang="en-US" altLang="zh-CN" dirty="0"/>
              <a:t>2.</a:t>
            </a:r>
            <a:r>
              <a:rPr lang="zh-CN" altLang="zh-CN" dirty="0"/>
              <a:t>语义距离最小</a:t>
            </a:r>
            <a:endParaRPr lang="en-US" altLang="zh-CN" dirty="0"/>
          </a:p>
          <a:p>
            <a:r>
              <a:rPr lang="en-US" altLang="zh-CN" dirty="0"/>
              <a:t>3.</a:t>
            </a:r>
            <a:r>
              <a:rPr lang="zh-CN" altLang="zh-CN" dirty="0"/>
              <a:t>子类不相交原则</a:t>
            </a:r>
            <a:endParaRPr lang="en-US" altLang="zh-CN" dirty="0"/>
          </a:p>
          <a:p>
            <a:r>
              <a:rPr lang="en-US" altLang="zh-CN" dirty="0"/>
              <a:t>4.</a:t>
            </a:r>
            <a:r>
              <a:rPr lang="zh-CN" altLang="zh-CN" dirty="0"/>
              <a:t>类名唯一原则</a:t>
            </a:r>
            <a:endParaRPr lang="en-US" altLang="zh-CN" dirty="0"/>
          </a:p>
          <a:p>
            <a:endParaRPr lang="zh-CN" altLang="en-US" dirty="0"/>
          </a:p>
        </p:txBody>
      </p:sp>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本体构建原则</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1436914" y="1561007"/>
            <a:ext cx="3574473" cy="400110"/>
          </a:xfrm>
          <a:prstGeom prst="rect">
            <a:avLst/>
          </a:prstGeom>
          <a:noFill/>
        </p:spPr>
        <p:txBody>
          <a:bodyPr wrap="square" rtlCol="0">
            <a:spAutoFit/>
          </a:bodyPr>
          <a:lstStyle/>
          <a:p>
            <a:r>
              <a:rPr lang="zh-CN" altLang="en-US" sz="2000" b="1" dirty="0"/>
              <a:t>一致性原则</a:t>
            </a:r>
          </a:p>
        </p:txBody>
      </p:sp>
      <p:sp>
        <p:nvSpPr>
          <p:cNvPr id="9" name="TextBox 8"/>
          <p:cNvSpPr txBox="1"/>
          <p:nvPr/>
        </p:nvSpPr>
        <p:spPr>
          <a:xfrm>
            <a:off x="1436914" y="3688900"/>
            <a:ext cx="3574473" cy="400110"/>
          </a:xfrm>
          <a:prstGeom prst="rect">
            <a:avLst/>
          </a:prstGeom>
          <a:noFill/>
        </p:spPr>
        <p:txBody>
          <a:bodyPr wrap="square" rtlCol="0">
            <a:spAutoFit/>
          </a:bodyPr>
          <a:lstStyle/>
          <a:p>
            <a:r>
              <a:rPr lang="zh-CN" altLang="en-US" sz="2000" b="1" dirty="0"/>
              <a:t>完备性原则</a:t>
            </a:r>
          </a:p>
        </p:txBody>
      </p:sp>
      <p:sp>
        <p:nvSpPr>
          <p:cNvPr id="4" name="TextBox 3"/>
          <p:cNvSpPr txBox="1"/>
          <p:nvPr/>
        </p:nvSpPr>
        <p:spPr>
          <a:xfrm>
            <a:off x="6994565" y="1688735"/>
            <a:ext cx="3087585" cy="400110"/>
          </a:xfrm>
          <a:prstGeom prst="rect">
            <a:avLst/>
          </a:prstGeom>
          <a:noFill/>
        </p:spPr>
        <p:txBody>
          <a:bodyPr wrap="square" rtlCol="0">
            <a:spAutoFit/>
          </a:bodyPr>
          <a:lstStyle/>
          <a:p>
            <a:r>
              <a:rPr lang="zh-CN" altLang="en-US" sz="2000" b="1" dirty="0"/>
              <a:t>减少冗余原则</a:t>
            </a:r>
          </a:p>
        </p:txBody>
      </p:sp>
      <p:sp>
        <p:nvSpPr>
          <p:cNvPr id="7" name="TextBox 6"/>
          <p:cNvSpPr txBox="1"/>
          <p:nvPr/>
        </p:nvSpPr>
        <p:spPr>
          <a:xfrm>
            <a:off x="1486147" y="4203867"/>
            <a:ext cx="2641765" cy="923330"/>
          </a:xfrm>
          <a:prstGeom prst="rect">
            <a:avLst/>
          </a:prstGeom>
          <a:noFill/>
        </p:spPr>
        <p:txBody>
          <a:bodyPr wrap="square" rtlCol="0">
            <a:spAutoFit/>
          </a:bodyPr>
          <a:lstStyle/>
          <a:p>
            <a:r>
              <a:rPr lang="en-US" altLang="zh-CN" dirty="0"/>
              <a:t>1.</a:t>
            </a:r>
            <a:r>
              <a:rPr lang="zh-CN" altLang="zh-CN" dirty="0"/>
              <a:t>多分类标准</a:t>
            </a:r>
            <a:endParaRPr lang="en-US" altLang="zh-CN" dirty="0"/>
          </a:p>
          <a:p>
            <a:r>
              <a:rPr lang="en-US" altLang="zh-CN" dirty="0"/>
              <a:t>2.</a:t>
            </a:r>
            <a:r>
              <a:rPr lang="zh-CN" altLang="zh-CN" dirty="0"/>
              <a:t>个体有类型</a:t>
            </a:r>
            <a:endParaRPr lang="en-US" altLang="zh-CN" dirty="0"/>
          </a:p>
          <a:p>
            <a:r>
              <a:rPr lang="en-US" altLang="zh-CN" dirty="0"/>
              <a:t>3.</a:t>
            </a:r>
            <a:r>
              <a:rPr lang="zh-CN" altLang="zh-CN" dirty="0"/>
              <a:t>类与本体定义完备</a:t>
            </a:r>
            <a:endParaRPr lang="zh-CN" altLang="en-US" dirty="0"/>
          </a:p>
        </p:txBody>
      </p:sp>
      <p:sp>
        <p:nvSpPr>
          <p:cNvPr id="8" name="TextBox 7"/>
          <p:cNvSpPr txBox="1"/>
          <p:nvPr/>
        </p:nvSpPr>
        <p:spPr>
          <a:xfrm>
            <a:off x="6994564" y="2228188"/>
            <a:ext cx="3538847" cy="923330"/>
          </a:xfrm>
          <a:prstGeom prst="rect">
            <a:avLst/>
          </a:prstGeom>
          <a:noFill/>
        </p:spPr>
        <p:txBody>
          <a:bodyPr wrap="square" rtlCol="0">
            <a:spAutoFit/>
          </a:bodyPr>
          <a:lstStyle/>
          <a:p>
            <a:r>
              <a:rPr lang="en-US" altLang="zh-CN" dirty="0"/>
              <a:t>1.</a:t>
            </a:r>
            <a:r>
              <a:rPr lang="zh-CN" altLang="zh-CN" dirty="0"/>
              <a:t>“超类—子类”关系无冗余原则</a:t>
            </a:r>
            <a:endParaRPr lang="en-US" altLang="zh-CN" dirty="0"/>
          </a:p>
          <a:p>
            <a:r>
              <a:rPr lang="en-US" altLang="zh-CN" dirty="0"/>
              <a:t>2.</a:t>
            </a:r>
            <a:r>
              <a:rPr lang="zh-CN" altLang="zh-CN" dirty="0"/>
              <a:t>类知识位置最“高”原则</a:t>
            </a:r>
            <a:endParaRPr lang="en-US" altLang="zh-CN" dirty="0"/>
          </a:p>
          <a:p>
            <a:r>
              <a:rPr lang="en-US" altLang="zh-CN" dirty="0"/>
              <a:t>3.</a:t>
            </a:r>
            <a:r>
              <a:rPr lang="zh-CN" altLang="zh-CN" dirty="0"/>
              <a:t>类的子类个数不为一</a:t>
            </a:r>
            <a:endParaRPr lang="zh-CN" altLang="en-US" dirty="0"/>
          </a:p>
        </p:txBody>
      </p:sp>
    </p:spTree>
    <p:extLst>
      <p:ext uri="{BB962C8B-B14F-4D97-AF65-F5344CB8AC3E}">
        <p14:creationId xmlns:p14="http://schemas.microsoft.com/office/powerpoint/2010/main" val="2010804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29" name="文本框 28"/>
          <p:cNvSpPr txBox="1"/>
          <p:nvPr/>
        </p:nvSpPr>
        <p:spPr>
          <a:xfrm>
            <a:off x="2057400" y="319415"/>
            <a:ext cx="445027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protégé</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创建本体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63" y="1062533"/>
            <a:ext cx="5987415" cy="4327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738" y="1806286"/>
            <a:ext cx="5814060"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395" y="2533527"/>
            <a:ext cx="6234113" cy="3880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859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Protégé</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本体展示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28" name="Picture 4" descr="C:\Users\administer\AppData\Roaming\Tencent\Users\1175468224\QQ\WinTemp\RichOle\K3`DIJ{$A(~}IL(S(Q~09D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1569222"/>
            <a:ext cx="3983677" cy="3493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560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知识映射</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11" y="947181"/>
            <a:ext cx="925830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图片 2">
            <a:extLst>
              <a:ext uri="{FF2B5EF4-FFF2-40B4-BE49-F238E27FC236}">
                <a16:creationId xmlns:a16="http://schemas.microsoft.com/office/drawing/2014/main" id="{17C73CA1-561A-4EDE-BBFF-A8481D03F108}"/>
              </a:ext>
            </a:extLst>
          </p:cNvPr>
          <p:cNvPicPr>
            <a:picLocks noChangeAspect="1"/>
          </p:cNvPicPr>
          <p:nvPr/>
        </p:nvPicPr>
        <p:blipFill>
          <a:blip r:embed="rId3"/>
          <a:stretch>
            <a:fillRect/>
          </a:stretch>
        </p:blipFill>
        <p:spPr>
          <a:xfrm>
            <a:off x="505111" y="2846862"/>
            <a:ext cx="6236749" cy="3877392"/>
          </a:xfrm>
          <a:prstGeom prst="rect">
            <a:avLst/>
          </a:prstGeom>
        </p:spPr>
      </p:pic>
    </p:spTree>
    <p:extLst>
      <p:ext uri="{BB962C8B-B14F-4D97-AF65-F5344CB8AC3E}">
        <p14:creationId xmlns:p14="http://schemas.microsoft.com/office/powerpoint/2010/main" val="2561390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知识融合和融合验证</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6293871" y="1847850"/>
            <a:ext cx="3521123" cy="3416320"/>
          </a:xfrm>
          <a:prstGeom prst="rect">
            <a:avLst/>
          </a:prstGeom>
          <a:noFill/>
        </p:spPr>
        <p:txBody>
          <a:bodyPr wrap="square" rtlCol="0">
            <a:spAutoFit/>
          </a:bodyPr>
          <a:lstStyle/>
          <a:p>
            <a:r>
              <a:rPr lang="zh-CN" altLang="en-US" dirty="0"/>
              <a:t>对人物的属性</a:t>
            </a:r>
            <a:r>
              <a:rPr lang="zh-CN" altLang="en-US" b="1" dirty="0"/>
              <a:t>“</a:t>
            </a:r>
            <a:r>
              <a:rPr lang="en-US" altLang="zh-CN" b="1" dirty="0"/>
              <a:t>name”</a:t>
            </a:r>
            <a:r>
              <a:rPr lang="zh-CN" altLang="en-US" dirty="0"/>
              <a:t>相似的数据进行知识融合判断，当属性</a:t>
            </a:r>
            <a:r>
              <a:rPr lang="zh-CN" altLang="en-US" b="1" dirty="0"/>
              <a:t>“</a:t>
            </a:r>
            <a:r>
              <a:rPr lang="en-US" altLang="zh-CN" b="1" dirty="0"/>
              <a:t>name”</a:t>
            </a:r>
            <a:r>
              <a:rPr lang="zh-CN" altLang="en-US" dirty="0"/>
              <a:t>的相似度大于</a:t>
            </a:r>
            <a:r>
              <a:rPr lang="en-US" altLang="zh-CN" dirty="0"/>
              <a:t>1.00</a:t>
            </a:r>
            <a:r>
              <a:rPr lang="zh-CN" altLang="en-US" dirty="0"/>
              <a:t>，且属性</a:t>
            </a:r>
            <a:r>
              <a:rPr lang="zh-CN" altLang="en-US" b="1" dirty="0"/>
              <a:t>“职业”</a:t>
            </a:r>
            <a:r>
              <a:rPr lang="zh-CN" altLang="en-US" dirty="0"/>
              <a:t>的相似度大于</a:t>
            </a:r>
            <a:r>
              <a:rPr lang="en-US" altLang="zh-CN" dirty="0"/>
              <a:t>1.00</a:t>
            </a:r>
            <a:r>
              <a:rPr lang="zh-CN" altLang="en-US" dirty="0"/>
              <a:t>时，数据进行融合。</a:t>
            </a:r>
            <a:endParaRPr lang="en-US" altLang="zh-CN" dirty="0"/>
          </a:p>
          <a:p>
            <a:endParaRPr lang="en-US" altLang="zh-CN" dirty="0"/>
          </a:p>
          <a:p>
            <a:endParaRPr lang="en-US" altLang="zh-CN" dirty="0"/>
          </a:p>
          <a:p>
            <a:r>
              <a:rPr lang="zh-CN" altLang="en-US" dirty="0"/>
              <a:t>对电影的属性</a:t>
            </a:r>
            <a:r>
              <a:rPr lang="zh-CN" altLang="en-US" b="1" dirty="0"/>
              <a:t>“</a:t>
            </a:r>
            <a:r>
              <a:rPr lang="en-US" altLang="zh-CN" b="1" dirty="0"/>
              <a:t>name”</a:t>
            </a:r>
            <a:r>
              <a:rPr lang="zh-CN" altLang="en-US" dirty="0"/>
              <a:t>相似的数据进行知识融合判断，当属性</a:t>
            </a:r>
            <a:r>
              <a:rPr lang="zh-CN" altLang="en-US" b="1" dirty="0"/>
              <a:t>“</a:t>
            </a:r>
            <a:r>
              <a:rPr lang="en-US" altLang="zh-CN" b="1" dirty="0"/>
              <a:t>name”</a:t>
            </a:r>
            <a:r>
              <a:rPr lang="zh-CN" altLang="en-US" dirty="0"/>
              <a:t>的相似度大于</a:t>
            </a:r>
            <a:r>
              <a:rPr lang="en-US" altLang="zh-CN" dirty="0"/>
              <a:t>1.00</a:t>
            </a:r>
            <a:r>
              <a:rPr lang="zh-CN" altLang="en-US" dirty="0"/>
              <a:t>，且属性</a:t>
            </a:r>
            <a:r>
              <a:rPr lang="zh-CN" altLang="en-US" b="1" dirty="0"/>
              <a:t>“上映时间”</a:t>
            </a:r>
            <a:r>
              <a:rPr lang="zh-CN" altLang="en-US" dirty="0"/>
              <a:t>的相似度大于</a:t>
            </a:r>
            <a:r>
              <a:rPr lang="en-US" altLang="zh-CN" dirty="0"/>
              <a:t>1.00</a:t>
            </a:r>
            <a:r>
              <a:rPr lang="zh-CN" altLang="en-US" dirty="0"/>
              <a:t>时。</a:t>
            </a:r>
          </a:p>
        </p:txBody>
      </p:sp>
      <p:pic>
        <p:nvPicPr>
          <p:cNvPr id="3" name="图片 2">
            <a:extLst>
              <a:ext uri="{FF2B5EF4-FFF2-40B4-BE49-F238E27FC236}">
                <a16:creationId xmlns:a16="http://schemas.microsoft.com/office/drawing/2014/main" id="{E4B47B39-F32E-4186-95E0-FFBDF6883C02}"/>
              </a:ext>
            </a:extLst>
          </p:cNvPr>
          <p:cNvPicPr>
            <a:picLocks noChangeAspect="1"/>
          </p:cNvPicPr>
          <p:nvPr/>
        </p:nvPicPr>
        <p:blipFill>
          <a:blip r:embed="rId2"/>
          <a:stretch>
            <a:fillRect/>
          </a:stretch>
        </p:blipFill>
        <p:spPr>
          <a:xfrm>
            <a:off x="1376176" y="1720840"/>
            <a:ext cx="2500499" cy="3416320"/>
          </a:xfrm>
          <a:prstGeom prst="rect">
            <a:avLst/>
          </a:prstGeom>
        </p:spPr>
      </p:pic>
    </p:spTree>
    <p:extLst>
      <p:ext uri="{BB962C8B-B14F-4D97-AF65-F5344CB8AC3E}">
        <p14:creationId xmlns:p14="http://schemas.microsoft.com/office/powerpoint/2010/main" val="2638193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知识存储</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106120133"/>
              </p:ext>
            </p:extLst>
          </p:nvPr>
        </p:nvGraphicFramePr>
        <p:xfrm>
          <a:off x="514905" y="925729"/>
          <a:ext cx="11070455" cy="6084215"/>
        </p:xfrm>
        <a:graphic>
          <a:graphicData uri="http://schemas.openxmlformats.org/drawingml/2006/table">
            <a:tbl>
              <a:tblPr firstRow="1" bandRow="1">
                <a:tableStyleId>{5FD0F851-EC5A-4D38-B0AD-8093EC10F338}</a:tableStyleId>
              </a:tblPr>
              <a:tblGrid>
                <a:gridCol w="1102354">
                  <a:extLst>
                    <a:ext uri="{9D8B030D-6E8A-4147-A177-3AD203B41FA5}">
                      <a16:colId xmlns:a16="http://schemas.microsoft.com/office/drawing/2014/main" val="20000"/>
                    </a:ext>
                  </a:extLst>
                </a:gridCol>
                <a:gridCol w="1524533">
                  <a:extLst>
                    <a:ext uri="{9D8B030D-6E8A-4147-A177-3AD203B41FA5}">
                      <a16:colId xmlns:a16="http://schemas.microsoft.com/office/drawing/2014/main" val="20001"/>
                    </a:ext>
                  </a:extLst>
                </a:gridCol>
                <a:gridCol w="1571442">
                  <a:extLst>
                    <a:ext uri="{9D8B030D-6E8A-4147-A177-3AD203B41FA5}">
                      <a16:colId xmlns:a16="http://schemas.microsoft.com/office/drawing/2014/main" val="20002"/>
                    </a:ext>
                  </a:extLst>
                </a:gridCol>
                <a:gridCol w="1368170">
                  <a:extLst>
                    <a:ext uri="{9D8B030D-6E8A-4147-A177-3AD203B41FA5}">
                      <a16:colId xmlns:a16="http://schemas.microsoft.com/office/drawing/2014/main" val="20003"/>
                    </a:ext>
                  </a:extLst>
                </a:gridCol>
                <a:gridCol w="1375989">
                  <a:extLst>
                    <a:ext uri="{9D8B030D-6E8A-4147-A177-3AD203B41FA5}">
                      <a16:colId xmlns:a16="http://schemas.microsoft.com/office/drawing/2014/main" val="20004"/>
                    </a:ext>
                  </a:extLst>
                </a:gridCol>
                <a:gridCol w="2050570">
                  <a:extLst>
                    <a:ext uri="{9D8B030D-6E8A-4147-A177-3AD203B41FA5}">
                      <a16:colId xmlns:a16="http://schemas.microsoft.com/office/drawing/2014/main" val="20005"/>
                    </a:ext>
                  </a:extLst>
                </a:gridCol>
                <a:gridCol w="2077397">
                  <a:extLst>
                    <a:ext uri="{9D8B030D-6E8A-4147-A177-3AD203B41FA5}">
                      <a16:colId xmlns:a16="http://schemas.microsoft.com/office/drawing/2014/main" val="4116714098"/>
                    </a:ext>
                  </a:extLst>
                </a:gridCol>
              </a:tblGrid>
              <a:tr h="871419">
                <a:tc>
                  <a:txBody>
                    <a:bodyPr/>
                    <a:lstStyle/>
                    <a:p>
                      <a:endParaRPr lang="zh-CN" altLang="en-US" dirty="0"/>
                    </a:p>
                  </a:txBody>
                  <a:tcPr/>
                </a:tc>
                <a:tc>
                  <a:txBody>
                    <a:bodyPr/>
                    <a:lstStyle/>
                    <a:p>
                      <a:r>
                        <a:rPr lang="en-US" altLang="zh-CN" sz="1800" b="0" i="0" kern="1200" dirty="0">
                          <a:solidFill>
                            <a:schemeClr val="tx1"/>
                          </a:solidFill>
                          <a:effectLst/>
                          <a:latin typeface="+mn-lt"/>
                          <a:ea typeface="+mn-ea"/>
                          <a:cs typeface="+mn-cs"/>
                        </a:rPr>
                        <a:t>CREATE</a:t>
                      </a:r>
                      <a:r>
                        <a:rPr lang="zh-CN" altLang="en-US" sz="1800" b="0" i="0" kern="1200" dirty="0">
                          <a:solidFill>
                            <a:schemeClr val="tx1"/>
                          </a:solidFill>
                          <a:effectLst/>
                          <a:latin typeface="+mn-lt"/>
                          <a:ea typeface="+mn-ea"/>
                          <a:cs typeface="+mn-cs"/>
                        </a:rPr>
                        <a:t>语句</a:t>
                      </a:r>
                      <a:endParaRPr lang="zh-CN" altLang="en-US" dirty="0"/>
                    </a:p>
                  </a:txBody>
                  <a:tcPr/>
                </a:tc>
                <a:tc>
                  <a:txBody>
                    <a:bodyPr/>
                    <a:lstStyle/>
                    <a:p>
                      <a:r>
                        <a:rPr lang="en-US" altLang="zh-CN" sz="1800" b="0" i="0" kern="1200" dirty="0">
                          <a:solidFill>
                            <a:schemeClr val="tx1"/>
                          </a:solidFill>
                          <a:effectLst/>
                          <a:latin typeface="+mn-lt"/>
                          <a:ea typeface="+mn-ea"/>
                          <a:cs typeface="+mn-cs"/>
                        </a:rPr>
                        <a:t>LOAD CSV</a:t>
                      </a:r>
                      <a:r>
                        <a:rPr lang="zh-CN" altLang="en-US" sz="1800" b="0" i="0" kern="1200" dirty="0">
                          <a:solidFill>
                            <a:schemeClr val="tx1"/>
                          </a:solidFill>
                          <a:effectLst/>
                          <a:latin typeface="+mn-lt"/>
                          <a:ea typeface="+mn-ea"/>
                          <a:cs typeface="+mn-cs"/>
                        </a:rPr>
                        <a:t>语句</a:t>
                      </a:r>
                      <a:endParaRPr lang="zh-CN" altLang="en-US" dirty="0"/>
                    </a:p>
                  </a:txBody>
                  <a:tcPr/>
                </a:tc>
                <a:tc>
                  <a:txBody>
                    <a:bodyPr/>
                    <a:lstStyle/>
                    <a:p>
                      <a:r>
                        <a:rPr lang="en-US" altLang="zh-CN" sz="1800" b="0" i="0" kern="1200" dirty="0">
                          <a:solidFill>
                            <a:schemeClr val="tx1"/>
                          </a:solidFill>
                          <a:effectLst/>
                          <a:latin typeface="+mn-lt"/>
                          <a:ea typeface="+mn-ea"/>
                          <a:cs typeface="+mn-cs"/>
                        </a:rPr>
                        <a:t>Batch Inserter</a:t>
                      </a:r>
                      <a:endParaRPr lang="zh-CN" altLang="en-US" dirty="0"/>
                    </a:p>
                  </a:txBody>
                  <a:tcPr/>
                </a:tc>
                <a:tc>
                  <a:txBody>
                    <a:bodyPr/>
                    <a:lstStyle/>
                    <a:p>
                      <a:r>
                        <a:rPr lang="en-US" altLang="zh-CN" sz="1800" b="0" i="0" kern="1200" dirty="0">
                          <a:solidFill>
                            <a:schemeClr val="tx1"/>
                          </a:solidFill>
                          <a:effectLst/>
                          <a:latin typeface="+mn-lt"/>
                          <a:ea typeface="+mn-ea"/>
                          <a:cs typeface="+mn-cs"/>
                        </a:rPr>
                        <a:t>Batch Import</a:t>
                      </a:r>
                      <a:endParaRPr lang="zh-CN" altLang="en-US" dirty="0"/>
                    </a:p>
                  </a:txBody>
                  <a:tcPr/>
                </a:tc>
                <a:tc>
                  <a:txBody>
                    <a:bodyPr/>
                    <a:lstStyle/>
                    <a:p>
                      <a:r>
                        <a:rPr lang="en-US" altLang="zh-CN" sz="1800" b="0" i="0" kern="1200" dirty="0">
                          <a:solidFill>
                            <a:schemeClr val="tx1"/>
                          </a:solidFill>
                          <a:effectLst/>
                          <a:latin typeface="+mn-lt"/>
                          <a:ea typeface="+mn-ea"/>
                          <a:cs typeface="+mn-cs"/>
                        </a:rPr>
                        <a:t>Neo4j-import</a:t>
                      </a:r>
                      <a:endParaRPr lang="zh-CN" altLang="en-US" dirty="0"/>
                    </a:p>
                  </a:txBody>
                  <a:tcPr/>
                </a:tc>
                <a:tc>
                  <a:txBody>
                    <a:bodyPr/>
                    <a:lstStyle/>
                    <a:p>
                      <a:r>
                        <a:rPr lang="en-US" altLang="zh-CN" sz="1800" b="0" i="0" kern="1200" dirty="0">
                          <a:solidFill>
                            <a:schemeClr val="tx1"/>
                          </a:solidFill>
                          <a:effectLst/>
                          <a:latin typeface="+mn-lt"/>
                          <a:ea typeface="+mn-ea"/>
                          <a:cs typeface="+mn-cs"/>
                        </a:rPr>
                        <a:t>neo4j.apocload.csv+apoc.load.relationship</a:t>
                      </a:r>
                      <a:endParaRPr lang="zh-CN" altLang="en-US" dirty="0"/>
                    </a:p>
                  </a:txBody>
                  <a:tcPr/>
                </a:tc>
                <a:extLst>
                  <a:ext uri="{0D108BD9-81ED-4DB2-BD59-A6C34878D82A}">
                    <a16:rowId xmlns:a16="http://schemas.microsoft.com/office/drawing/2014/main" val="10000"/>
                  </a:ext>
                </a:extLst>
              </a:tr>
              <a:tr h="871419">
                <a:tc>
                  <a:txBody>
                    <a:bodyPr/>
                    <a:lstStyle/>
                    <a:p>
                      <a:r>
                        <a:rPr lang="zh-CN" altLang="en-US" dirty="0"/>
                        <a:t>适用场景</a:t>
                      </a:r>
                    </a:p>
                  </a:txBody>
                  <a:tcPr/>
                </a:tc>
                <a:tc>
                  <a:txBody>
                    <a:bodyPr/>
                    <a:lstStyle/>
                    <a:p>
                      <a:endParaRPr lang="zh-CN" altLang="en-US" dirty="0"/>
                    </a:p>
                  </a:txBody>
                  <a:tcPr/>
                </a:tc>
                <a:tc>
                  <a:txBody>
                    <a:bodyPr/>
                    <a:lstStyle/>
                    <a:p>
                      <a:r>
                        <a:rPr lang="zh-CN" altLang="en-US" sz="1800" b="0" i="0" kern="1200" dirty="0">
                          <a:solidFill>
                            <a:schemeClr val="tx1"/>
                          </a:solidFill>
                          <a:effectLst/>
                          <a:latin typeface="+mn-lt"/>
                          <a:ea typeface="+mn-ea"/>
                          <a:cs typeface="+mn-cs"/>
                        </a:rPr>
                        <a:t>初始化导入</a:t>
                      </a:r>
                      <a:endParaRPr lang="en-US" altLang="zh-CN" sz="1800" b="0" i="0" kern="1200" dirty="0">
                        <a:solidFill>
                          <a:schemeClr val="tx1"/>
                        </a:solidFill>
                        <a:effectLst/>
                        <a:latin typeface="+mn-lt"/>
                        <a:ea typeface="+mn-ea"/>
                        <a:cs typeface="+mn-cs"/>
                      </a:endParaRPr>
                    </a:p>
                    <a:p>
                      <a:r>
                        <a:rPr lang="zh-CN" altLang="en-US" sz="1800" b="0" i="0" kern="1200" dirty="0">
                          <a:solidFill>
                            <a:schemeClr val="tx1"/>
                          </a:solidFill>
                          <a:effectLst/>
                          <a:latin typeface="+mn-lt"/>
                          <a:ea typeface="+mn-ea"/>
                          <a:cs typeface="+mn-cs"/>
                        </a:rPr>
                        <a:t>增量更新</a:t>
                      </a:r>
                      <a:endParaRPr lang="zh-CN" altLang="en-US" dirty="0"/>
                    </a:p>
                  </a:txBody>
                  <a:tcPr/>
                </a:tc>
                <a:tc>
                  <a:txBody>
                    <a:bodyPr/>
                    <a:lstStyle/>
                    <a:p>
                      <a:r>
                        <a:rPr lang="zh-CN" altLang="en-US" sz="1800" b="0" i="0" kern="1200" dirty="0">
                          <a:solidFill>
                            <a:schemeClr val="tx1"/>
                          </a:solidFill>
                          <a:effectLst/>
                          <a:latin typeface="+mn-lt"/>
                          <a:ea typeface="+mn-ea"/>
                          <a:cs typeface="+mn-cs"/>
                        </a:rPr>
                        <a:t>初始化导入</a:t>
                      </a:r>
                      <a:endParaRPr lang="zh-CN" altLang="en-US" dirty="0"/>
                    </a:p>
                  </a:txBody>
                  <a:tcPr/>
                </a:tc>
                <a:tc>
                  <a:txBody>
                    <a:bodyPr/>
                    <a:lstStyle/>
                    <a:p>
                      <a:r>
                        <a:rPr lang="zh-CN" altLang="en-US" sz="1800" b="0" i="0" kern="1200" dirty="0">
                          <a:solidFill>
                            <a:schemeClr val="tx1"/>
                          </a:solidFill>
                          <a:effectLst/>
                          <a:latin typeface="+mn-lt"/>
                          <a:ea typeface="+mn-ea"/>
                          <a:cs typeface="+mn-cs"/>
                        </a:rPr>
                        <a:t>初始化导入</a:t>
                      </a:r>
                      <a:endParaRPr lang="en-US" altLang="zh-CN" sz="1800" b="0" i="0" kern="1200" dirty="0">
                        <a:solidFill>
                          <a:schemeClr val="tx1"/>
                        </a:solidFill>
                        <a:effectLst/>
                        <a:latin typeface="+mn-lt"/>
                        <a:ea typeface="+mn-ea"/>
                        <a:cs typeface="+mn-cs"/>
                      </a:endParaRPr>
                    </a:p>
                    <a:p>
                      <a:r>
                        <a:rPr lang="zh-CN" altLang="en-US" sz="1800" b="0" i="0" kern="1200" dirty="0">
                          <a:solidFill>
                            <a:schemeClr val="tx1"/>
                          </a:solidFill>
                          <a:effectLst/>
                          <a:latin typeface="+mn-lt"/>
                          <a:ea typeface="+mn-ea"/>
                          <a:cs typeface="+mn-cs"/>
                        </a:rPr>
                        <a:t>增量更新（有限制）</a:t>
                      </a:r>
                      <a:endParaRPr lang="zh-CN" altLang="en-US" dirty="0"/>
                    </a:p>
                  </a:txBody>
                  <a:tcPr/>
                </a:tc>
                <a:tc>
                  <a:txBody>
                    <a:bodyPr/>
                    <a:lstStyle/>
                    <a:p>
                      <a:r>
                        <a:rPr lang="zh-CN" altLang="en-US" sz="1800" b="0" i="0" kern="1200" dirty="0">
                          <a:solidFill>
                            <a:schemeClr val="tx1"/>
                          </a:solidFill>
                          <a:effectLst/>
                          <a:latin typeface="+mn-lt"/>
                          <a:ea typeface="+mn-ea"/>
                          <a:cs typeface="+mn-cs"/>
                        </a:rPr>
                        <a:t>初始化导入</a:t>
                      </a:r>
                      <a:endParaRPr lang="zh-CN" altLang="en-US" dirty="0"/>
                    </a:p>
                  </a:txBody>
                  <a:tcPr/>
                </a:tc>
                <a:tc>
                  <a:txBody>
                    <a:bodyPr/>
                    <a:lstStyle/>
                    <a:p>
                      <a:r>
                        <a:rPr lang="zh-CN" altLang="en-US" dirty="0"/>
                        <a:t>增量更新</a:t>
                      </a:r>
                    </a:p>
                  </a:txBody>
                  <a:tcPr/>
                </a:tc>
                <a:extLst>
                  <a:ext uri="{0D108BD9-81ED-4DB2-BD59-A6C34878D82A}">
                    <a16:rowId xmlns:a16="http://schemas.microsoft.com/office/drawing/2014/main" val="10001"/>
                  </a:ext>
                </a:extLst>
              </a:tr>
              <a:tr h="871419">
                <a:tc>
                  <a:txBody>
                    <a:bodyPr/>
                    <a:lstStyle/>
                    <a:p>
                      <a:r>
                        <a:rPr lang="zh-CN" altLang="en-US" dirty="0"/>
                        <a:t>速度</a:t>
                      </a:r>
                    </a:p>
                  </a:txBody>
                  <a:tcPr/>
                </a:tc>
                <a:tc>
                  <a:txBody>
                    <a:bodyPr/>
                    <a:lstStyle/>
                    <a:p>
                      <a:r>
                        <a:rPr lang="en-US" altLang="zh-CN" sz="1800" b="0" i="0" kern="1200" dirty="0">
                          <a:solidFill>
                            <a:schemeClr val="tx1"/>
                          </a:solidFill>
                          <a:effectLst/>
                          <a:latin typeface="+mn-lt"/>
                          <a:ea typeface="+mn-ea"/>
                          <a:cs typeface="+mn-cs"/>
                        </a:rPr>
                        <a:t>1000 nodes/s</a:t>
                      </a:r>
                      <a:endParaRPr lang="zh-CN" altLang="en-US" dirty="0"/>
                    </a:p>
                  </a:txBody>
                  <a:tcPr/>
                </a:tc>
                <a:tc>
                  <a:txBody>
                    <a:bodyPr/>
                    <a:lstStyle/>
                    <a:p>
                      <a:r>
                        <a:rPr lang="en-US" altLang="zh-CN" sz="1800" b="0" i="0" kern="1200" dirty="0">
                          <a:solidFill>
                            <a:schemeClr val="tx1"/>
                          </a:solidFill>
                          <a:effectLst/>
                          <a:latin typeface="+mn-lt"/>
                          <a:ea typeface="+mn-ea"/>
                          <a:cs typeface="+mn-cs"/>
                        </a:rPr>
                        <a:t>5000 nodes/s</a:t>
                      </a:r>
                      <a:endParaRPr lang="zh-CN" altLang="en-US" dirty="0"/>
                    </a:p>
                  </a:txBody>
                  <a:tcPr/>
                </a:tc>
                <a:tc>
                  <a:txBody>
                    <a:bodyPr/>
                    <a:lstStyle/>
                    <a:p>
                      <a:r>
                        <a:rPr lang="zh-CN" altLang="en-US" sz="1800" b="0" i="0" kern="1200" dirty="0">
                          <a:solidFill>
                            <a:schemeClr val="tx1"/>
                          </a:solidFill>
                          <a:effectLst/>
                          <a:latin typeface="+mn-lt"/>
                          <a:ea typeface="+mn-ea"/>
                          <a:cs typeface="+mn-cs"/>
                        </a:rPr>
                        <a:t>数万 </a:t>
                      </a:r>
                      <a:r>
                        <a:rPr lang="en-US" altLang="zh-CN" sz="1800" b="0" i="0" kern="1200" dirty="0">
                          <a:solidFill>
                            <a:schemeClr val="tx1"/>
                          </a:solidFill>
                          <a:effectLst/>
                          <a:latin typeface="+mn-lt"/>
                          <a:ea typeface="+mn-ea"/>
                          <a:cs typeface="+mn-cs"/>
                        </a:rPr>
                        <a:t>nodes/s</a:t>
                      </a:r>
                      <a:endParaRPr lang="zh-CN" altLang="en-US" dirty="0"/>
                    </a:p>
                  </a:txBody>
                  <a:tcPr/>
                </a:tc>
                <a:tc>
                  <a:txBody>
                    <a:bodyPr/>
                    <a:lstStyle/>
                    <a:p>
                      <a:r>
                        <a:rPr lang="zh-CN" altLang="en-US" sz="1800" b="0" i="0" kern="1200" dirty="0">
                          <a:solidFill>
                            <a:schemeClr val="tx1"/>
                          </a:solidFill>
                          <a:effectLst/>
                          <a:latin typeface="+mn-lt"/>
                          <a:ea typeface="+mn-ea"/>
                          <a:cs typeface="+mn-cs"/>
                        </a:rPr>
                        <a:t>数万 </a:t>
                      </a:r>
                      <a:r>
                        <a:rPr lang="en-US" altLang="zh-CN" sz="1800" b="0" i="0" kern="1200" dirty="0">
                          <a:solidFill>
                            <a:schemeClr val="tx1"/>
                          </a:solidFill>
                          <a:effectLst/>
                          <a:latin typeface="+mn-lt"/>
                          <a:ea typeface="+mn-ea"/>
                          <a:cs typeface="+mn-cs"/>
                        </a:rPr>
                        <a:t>nodes/s</a:t>
                      </a:r>
                      <a:endParaRPr lang="zh-CN" altLang="en-US" dirty="0"/>
                    </a:p>
                  </a:txBody>
                  <a:tcPr/>
                </a:tc>
                <a:tc>
                  <a:txBody>
                    <a:bodyPr/>
                    <a:lstStyle/>
                    <a:p>
                      <a:r>
                        <a:rPr lang="zh-CN" altLang="en-US" sz="1800" b="0" i="0" kern="1200" dirty="0">
                          <a:solidFill>
                            <a:schemeClr val="tx1"/>
                          </a:solidFill>
                          <a:effectLst/>
                          <a:latin typeface="+mn-lt"/>
                          <a:ea typeface="+mn-ea"/>
                          <a:cs typeface="+mn-cs"/>
                        </a:rPr>
                        <a:t>数万 </a:t>
                      </a:r>
                      <a:r>
                        <a:rPr lang="en-US" altLang="zh-CN" sz="1800" b="0" i="0" kern="1200" dirty="0">
                          <a:solidFill>
                            <a:schemeClr val="tx1"/>
                          </a:solidFill>
                          <a:effectLst/>
                          <a:latin typeface="+mn-lt"/>
                          <a:ea typeface="+mn-ea"/>
                          <a:cs typeface="+mn-cs"/>
                        </a:rPr>
                        <a:t>nodes/s</a:t>
                      </a:r>
                      <a:endParaRPr lang="zh-CN" altLang="en-US" dirty="0"/>
                    </a:p>
                  </a:txBody>
                  <a:tcPr/>
                </a:tc>
                <a:tc>
                  <a:txBody>
                    <a:bodyPr/>
                    <a:lstStyle/>
                    <a:p>
                      <a:r>
                        <a:rPr lang="zh-CN" altLang="en-US" dirty="0"/>
                        <a:t>数</a:t>
                      </a:r>
                      <a:r>
                        <a:rPr lang="en-US" altLang="zh-CN" dirty="0" err="1"/>
                        <a:t>knodes</a:t>
                      </a:r>
                      <a:r>
                        <a:rPr lang="en-US" altLang="zh-CN" dirty="0"/>
                        <a:t>/s</a:t>
                      </a:r>
                      <a:endParaRPr lang="zh-CN" altLang="en-US" dirty="0"/>
                    </a:p>
                  </a:txBody>
                  <a:tcPr/>
                </a:tc>
                <a:extLst>
                  <a:ext uri="{0D108BD9-81ED-4DB2-BD59-A6C34878D82A}">
                    <a16:rowId xmlns:a16="http://schemas.microsoft.com/office/drawing/2014/main" val="10002"/>
                  </a:ext>
                </a:extLst>
              </a:tr>
              <a:tr h="1397059">
                <a:tc>
                  <a:txBody>
                    <a:bodyPr/>
                    <a:lstStyle/>
                    <a:p>
                      <a:r>
                        <a:rPr lang="zh-CN" altLang="en-US" dirty="0"/>
                        <a:t>优点</a:t>
                      </a:r>
                    </a:p>
                  </a:txBody>
                  <a:tcPr/>
                </a:tc>
                <a:tc>
                  <a:txBody>
                    <a:bodyPr/>
                    <a:lstStyle/>
                    <a:p>
                      <a:r>
                        <a:rPr lang="zh-CN" altLang="en-US" sz="1800" b="0" i="0" kern="1200" dirty="0">
                          <a:solidFill>
                            <a:schemeClr val="tx1"/>
                          </a:solidFill>
                          <a:effectLst/>
                          <a:latin typeface="+mn-lt"/>
                          <a:ea typeface="+mn-ea"/>
                          <a:cs typeface="+mn-cs"/>
                        </a:rPr>
                        <a:t>使用方便，可实时插入</a:t>
                      </a:r>
                      <a:endParaRPr lang="zh-CN" altLang="en-US" dirty="0"/>
                    </a:p>
                  </a:txBody>
                  <a:tcPr/>
                </a:tc>
                <a:tc>
                  <a:txBody>
                    <a:bodyPr/>
                    <a:lstStyle/>
                    <a:p>
                      <a:r>
                        <a:rPr lang="zh-CN" altLang="en-US" sz="1800" b="0" i="0" kern="1200" dirty="0">
                          <a:solidFill>
                            <a:schemeClr val="tx1"/>
                          </a:solidFill>
                          <a:effectLst/>
                          <a:latin typeface="+mn-lt"/>
                          <a:ea typeface="+mn-ea"/>
                          <a:cs typeface="+mn-cs"/>
                        </a:rPr>
                        <a:t>使用方便；</a:t>
                      </a:r>
                      <a:endParaRPr lang="en-US" altLang="zh-CN" sz="1800" b="0" i="0" kern="1200" dirty="0">
                        <a:solidFill>
                          <a:schemeClr val="tx1"/>
                        </a:solidFill>
                        <a:effectLst/>
                        <a:latin typeface="+mn-lt"/>
                        <a:ea typeface="+mn-ea"/>
                        <a:cs typeface="+mn-cs"/>
                      </a:endParaRPr>
                    </a:p>
                    <a:p>
                      <a:r>
                        <a:rPr lang="zh-CN" altLang="en-US" sz="1800" b="0" i="0" kern="1200" dirty="0">
                          <a:solidFill>
                            <a:schemeClr val="tx1"/>
                          </a:solidFill>
                          <a:effectLst/>
                          <a:latin typeface="+mn-lt"/>
                          <a:ea typeface="+mn-ea"/>
                          <a:cs typeface="+mn-cs"/>
                        </a:rPr>
                        <a:t>可实时插入。</a:t>
                      </a:r>
                      <a:endParaRPr lang="zh-CN" altLang="en-US" dirty="0"/>
                    </a:p>
                  </a:txBody>
                  <a:tcPr/>
                </a:tc>
                <a:tc>
                  <a:txBody>
                    <a:bodyPr/>
                    <a:lstStyle/>
                    <a:p>
                      <a:r>
                        <a:rPr lang="zh-CN" altLang="en-US" dirty="0"/>
                        <a:t>速度快</a:t>
                      </a:r>
                    </a:p>
                  </a:txBody>
                  <a:tcPr/>
                </a:tc>
                <a:tc>
                  <a:txBody>
                    <a:bodyPr/>
                    <a:lstStyle/>
                    <a:p>
                      <a:r>
                        <a:rPr lang="zh-CN" altLang="en-US" dirty="0"/>
                        <a:t>速度快，可以在已经存在的数据库中导入数据</a:t>
                      </a:r>
                    </a:p>
                  </a:txBody>
                  <a:tcPr/>
                </a:tc>
                <a:tc>
                  <a:txBody>
                    <a:bodyPr/>
                    <a:lstStyle/>
                    <a:p>
                      <a:r>
                        <a:rPr lang="zh-CN" altLang="en-US" dirty="0"/>
                        <a:t>速度快，</a:t>
                      </a:r>
                      <a:endParaRPr lang="en-US" altLang="zh-CN" dirty="0"/>
                    </a:p>
                    <a:p>
                      <a:r>
                        <a:rPr lang="zh-CN" altLang="en-US" sz="1800" b="0" i="0" kern="1200" dirty="0">
                          <a:solidFill>
                            <a:schemeClr val="tx1"/>
                          </a:solidFill>
                          <a:effectLst/>
                          <a:latin typeface="+mn-lt"/>
                          <a:ea typeface="+mn-ea"/>
                          <a:cs typeface="+mn-cs"/>
                        </a:rPr>
                        <a:t>比</a:t>
                      </a:r>
                      <a:r>
                        <a:rPr lang="en-US" altLang="zh-CN" sz="1800" b="0" i="0" kern="1200" dirty="0">
                          <a:solidFill>
                            <a:schemeClr val="tx1"/>
                          </a:solidFill>
                          <a:effectLst/>
                          <a:latin typeface="+mn-lt"/>
                          <a:ea typeface="+mn-ea"/>
                          <a:cs typeface="+mn-cs"/>
                        </a:rPr>
                        <a:t>Batch Import</a:t>
                      </a:r>
                      <a:r>
                        <a:rPr lang="zh-CN" altLang="en-US" sz="1800" b="0" i="0" kern="1200" dirty="0">
                          <a:solidFill>
                            <a:schemeClr val="tx1"/>
                          </a:solidFill>
                          <a:effectLst/>
                          <a:latin typeface="+mn-lt"/>
                          <a:ea typeface="+mn-ea"/>
                          <a:cs typeface="+mn-cs"/>
                        </a:rPr>
                        <a:t>占用更少的资源</a:t>
                      </a:r>
                      <a:endParaRPr lang="zh-CN" altLang="en-US" dirty="0"/>
                    </a:p>
                  </a:txBody>
                  <a:tcPr/>
                </a:tc>
                <a:tc>
                  <a:txBody>
                    <a:bodyPr/>
                    <a:lstStyle/>
                    <a:p>
                      <a:r>
                        <a:rPr lang="zh-CN" altLang="en-US" sz="1800" b="0" i="0" kern="1200" dirty="0">
                          <a:solidFill>
                            <a:schemeClr val="tx1"/>
                          </a:solidFill>
                          <a:effectLst/>
                          <a:latin typeface="+mn-lt"/>
                          <a:ea typeface="+mn-ea"/>
                          <a:cs typeface="+mn-cs"/>
                        </a:rPr>
                        <a:t>可以增量更新；</a:t>
                      </a:r>
                      <a:endParaRPr lang="en-US" altLang="zh-CN" sz="1800" b="0" i="0" kern="1200" dirty="0">
                        <a:solidFill>
                          <a:schemeClr val="tx1"/>
                        </a:solidFill>
                        <a:effectLst/>
                        <a:latin typeface="+mn-lt"/>
                        <a:ea typeface="+mn-ea"/>
                        <a:cs typeface="+mn-cs"/>
                      </a:endParaRPr>
                    </a:p>
                    <a:p>
                      <a:r>
                        <a:rPr lang="zh-CN" altLang="en-US" sz="1800" b="0" i="0" kern="1200" dirty="0">
                          <a:solidFill>
                            <a:schemeClr val="tx1"/>
                          </a:solidFill>
                          <a:effectLst/>
                          <a:latin typeface="+mn-lt"/>
                          <a:ea typeface="+mn-ea"/>
                          <a:cs typeface="+mn-cs"/>
                        </a:rPr>
                        <a:t>支持在线导入；支持动态传</a:t>
                      </a:r>
                      <a:r>
                        <a:rPr lang="en-US" altLang="zh-CN" sz="1800" b="0" i="0" kern="1200" dirty="0">
                          <a:solidFill>
                            <a:schemeClr val="tx1"/>
                          </a:solidFill>
                          <a:effectLst/>
                          <a:latin typeface="+mn-lt"/>
                          <a:ea typeface="+mn-ea"/>
                          <a:cs typeface="+mn-cs"/>
                        </a:rPr>
                        <a:t>Label  </a:t>
                      </a:r>
                      <a:r>
                        <a:rPr lang="en-US" altLang="zh-CN" sz="1800" b="0" i="0" kern="1200" dirty="0" err="1">
                          <a:solidFill>
                            <a:schemeClr val="tx1"/>
                          </a:solidFill>
                          <a:effectLst/>
                          <a:latin typeface="+mn-lt"/>
                          <a:ea typeface="+mn-ea"/>
                          <a:cs typeface="+mn-cs"/>
                        </a:rPr>
                        <a:t>RelationShip</a:t>
                      </a:r>
                      <a:endParaRPr lang="en-US" altLang="zh-CN" sz="1800" b="0" i="0" kern="1200" dirty="0">
                        <a:solidFill>
                          <a:schemeClr val="tx1"/>
                        </a:solidFill>
                        <a:effectLst/>
                        <a:latin typeface="+mn-lt"/>
                        <a:ea typeface="+mn-ea"/>
                        <a:cs typeface="+mn-cs"/>
                      </a:endParaRPr>
                    </a:p>
                    <a:p>
                      <a:endParaRPr lang="zh-CN" altLang="en-US" dirty="0"/>
                    </a:p>
                  </a:txBody>
                  <a:tcPr/>
                </a:tc>
                <a:extLst>
                  <a:ext uri="{0D108BD9-81ED-4DB2-BD59-A6C34878D82A}">
                    <a16:rowId xmlns:a16="http://schemas.microsoft.com/office/drawing/2014/main" val="10003"/>
                  </a:ext>
                </a:extLst>
              </a:tr>
              <a:tr h="1920956">
                <a:tc>
                  <a:txBody>
                    <a:bodyPr/>
                    <a:lstStyle/>
                    <a:p>
                      <a:r>
                        <a:rPr lang="zh-CN" altLang="en-US" dirty="0"/>
                        <a:t>缺点</a:t>
                      </a:r>
                    </a:p>
                  </a:txBody>
                  <a:tcPr/>
                </a:tc>
                <a:tc>
                  <a:txBody>
                    <a:bodyPr/>
                    <a:lstStyle/>
                    <a:p>
                      <a:r>
                        <a:rPr lang="zh-CN" altLang="en-US" sz="1800" b="0" i="0" kern="1200" dirty="0">
                          <a:solidFill>
                            <a:schemeClr val="tx1"/>
                          </a:solidFill>
                          <a:effectLst/>
                          <a:latin typeface="+mn-lt"/>
                          <a:ea typeface="+mn-ea"/>
                          <a:cs typeface="+mn-cs"/>
                        </a:rPr>
                        <a:t>速度慢</a:t>
                      </a:r>
                      <a:endParaRPr lang="zh-CN" altLang="en-US" dirty="0"/>
                    </a:p>
                  </a:txBody>
                  <a:tcPr/>
                </a:tc>
                <a:tc>
                  <a:txBody>
                    <a:bodyPr/>
                    <a:lstStyle/>
                    <a:p>
                      <a:r>
                        <a:rPr lang="zh-CN" altLang="en-US" sz="1800" b="0" i="0" kern="1200" dirty="0">
                          <a:solidFill>
                            <a:schemeClr val="tx1"/>
                          </a:solidFill>
                          <a:effectLst/>
                          <a:latin typeface="+mn-lt"/>
                          <a:ea typeface="+mn-ea"/>
                          <a:cs typeface="+mn-cs"/>
                        </a:rPr>
                        <a:t>数据需要事先处理</a:t>
                      </a:r>
                      <a:endParaRPr lang="zh-CN" altLang="en-US" dirty="0"/>
                    </a:p>
                  </a:txBody>
                  <a:tcPr/>
                </a:tc>
                <a:tc>
                  <a:txBody>
                    <a:bodyPr/>
                    <a:lstStyle/>
                    <a:p>
                      <a:r>
                        <a:rPr lang="zh-CN" altLang="en-US" sz="1800" b="0" i="0" kern="1200" dirty="0">
                          <a:solidFill>
                            <a:schemeClr val="tx1"/>
                          </a:solidFill>
                          <a:effectLst/>
                          <a:latin typeface="+mn-lt"/>
                          <a:ea typeface="+mn-ea"/>
                          <a:cs typeface="+mn-cs"/>
                        </a:rPr>
                        <a:t>数据需要事先处理；</a:t>
                      </a:r>
                      <a:endParaRPr lang="zh-CN" altLang="en-US" dirty="0"/>
                    </a:p>
                    <a:p>
                      <a:r>
                        <a:rPr lang="zh-CN" altLang="en-US" sz="1800" b="0" i="0" kern="1200" dirty="0">
                          <a:solidFill>
                            <a:schemeClr val="tx1"/>
                          </a:solidFill>
                          <a:effectLst/>
                          <a:latin typeface="+mn-lt"/>
                          <a:ea typeface="+mn-ea"/>
                          <a:cs typeface="+mn-cs"/>
                        </a:rPr>
                        <a:t>必须在</a:t>
                      </a:r>
                      <a:r>
                        <a:rPr lang="en-US" altLang="zh-CN" sz="1800" b="0" i="0" kern="1200" dirty="0">
                          <a:solidFill>
                            <a:schemeClr val="tx1"/>
                          </a:solidFill>
                          <a:effectLst/>
                          <a:latin typeface="+mn-lt"/>
                          <a:ea typeface="+mn-ea"/>
                          <a:cs typeface="+mn-cs"/>
                        </a:rPr>
                        <a:t>java</a:t>
                      </a:r>
                      <a:r>
                        <a:rPr lang="zh-CN" altLang="en-US" sz="1800" b="0" i="0" kern="1200" dirty="0">
                          <a:solidFill>
                            <a:schemeClr val="tx1"/>
                          </a:solidFill>
                          <a:effectLst/>
                          <a:latin typeface="+mn-lt"/>
                          <a:ea typeface="+mn-ea"/>
                          <a:cs typeface="+mn-cs"/>
                        </a:rPr>
                        <a:t>中使用；</a:t>
                      </a:r>
                      <a:endParaRPr lang="en-US" altLang="zh-CN" sz="1800" b="0" i="0" kern="1200" dirty="0">
                        <a:solidFill>
                          <a:schemeClr val="tx1"/>
                        </a:solidFill>
                        <a:effectLst/>
                        <a:latin typeface="+mn-lt"/>
                        <a:ea typeface="+mn-ea"/>
                        <a:cs typeface="+mn-cs"/>
                      </a:endParaRPr>
                    </a:p>
                    <a:p>
                      <a:r>
                        <a:rPr lang="zh-CN" altLang="en-US" sz="1800" b="0" i="0" kern="1200" dirty="0">
                          <a:solidFill>
                            <a:schemeClr val="tx1"/>
                          </a:solidFill>
                          <a:effectLst/>
                          <a:latin typeface="+mn-lt"/>
                          <a:ea typeface="+mn-ea"/>
                          <a:cs typeface="+mn-cs"/>
                        </a:rPr>
                        <a:t>使用时必须停止</a:t>
                      </a:r>
                      <a:r>
                        <a:rPr lang="en-US" altLang="zh-CN" sz="1800" b="0" i="0" kern="1200" dirty="0">
                          <a:solidFill>
                            <a:schemeClr val="tx1"/>
                          </a:solidFill>
                          <a:effectLst/>
                          <a:latin typeface="+mn-lt"/>
                          <a:ea typeface="+mn-ea"/>
                          <a:cs typeface="+mn-cs"/>
                        </a:rPr>
                        <a:t>neo4j</a:t>
                      </a:r>
                      <a:endParaRPr lang="zh-CN" altLang="en-US" dirty="0"/>
                    </a:p>
                  </a:txBody>
                  <a:tcPr/>
                </a:tc>
                <a:tc>
                  <a:txBody>
                    <a:bodyPr/>
                    <a:lstStyle/>
                    <a:p>
                      <a:r>
                        <a:rPr lang="zh-CN" altLang="en-US" sz="1800" b="0" i="0" kern="1200" dirty="0">
                          <a:solidFill>
                            <a:schemeClr val="tx1"/>
                          </a:solidFill>
                          <a:effectLst/>
                          <a:latin typeface="+mn-lt"/>
                          <a:ea typeface="+mn-ea"/>
                          <a:cs typeface="+mn-cs"/>
                        </a:rPr>
                        <a:t>需要转成</a:t>
                      </a:r>
                      <a:r>
                        <a:rPr lang="en-US" altLang="zh-CN" sz="1800" b="0" i="0" kern="1200" dirty="0">
                          <a:solidFill>
                            <a:schemeClr val="tx1"/>
                          </a:solidFill>
                          <a:effectLst/>
                          <a:latin typeface="+mn-lt"/>
                          <a:ea typeface="+mn-ea"/>
                          <a:cs typeface="+mn-cs"/>
                        </a:rPr>
                        <a:t>CSV</a:t>
                      </a:r>
                      <a:r>
                        <a:rPr lang="zh-CN" altLang="en-US" sz="1800" b="0" i="0" kern="1200" dirty="0">
                          <a:solidFill>
                            <a:schemeClr val="tx1"/>
                          </a:solidFill>
                          <a:effectLst/>
                          <a:latin typeface="+mn-lt"/>
                          <a:ea typeface="+mn-ea"/>
                          <a:cs typeface="+mn-cs"/>
                        </a:rPr>
                        <a:t>；必须停止</a:t>
                      </a:r>
                      <a:r>
                        <a:rPr lang="en-US" altLang="zh-CN" sz="1800" b="0" i="0" kern="1200" dirty="0">
                          <a:solidFill>
                            <a:schemeClr val="tx1"/>
                          </a:solidFill>
                          <a:effectLst/>
                          <a:latin typeface="+mn-lt"/>
                          <a:ea typeface="+mn-ea"/>
                          <a:cs typeface="+mn-cs"/>
                        </a:rPr>
                        <a:t>neo4j</a:t>
                      </a:r>
                      <a:endParaRPr lang="zh-CN" altLang="en-US" dirty="0"/>
                    </a:p>
                  </a:txBody>
                  <a:tcPr/>
                </a:tc>
                <a:tc>
                  <a:txBody>
                    <a:bodyPr/>
                    <a:lstStyle/>
                    <a:p>
                      <a:r>
                        <a:rPr lang="zh-CN" altLang="en-US" sz="1800" b="0" i="0" kern="1200" dirty="0">
                          <a:solidFill>
                            <a:schemeClr val="tx1"/>
                          </a:solidFill>
                          <a:effectLst/>
                          <a:latin typeface="+mn-lt"/>
                          <a:ea typeface="+mn-ea"/>
                          <a:cs typeface="+mn-cs"/>
                        </a:rPr>
                        <a:t>需要转成</a:t>
                      </a:r>
                      <a:r>
                        <a:rPr lang="en-US" altLang="zh-CN" sz="1800" b="0" i="0" kern="1200" dirty="0">
                          <a:solidFill>
                            <a:schemeClr val="tx1"/>
                          </a:solidFill>
                          <a:effectLst/>
                          <a:latin typeface="+mn-lt"/>
                          <a:ea typeface="+mn-ea"/>
                          <a:cs typeface="+mn-cs"/>
                        </a:rPr>
                        <a:t>CSV</a:t>
                      </a:r>
                      <a:r>
                        <a:rPr lang="zh-CN" altLang="en-US" sz="1800" b="0" i="0" kern="1200" dirty="0">
                          <a:solidFill>
                            <a:schemeClr val="tx1"/>
                          </a:solidFill>
                          <a:effectLst/>
                          <a:latin typeface="+mn-lt"/>
                          <a:ea typeface="+mn-ea"/>
                          <a:cs typeface="+mn-cs"/>
                        </a:rPr>
                        <a:t>；必须停止</a:t>
                      </a:r>
                      <a:r>
                        <a:rPr lang="en-US" altLang="zh-CN" sz="1800" b="0" i="0" kern="1200" dirty="0">
                          <a:solidFill>
                            <a:schemeClr val="tx1"/>
                          </a:solidFill>
                          <a:effectLst/>
                          <a:latin typeface="+mn-lt"/>
                          <a:ea typeface="+mn-ea"/>
                          <a:cs typeface="+mn-cs"/>
                        </a:rPr>
                        <a:t>neo4j</a:t>
                      </a:r>
                      <a:r>
                        <a:rPr lang="zh-CN" altLang="en-US" sz="1800" b="0" i="0" kern="1200" dirty="0">
                          <a:solidFill>
                            <a:schemeClr val="tx1"/>
                          </a:solidFill>
                          <a:effectLst/>
                          <a:latin typeface="+mn-lt"/>
                          <a:ea typeface="+mn-ea"/>
                          <a:cs typeface="+mn-cs"/>
                        </a:rPr>
                        <a:t>；</a:t>
                      </a:r>
                      <a:endParaRPr lang="en-US" altLang="zh-CN" sz="1800" b="0" i="0" kern="1200" dirty="0">
                        <a:solidFill>
                          <a:schemeClr val="tx1"/>
                        </a:solidFill>
                        <a:effectLst/>
                        <a:latin typeface="+mn-lt"/>
                        <a:ea typeface="+mn-ea"/>
                        <a:cs typeface="+mn-cs"/>
                      </a:endParaRPr>
                    </a:p>
                    <a:p>
                      <a:r>
                        <a:rPr lang="zh-CN" altLang="en-US" sz="1800" b="0" i="0" kern="1200" dirty="0">
                          <a:solidFill>
                            <a:schemeClr val="tx1"/>
                          </a:solidFill>
                          <a:effectLst/>
                          <a:latin typeface="+mn-lt"/>
                          <a:ea typeface="+mn-ea"/>
                          <a:cs typeface="+mn-cs"/>
                        </a:rPr>
                        <a:t>必须生成新的数据库；</a:t>
                      </a:r>
                      <a:endParaRPr lang="zh-CN" altLang="en-US" dirty="0"/>
                    </a:p>
                  </a:txBody>
                  <a:tcPr/>
                </a:tc>
                <a:tc>
                  <a:txBody>
                    <a:bodyPr/>
                    <a:lstStyle/>
                    <a:p>
                      <a:r>
                        <a:rPr lang="zh-CN" altLang="en-US" sz="1800" b="0" i="0" kern="1200" dirty="0">
                          <a:solidFill>
                            <a:schemeClr val="tx1"/>
                          </a:solidFill>
                          <a:effectLst/>
                          <a:latin typeface="+mn-lt"/>
                          <a:ea typeface="+mn-ea"/>
                          <a:cs typeface="+mn-cs"/>
                        </a:rPr>
                        <a:t>速度一般</a:t>
                      </a: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4137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2"/>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3"/>
            <a:stretch>
              <a:fillRect/>
            </a:stretch>
          </p:blipFill>
          <p:spPr>
            <a:xfrm>
              <a:off x="1107899" y="1630680"/>
              <a:ext cx="1258922" cy="3596640"/>
            </a:xfrm>
            <a:prstGeom prst="rect">
              <a:avLst/>
            </a:prstGeom>
          </p:spPr>
        </p:pic>
        <p:pic>
          <p:nvPicPr>
            <p:cNvPr id="6" name="图片 5"/>
            <p:cNvPicPr>
              <a:picLocks noChangeAspect="1"/>
            </p:cNvPicPr>
            <p:nvPr/>
          </p:nvPicPr>
          <p:blipFill>
            <a:blip r:embed="rId4"/>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5"/>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6"/>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7"/>
            <a:stretch>
              <a:fillRect/>
            </a:stretch>
          </p:blipFill>
          <p:spPr>
            <a:xfrm>
              <a:off x="9254411" y="1583064"/>
              <a:ext cx="777554" cy="780718"/>
            </a:xfrm>
            <a:prstGeom prst="rect">
              <a:avLst/>
            </a:prstGeom>
          </p:spPr>
        </p:pic>
        <p:pic>
          <p:nvPicPr>
            <p:cNvPr id="13" name="图片 12"/>
            <p:cNvPicPr>
              <a:picLocks noChangeAspect="1"/>
            </p:cNvPicPr>
            <p:nvPr/>
          </p:nvPicPr>
          <p:blipFill>
            <a:blip r:embed="rId8"/>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9"/>
            <a:stretch>
              <a:fillRect/>
            </a:stretch>
          </p:blipFill>
          <p:spPr>
            <a:xfrm>
              <a:off x="9063073" y="2838902"/>
              <a:ext cx="1160230" cy="1163228"/>
            </a:xfrm>
            <a:prstGeom prst="rect">
              <a:avLst/>
            </a:prstGeom>
          </p:spPr>
        </p:pic>
        <p:pic>
          <p:nvPicPr>
            <p:cNvPr id="12" name="图片 11"/>
            <p:cNvPicPr>
              <a:picLocks noChangeAspect="1"/>
            </p:cNvPicPr>
            <p:nvPr/>
          </p:nvPicPr>
          <p:blipFill>
            <a:blip r:embed="rId10"/>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1"/>
            <a:stretch>
              <a:fillRect/>
            </a:stretch>
          </p:blipFill>
          <p:spPr>
            <a:xfrm>
              <a:off x="7749446" y="3053605"/>
              <a:ext cx="994394" cy="996964"/>
            </a:xfrm>
            <a:prstGeom prst="rect">
              <a:avLst/>
            </a:prstGeom>
          </p:spPr>
        </p:pic>
        <p:pic>
          <p:nvPicPr>
            <p:cNvPr id="19" name="图片 18"/>
            <p:cNvPicPr>
              <a:picLocks noChangeAspect="1"/>
            </p:cNvPicPr>
            <p:nvPr/>
          </p:nvPicPr>
          <p:blipFill>
            <a:blip r:embed="rId12"/>
            <a:stretch>
              <a:fillRect/>
            </a:stretch>
          </p:blipFill>
          <p:spPr>
            <a:xfrm>
              <a:off x="8246643" y="3552087"/>
              <a:ext cx="1515892" cy="840846"/>
            </a:xfrm>
            <a:prstGeom prst="rect">
              <a:avLst/>
            </a:prstGeom>
          </p:spPr>
        </p:pic>
        <p:pic>
          <p:nvPicPr>
            <p:cNvPr id="21" name="图片 20"/>
            <p:cNvPicPr>
              <a:picLocks noChangeAspect="1"/>
            </p:cNvPicPr>
            <p:nvPr/>
          </p:nvPicPr>
          <p:blipFill>
            <a:blip r:embed="rId13"/>
            <a:stretch>
              <a:fillRect/>
            </a:stretch>
          </p:blipFill>
          <p:spPr>
            <a:xfrm>
              <a:off x="8126573" y="1945473"/>
              <a:ext cx="593790" cy="595324"/>
            </a:xfrm>
            <a:prstGeom prst="rect">
              <a:avLst/>
            </a:prstGeom>
          </p:spPr>
        </p:pic>
        <p:pic>
          <p:nvPicPr>
            <p:cNvPr id="22" name="图片 21"/>
            <p:cNvPicPr>
              <a:picLocks noChangeAspect="1"/>
            </p:cNvPicPr>
            <p:nvPr/>
          </p:nvPicPr>
          <p:blipFill>
            <a:blip r:embed="rId14"/>
            <a:stretch>
              <a:fillRect/>
            </a:stretch>
          </p:blipFill>
          <p:spPr>
            <a:xfrm>
              <a:off x="10681431" y="3751742"/>
              <a:ext cx="933593" cy="936005"/>
            </a:xfrm>
            <a:prstGeom prst="rect">
              <a:avLst/>
            </a:prstGeom>
          </p:spPr>
        </p:pic>
      </p:grpSp>
      <p:grpSp>
        <p:nvGrpSpPr>
          <p:cNvPr id="36" name="组合 35"/>
          <p:cNvGrpSpPr/>
          <p:nvPr/>
        </p:nvGrpSpPr>
        <p:grpSpPr>
          <a:xfrm>
            <a:off x="2595824" y="2408963"/>
            <a:ext cx="4203065" cy="1759575"/>
            <a:chOff x="3994468" y="2438995"/>
            <a:chExt cx="4203065" cy="1759575"/>
          </a:xfrm>
        </p:grpSpPr>
        <p:sp>
          <p:nvSpPr>
            <p:cNvPr id="37" name="文本框 36"/>
            <p:cNvSpPr txBox="1"/>
            <p:nvPr/>
          </p:nvSpPr>
          <p:spPr>
            <a:xfrm>
              <a:off x="3994468" y="2438995"/>
              <a:ext cx="4203065" cy="1200329"/>
            </a:xfrm>
            <a:prstGeom prst="rect">
              <a:avLst/>
            </a:prstGeom>
            <a:noFill/>
          </p:spPr>
          <p:txBody>
            <a:bodyPr wrap="square" rtlCol="0">
              <a:spAutoFit/>
            </a:bodyPr>
            <a:lstStyle/>
            <a:p>
              <a:pPr algn="ctr"/>
              <a:r>
                <a:rPr lang="en-US" altLang="zh-CN" sz="7200" dirty="0">
                  <a:solidFill>
                    <a:srgbClr val="656564"/>
                  </a:solidFill>
                  <a:latin typeface="Eras Bold ITC" panose="020B0907030504020204" pitchFamily="34" charset="0"/>
                  <a:ea typeface="微软雅黑" panose="020B0503020204020204" pitchFamily="34" charset="-122"/>
                </a:rPr>
                <a:t>PART 01</a:t>
              </a:r>
            </a:p>
          </p:txBody>
        </p:sp>
        <p:sp>
          <p:nvSpPr>
            <p:cNvPr id="38" name="文本框 37"/>
            <p:cNvSpPr txBox="1"/>
            <p:nvPr/>
          </p:nvSpPr>
          <p:spPr>
            <a:xfrm>
              <a:off x="4351421" y="3552239"/>
              <a:ext cx="3489158" cy="646331"/>
            </a:xfrm>
            <a:prstGeom prst="rect">
              <a:avLst/>
            </a:prstGeom>
            <a:noFill/>
          </p:spPr>
          <p:txBody>
            <a:bodyPr wrap="square" rtlCol="0">
              <a:spAutoFit/>
            </a:bodyPr>
            <a:lstStyle/>
            <a:p>
              <a:pPr algn="ctr"/>
              <a:r>
                <a:rPr lang="zh-CN" altLang="en-US" sz="3600" dirty="0">
                  <a:solidFill>
                    <a:srgbClr val="656564"/>
                  </a:solidFill>
                  <a:latin typeface="微软雅黑" panose="020B0503020204020204" pitchFamily="34" charset="-122"/>
                  <a:ea typeface="微软雅黑" panose="020B0503020204020204" pitchFamily="34" charset="-122"/>
                </a:rPr>
                <a:t>知识图谱是什么</a:t>
              </a:r>
              <a:endParaRPr lang="en-US" altLang="zh-CN" sz="3600" dirty="0">
                <a:solidFill>
                  <a:srgbClr val="656564"/>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自底向上</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94B8630D-D57C-411E-B24B-1BA60484F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458" y="1273226"/>
            <a:ext cx="11497151" cy="4011930"/>
          </a:xfrm>
          <a:prstGeom prst="rect">
            <a:avLst/>
          </a:prstGeom>
        </p:spPr>
      </p:pic>
    </p:spTree>
    <p:extLst>
      <p:ext uri="{BB962C8B-B14F-4D97-AF65-F5344CB8AC3E}">
        <p14:creationId xmlns:p14="http://schemas.microsoft.com/office/powerpoint/2010/main" val="3643242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知识抽取</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46161" y="1091821"/>
            <a:ext cx="6578221" cy="646331"/>
          </a:xfrm>
          <a:prstGeom prst="rect">
            <a:avLst/>
          </a:prstGeom>
          <a:noFill/>
        </p:spPr>
        <p:txBody>
          <a:bodyPr wrap="square" rtlCol="0">
            <a:spAutoFit/>
          </a:bodyPr>
          <a:lstStyle/>
          <a:p>
            <a:r>
              <a:rPr lang="zh-CN" altLang="en-US" dirty="0"/>
              <a:t>知识抽取是指从来自各个信息源的信息中抽取有用的信息单元，主要实现实体抽取、关系抽取、属性抽取。</a:t>
            </a:r>
          </a:p>
        </p:txBody>
      </p:sp>
      <p:sp>
        <p:nvSpPr>
          <p:cNvPr id="3" name="TextBox 2"/>
          <p:cNvSpPr txBox="1"/>
          <p:nvPr/>
        </p:nvSpPr>
        <p:spPr>
          <a:xfrm>
            <a:off x="846161" y="2335844"/>
            <a:ext cx="6769290" cy="369332"/>
          </a:xfrm>
          <a:prstGeom prst="rect">
            <a:avLst/>
          </a:prstGeom>
          <a:noFill/>
        </p:spPr>
        <p:txBody>
          <a:bodyPr wrap="square" rtlCol="0">
            <a:spAutoFit/>
          </a:bodyPr>
          <a:lstStyle/>
          <a:p>
            <a:r>
              <a:rPr lang="zh-CN" altLang="en-US" dirty="0"/>
              <a:t>通用抽取方法主要包括专家法、众包法、爬虫法、机器学习方法。</a:t>
            </a:r>
          </a:p>
        </p:txBody>
      </p:sp>
      <p:sp>
        <p:nvSpPr>
          <p:cNvPr id="4" name="文本框 3">
            <a:extLst>
              <a:ext uri="{FF2B5EF4-FFF2-40B4-BE49-F238E27FC236}">
                <a16:creationId xmlns:a16="http://schemas.microsoft.com/office/drawing/2014/main" id="{82E508E7-FDE9-441B-94A7-D16BB025C8F2}"/>
              </a:ext>
            </a:extLst>
          </p:cNvPr>
          <p:cNvSpPr txBox="1"/>
          <p:nvPr/>
        </p:nvSpPr>
        <p:spPr>
          <a:xfrm>
            <a:off x="846160" y="3429000"/>
            <a:ext cx="5249839" cy="369332"/>
          </a:xfrm>
          <a:prstGeom prst="rect">
            <a:avLst/>
          </a:prstGeom>
          <a:noFill/>
        </p:spPr>
        <p:txBody>
          <a:bodyPr wrap="square" rtlCol="0">
            <a:spAutoFit/>
          </a:bodyPr>
          <a:lstStyle/>
          <a:p>
            <a:r>
              <a:rPr lang="zh-CN" altLang="en-US" dirty="0"/>
              <a:t>半结构化数据：</a:t>
            </a:r>
            <a:r>
              <a:rPr lang="zh-CN" altLang="en-US" b="1" i="0" dirty="0">
                <a:solidFill>
                  <a:srgbClr val="1A1A1A"/>
                </a:solidFill>
                <a:effectLst/>
                <a:latin typeface="-apple-system"/>
              </a:rPr>
              <a:t>爬虫技术</a:t>
            </a:r>
            <a:r>
              <a:rPr lang="en-US" altLang="zh-CN" b="1" i="0" dirty="0">
                <a:solidFill>
                  <a:srgbClr val="1A1A1A"/>
                </a:solidFill>
                <a:effectLst/>
                <a:latin typeface="-apple-system"/>
              </a:rPr>
              <a:t>+</a:t>
            </a:r>
            <a:r>
              <a:rPr lang="zh-CN" altLang="en-US" b="1" i="0" dirty="0">
                <a:solidFill>
                  <a:srgbClr val="1A1A1A"/>
                </a:solidFill>
                <a:effectLst/>
                <a:latin typeface="-apple-system"/>
              </a:rPr>
              <a:t>包装器</a:t>
            </a:r>
            <a:r>
              <a:rPr lang="en-US" altLang="zh-CN" b="1" i="0" dirty="0">
                <a:solidFill>
                  <a:srgbClr val="1A1A1A"/>
                </a:solidFill>
                <a:effectLst/>
                <a:latin typeface="-apple-system"/>
              </a:rPr>
              <a:t>+</a:t>
            </a:r>
            <a:r>
              <a:rPr lang="zh-CN" altLang="en-US" b="1" i="0" dirty="0">
                <a:solidFill>
                  <a:srgbClr val="1A1A1A"/>
                </a:solidFill>
                <a:effectLst/>
                <a:latin typeface="-apple-system"/>
              </a:rPr>
              <a:t>正则表达式</a:t>
            </a:r>
            <a:endParaRPr lang="zh-CN" altLang="en-US" dirty="0"/>
          </a:p>
        </p:txBody>
      </p:sp>
      <p:sp>
        <p:nvSpPr>
          <p:cNvPr id="5" name="文本框 4">
            <a:extLst>
              <a:ext uri="{FF2B5EF4-FFF2-40B4-BE49-F238E27FC236}">
                <a16:creationId xmlns:a16="http://schemas.microsoft.com/office/drawing/2014/main" id="{05A942BA-17E5-4077-963F-0110C4F1E1E5}"/>
              </a:ext>
            </a:extLst>
          </p:cNvPr>
          <p:cNvSpPr txBox="1"/>
          <p:nvPr/>
        </p:nvSpPr>
        <p:spPr>
          <a:xfrm>
            <a:off x="846159" y="4522156"/>
            <a:ext cx="5625661" cy="369332"/>
          </a:xfrm>
          <a:prstGeom prst="rect">
            <a:avLst/>
          </a:prstGeom>
          <a:noFill/>
        </p:spPr>
        <p:txBody>
          <a:bodyPr wrap="square" rtlCol="0">
            <a:spAutoFit/>
          </a:bodyPr>
          <a:lstStyle/>
          <a:p>
            <a:r>
              <a:rPr lang="zh-CN" altLang="en-US" dirty="0"/>
              <a:t>非结构化数据：</a:t>
            </a:r>
            <a:r>
              <a:rPr lang="zh-CN" altLang="en-US" b="0" i="0" dirty="0">
                <a:solidFill>
                  <a:srgbClr val="1A1A1A"/>
                </a:solidFill>
                <a:effectLst/>
                <a:latin typeface="-apple-system"/>
              </a:rPr>
              <a:t>主要是采用自然语言处理的技术</a:t>
            </a:r>
            <a:endParaRPr lang="zh-CN" altLang="en-US" dirty="0"/>
          </a:p>
        </p:txBody>
      </p:sp>
    </p:spTree>
    <p:extLst>
      <p:ext uri="{BB962C8B-B14F-4D97-AF65-F5344CB8AC3E}">
        <p14:creationId xmlns:p14="http://schemas.microsoft.com/office/powerpoint/2010/main" val="1405557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29" name="文本框 28"/>
          <p:cNvSpPr txBox="1"/>
          <p:nvPr/>
        </p:nvSpPr>
        <p:spPr>
          <a:xfrm>
            <a:off x="2057399" y="319415"/>
            <a:ext cx="5407926"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知识加工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自动化本体构建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973" y="1507225"/>
            <a:ext cx="7258050" cy="1714500"/>
          </a:xfrm>
          <a:prstGeom prst="rect">
            <a:avLst/>
          </a:prstGeom>
        </p:spPr>
      </p:pic>
    </p:spTree>
    <p:extLst>
      <p:ext uri="{BB962C8B-B14F-4D97-AF65-F5344CB8AC3E}">
        <p14:creationId xmlns:p14="http://schemas.microsoft.com/office/powerpoint/2010/main" val="2339526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29" name="文本框 28"/>
          <p:cNvSpPr txBox="1"/>
          <p:nvPr/>
        </p:nvSpPr>
        <p:spPr>
          <a:xfrm>
            <a:off x="2057399" y="319415"/>
            <a:ext cx="5435221"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知识加工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知识推理</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95814" y="1426788"/>
            <a:ext cx="6015705" cy="923330"/>
          </a:xfrm>
          <a:prstGeom prst="rect">
            <a:avLst/>
          </a:prstGeom>
          <a:noFill/>
        </p:spPr>
        <p:txBody>
          <a:bodyPr wrap="square" rtlCol="0">
            <a:spAutoFit/>
          </a:bodyPr>
          <a:lstStyle/>
          <a:p>
            <a:pPr algn="l"/>
            <a:r>
              <a:rPr lang="zh-CN" altLang="en-US" b="0" i="0" dirty="0">
                <a:solidFill>
                  <a:srgbClr val="1A1A1A"/>
                </a:solidFill>
                <a:effectLst/>
                <a:latin typeface="-apple-system"/>
              </a:rPr>
              <a:t>可满足性</a:t>
            </a:r>
            <a:r>
              <a:rPr lang="en-US" altLang="zh-CN" b="0" i="0" dirty="0">
                <a:solidFill>
                  <a:srgbClr val="1A1A1A"/>
                </a:solidFill>
                <a:effectLst/>
                <a:latin typeface="-apple-system"/>
              </a:rPr>
              <a:t>(satisfiability)</a:t>
            </a:r>
            <a:r>
              <a:rPr lang="zh-CN" altLang="en-US" b="0" i="0" dirty="0">
                <a:solidFill>
                  <a:srgbClr val="1A1A1A"/>
                </a:solidFill>
                <a:effectLst/>
                <a:latin typeface="-apple-system"/>
              </a:rPr>
              <a:t> </a:t>
            </a:r>
            <a:r>
              <a:rPr lang="en-US" altLang="zh-CN" b="0" i="0" dirty="0">
                <a:solidFill>
                  <a:srgbClr val="1A1A1A"/>
                </a:solidFill>
                <a:effectLst/>
                <a:latin typeface="-apple-system"/>
              </a:rPr>
              <a:t>——</a:t>
            </a:r>
            <a:r>
              <a:rPr lang="zh-CN" altLang="en-US" b="0" i="0" dirty="0">
                <a:solidFill>
                  <a:srgbClr val="1A1A1A"/>
                </a:solidFill>
                <a:effectLst/>
                <a:latin typeface="-apple-system"/>
              </a:rPr>
              <a:t>检验某一实例或本体的可满足性</a:t>
            </a:r>
          </a:p>
          <a:p>
            <a:br>
              <a:rPr lang="zh-CN" altLang="en-US" dirty="0"/>
            </a:br>
            <a:endParaRPr lang="en-US" altLang="zh-CN" dirty="0"/>
          </a:p>
        </p:txBody>
      </p:sp>
      <p:sp>
        <p:nvSpPr>
          <p:cNvPr id="3" name="TextBox 2"/>
          <p:cNvSpPr txBox="1"/>
          <p:nvPr/>
        </p:nvSpPr>
        <p:spPr>
          <a:xfrm>
            <a:off x="646313" y="2978980"/>
            <a:ext cx="6251637" cy="369332"/>
          </a:xfrm>
          <a:prstGeom prst="rect">
            <a:avLst/>
          </a:prstGeom>
          <a:noFill/>
        </p:spPr>
        <p:txBody>
          <a:bodyPr wrap="square" rtlCol="0">
            <a:spAutoFit/>
          </a:bodyPr>
          <a:lstStyle/>
          <a:p>
            <a:r>
              <a:rPr lang="zh-CN" altLang="en-US" b="0" i="0" dirty="0">
                <a:solidFill>
                  <a:srgbClr val="1A1A1A"/>
                </a:solidFill>
                <a:effectLst/>
                <a:latin typeface="-apple-system"/>
              </a:rPr>
              <a:t>分类</a:t>
            </a:r>
            <a:r>
              <a:rPr lang="en-US" altLang="zh-CN" b="0" i="0" dirty="0">
                <a:solidFill>
                  <a:srgbClr val="1A1A1A"/>
                </a:solidFill>
                <a:effectLst/>
                <a:latin typeface="-apple-system"/>
              </a:rPr>
              <a:t>(classification) ——</a:t>
            </a:r>
            <a:r>
              <a:rPr lang="zh-CN" altLang="en-US" b="0" i="0" dirty="0">
                <a:solidFill>
                  <a:srgbClr val="1A1A1A"/>
                </a:solidFill>
                <a:effectLst/>
                <a:latin typeface="-apple-system"/>
              </a:rPr>
              <a:t>计算新的概念包含关系</a:t>
            </a:r>
            <a:endParaRPr lang="zh-CN" altLang="en-US" dirty="0"/>
          </a:p>
        </p:txBody>
      </p:sp>
      <p:sp>
        <p:nvSpPr>
          <p:cNvPr id="5" name="矩形 4"/>
          <p:cNvSpPr/>
          <p:nvPr/>
        </p:nvSpPr>
        <p:spPr>
          <a:xfrm>
            <a:off x="646313" y="4831047"/>
            <a:ext cx="3787409" cy="1200329"/>
          </a:xfrm>
          <a:prstGeom prst="rect">
            <a:avLst/>
          </a:prstGeom>
        </p:spPr>
        <p:txBody>
          <a:bodyPr wrap="square">
            <a:spAutoFit/>
          </a:bodyPr>
          <a:lstStyle/>
          <a:p>
            <a:pPr algn="l"/>
            <a:r>
              <a:rPr lang="zh-CN" altLang="en-US" b="0" i="0" dirty="0">
                <a:solidFill>
                  <a:srgbClr val="1A1A1A"/>
                </a:solidFill>
                <a:effectLst/>
                <a:latin typeface="-apple-system"/>
              </a:rPr>
              <a:t>实例化</a:t>
            </a:r>
            <a:r>
              <a:rPr lang="en-US" altLang="zh-CN" b="0" i="0" dirty="0">
                <a:solidFill>
                  <a:srgbClr val="1A1A1A"/>
                </a:solidFill>
                <a:effectLst/>
                <a:latin typeface="-apple-system"/>
              </a:rPr>
              <a:t>(materialization) ——</a:t>
            </a:r>
            <a:r>
              <a:rPr lang="zh-CN" altLang="en-US" b="0" i="0" dirty="0">
                <a:solidFill>
                  <a:srgbClr val="1A1A1A"/>
                </a:solidFill>
                <a:effectLst/>
                <a:latin typeface="-apple-system"/>
              </a:rPr>
              <a:t>计算某个概念或关系的实例集合</a:t>
            </a:r>
          </a:p>
          <a:p>
            <a:br>
              <a:rPr lang="zh-CN" altLang="en-US" dirty="0"/>
            </a:br>
            <a:endParaRPr lang="zh-CN" altLang="en-US" dirty="0"/>
          </a:p>
        </p:txBody>
      </p:sp>
      <p:pic>
        <p:nvPicPr>
          <p:cNvPr id="6" name="图片 5">
            <a:extLst>
              <a:ext uri="{FF2B5EF4-FFF2-40B4-BE49-F238E27FC236}">
                <a16:creationId xmlns:a16="http://schemas.microsoft.com/office/drawing/2014/main" id="{19EBC712-8C17-4685-ACE6-0F777C87F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5994" y="842635"/>
            <a:ext cx="2581275" cy="1295400"/>
          </a:xfrm>
          <a:prstGeom prst="rect">
            <a:avLst/>
          </a:prstGeom>
        </p:spPr>
      </p:pic>
      <p:pic>
        <p:nvPicPr>
          <p:cNvPr id="8" name="图片 7">
            <a:extLst>
              <a:ext uri="{FF2B5EF4-FFF2-40B4-BE49-F238E27FC236}">
                <a16:creationId xmlns:a16="http://schemas.microsoft.com/office/drawing/2014/main" id="{7314727C-901C-4F0C-9DD5-C91636930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4378" y="2559263"/>
            <a:ext cx="5839657" cy="1159084"/>
          </a:xfrm>
          <a:prstGeom prst="rect">
            <a:avLst/>
          </a:prstGeom>
        </p:spPr>
      </p:pic>
      <p:pic>
        <p:nvPicPr>
          <p:cNvPr id="10" name="图片 9">
            <a:extLst>
              <a:ext uri="{FF2B5EF4-FFF2-40B4-BE49-F238E27FC236}">
                <a16:creationId xmlns:a16="http://schemas.microsoft.com/office/drawing/2014/main" id="{C3BE91E8-5802-49BF-9855-2842172EFD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2287" y="3927492"/>
            <a:ext cx="6670525" cy="2661298"/>
          </a:xfrm>
          <a:prstGeom prst="rect">
            <a:avLst/>
          </a:prstGeom>
        </p:spPr>
      </p:pic>
    </p:spTree>
    <p:extLst>
      <p:ext uri="{BB962C8B-B14F-4D97-AF65-F5344CB8AC3E}">
        <p14:creationId xmlns:p14="http://schemas.microsoft.com/office/powerpoint/2010/main" val="554185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03</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知识评估</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557CAA53-8440-4EBC-9137-B4340E2772AF}"/>
              </a:ext>
            </a:extLst>
          </p:cNvPr>
          <p:cNvSpPr txBox="1"/>
          <p:nvPr/>
        </p:nvSpPr>
        <p:spPr>
          <a:xfrm>
            <a:off x="1376038" y="1384917"/>
            <a:ext cx="4909351" cy="923330"/>
          </a:xfrm>
          <a:prstGeom prst="rect">
            <a:avLst/>
          </a:prstGeom>
          <a:noFill/>
        </p:spPr>
        <p:txBody>
          <a:bodyPr wrap="square" rtlCol="0">
            <a:spAutoFit/>
          </a:bodyPr>
          <a:lstStyle/>
          <a:p>
            <a:r>
              <a:rPr lang="zh-CN" altLang="en-US" b="0" i="0" dirty="0">
                <a:solidFill>
                  <a:srgbClr val="1A1A1A"/>
                </a:solidFill>
                <a:effectLst/>
                <a:latin typeface="-apple-system"/>
              </a:rPr>
              <a:t>需要由人来完成，通常通过抽样完成验证。也可以通过众包方式将验证任务分发给众包工人由众包工人完成验证。</a:t>
            </a:r>
            <a:endParaRPr lang="zh-CN" altLang="en-US" dirty="0"/>
          </a:p>
        </p:txBody>
      </p:sp>
    </p:spTree>
    <p:extLst>
      <p:ext uri="{BB962C8B-B14F-4D97-AF65-F5344CB8AC3E}">
        <p14:creationId xmlns:p14="http://schemas.microsoft.com/office/powerpoint/2010/main" val="1277870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01</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知识图谱是什么</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内容占位符 2"/>
          <p:cNvSpPr txBox="1">
            <a:spLocks/>
          </p:cNvSpPr>
          <p:nvPr/>
        </p:nvSpPr>
        <p:spPr>
          <a:xfrm>
            <a:off x="1866900" y="1600201"/>
            <a:ext cx="8229600" cy="17567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知识图谱本质上是一种语义网络。其结点代表实体</a:t>
            </a:r>
            <a:r>
              <a:rPr lang="en-US" altLang="zh-CN" dirty="0"/>
              <a:t>(entity)</a:t>
            </a:r>
            <a:r>
              <a:rPr lang="zh-CN" altLang="en-US" dirty="0"/>
              <a:t>或者概念</a:t>
            </a:r>
            <a:r>
              <a:rPr lang="en-US" altLang="zh-CN" dirty="0"/>
              <a:t>(concept)</a:t>
            </a:r>
            <a:r>
              <a:rPr lang="zh-CN" altLang="en-US" dirty="0"/>
              <a:t>，边代表实体</a:t>
            </a:r>
            <a:r>
              <a:rPr lang="en-US" altLang="zh-CN" dirty="0"/>
              <a:t>/</a:t>
            </a:r>
            <a:r>
              <a:rPr lang="zh-CN" altLang="en-US" dirty="0"/>
              <a:t>概念之间的各种语义关系。</a:t>
            </a:r>
          </a:p>
          <a:p>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238" y="2822981"/>
            <a:ext cx="5374640" cy="304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47289"/>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52039"/>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68945"/>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01</a:t>
            </a:r>
            <a:endParaRPr lang="zh-CN" altLang="en-US" sz="2400" dirty="0">
              <a:solidFill>
                <a:schemeClr val="bg1"/>
              </a:solidFill>
            </a:endParaRPr>
          </a:p>
        </p:txBody>
      </p:sp>
      <p:sp>
        <p:nvSpPr>
          <p:cNvPr id="29" name="文本框 28"/>
          <p:cNvSpPr txBox="1"/>
          <p:nvPr/>
        </p:nvSpPr>
        <p:spPr>
          <a:xfrm>
            <a:off x="2057400" y="290454"/>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知识图谱逻辑结构</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内容占位符 2"/>
          <p:cNvSpPr txBox="1">
            <a:spLocks/>
          </p:cNvSpPr>
          <p:nvPr/>
        </p:nvSpPr>
        <p:spPr>
          <a:xfrm>
            <a:off x="1809750" y="1440611"/>
            <a:ext cx="8229600" cy="17567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zh-CN" altLang="en-US" dirty="0"/>
          </a:p>
        </p:txBody>
      </p:sp>
      <p:sp>
        <p:nvSpPr>
          <p:cNvPr id="9" name="内容占位符 2"/>
          <p:cNvSpPr txBox="1">
            <a:spLocks/>
          </p:cNvSpPr>
          <p:nvPr/>
        </p:nvSpPr>
        <p:spPr>
          <a:xfrm>
            <a:off x="1019175" y="2122713"/>
            <a:ext cx="4764108" cy="28174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数据模型层（本体）</a:t>
            </a:r>
            <a:endParaRPr lang="en-US" altLang="zh-CN" dirty="0"/>
          </a:p>
          <a:p>
            <a:pPr algn="l"/>
            <a:r>
              <a:rPr lang="zh-CN" altLang="en-US" dirty="0"/>
              <a:t>展示数据的组织方式</a:t>
            </a:r>
            <a:endParaRPr lang="en-US" altLang="zh-CN" dirty="0"/>
          </a:p>
          <a:p>
            <a:pPr algn="l"/>
            <a:r>
              <a:rPr lang="zh-CN" altLang="en-US" dirty="0"/>
              <a:t>展示数据间的关系</a:t>
            </a:r>
            <a:endParaRPr lang="en-US" altLang="zh-CN" dirty="0"/>
          </a:p>
          <a:p>
            <a:pPr algn="l"/>
            <a:r>
              <a:rPr lang="zh-CN" altLang="en-US" dirty="0"/>
              <a:t>确定对象的分类、关系以及属性</a:t>
            </a:r>
          </a:p>
        </p:txBody>
      </p:sp>
      <p:sp>
        <p:nvSpPr>
          <p:cNvPr id="10" name="内容占位符 2"/>
          <p:cNvSpPr txBox="1">
            <a:spLocks/>
          </p:cNvSpPr>
          <p:nvPr/>
        </p:nvSpPr>
        <p:spPr>
          <a:xfrm>
            <a:off x="6669850" y="2122713"/>
            <a:ext cx="4764108" cy="28174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具体数据层</a:t>
            </a:r>
            <a:endParaRPr lang="en-US" altLang="zh-CN" dirty="0"/>
          </a:p>
          <a:p>
            <a:pPr algn="l"/>
            <a:r>
              <a:rPr lang="zh-CN" altLang="en-US" dirty="0"/>
              <a:t>存储具体分类下的实体、实体间关系以及实体的属性</a:t>
            </a:r>
          </a:p>
        </p:txBody>
      </p:sp>
    </p:spTree>
    <p:extLst>
      <p:ext uri="{BB962C8B-B14F-4D97-AF65-F5344CB8AC3E}">
        <p14:creationId xmlns:p14="http://schemas.microsoft.com/office/powerpoint/2010/main" val="366554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47289"/>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52039"/>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68945"/>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01</a:t>
            </a:r>
            <a:endParaRPr lang="zh-CN" altLang="en-US" sz="2400" dirty="0">
              <a:solidFill>
                <a:schemeClr val="bg1"/>
              </a:solidFill>
            </a:endParaRPr>
          </a:p>
        </p:txBody>
      </p:sp>
      <p:sp>
        <p:nvSpPr>
          <p:cNvPr id="29" name="文本框 28"/>
          <p:cNvSpPr txBox="1"/>
          <p:nvPr/>
        </p:nvSpPr>
        <p:spPr>
          <a:xfrm>
            <a:off x="2057400" y="290454"/>
            <a:ext cx="3489158"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知识图谱存储方式</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内容占位符 2"/>
          <p:cNvSpPr txBox="1">
            <a:spLocks/>
          </p:cNvSpPr>
          <p:nvPr/>
        </p:nvSpPr>
        <p:spPr>
          <a:xfrm>
            <a:off x="1866900" y="1467244"/>
            <a:ext cx="8229600" cy="17567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zh-CN" altLang="en-US" dirty="0"/>
          </a:p>
        </p:txBody>
      </p:sp>
      <p:graphicFrame>
        <p:nvGraphicFramePr>
          <p:cNvPr id="3" name="表格 3">
            <a:extLst>
              <a:ext uri="{FF2B5EF4-FFF2-40B4-BE49-F238E27FC236}">
                <a16:creationId xmlns:a16="http://schemas.microsoft.com/office/drawing/2014/main" id="{2C237D8B-820B-4EC8-AA4B-E04FB7B84605}"/>
              </a:ext>
            </a:extLst>
          </p:cNvPr>
          <p:cNvGraphicFramePr>
            <a:graphicFrameLocks noGrp="1"/>
          </p:cNvGraphicFramePr>
          <p:nvPr>
            <p:extLst>
              <p:ext uri="{D42A27DB-BD31-4B8C-83A1-F6EECF244321}">
                <p14:modId xmlns:p14="http://schemas.microsoft.com/office/powerpoint/2010/main" val="1624972435"/>
              </p:ext>
            </p:extLst>
          </p:nvPr>
        </p:nvGraphicFramePr>
        <p:xfrm>
          <a:off x="1012023" y="1067194"/>
          <a:ext cx="9951900" cy="5607303"/>
        </p:xfrm>
        <a:graphic>
          <a:graphicData uri="http://schemas.openxmlformats.org/drawingml/2006/table">
            <a:tbl>
              <a:tblPr firstRow="1" bandRow="1">
                <a:tableStyleId>{7DF18680-E054-41AD-8BC1-D1AEF772440D}</a:tableStyleId>
              </a:tblPr>
              <a:tblGrid>
                <a:gridCol w="1634154">
                  <a:extLst>
                    <a:ext uri="{9D8B030D-6E8A-4147-A177-3AD203B41FA5}">
                      <a16:colId xmlns:a16="http://schemas.microsoft.com/office/drawing/2014/main" val="1544626024"/>
                    </a:ext>
                  </a:extLst>
                </a:gridCol>
                <a:gridCol w="3341794">
                  <a:extLst>
                    <a:ext uri="{9D8B030D-6E8A-4147-A177-3AD203B41FA5}">
                      <a16:colId xmlns:a16="http://schemas.microsoft.com/office/drawing/2014/main" val="344519476"/>
                    </a:ext>
                  </a:extLst>
                </a:gridCol>
                <a:gridCol w="2487976">
                  <a:extLst>
                    <a:ext uri="{9D8B030D-6E8A-4147-A177-3AD203B41FA5}">
                      <a16:colId xmlns:a16="http://schemas.microsoft.com/office/drawing/2014/main" val="2156503833"/>
                    </a:ext>
                  </a:extLst>
                </a:gridCol>
                <a:gridCol w="2487976">
                  <a:extLst>
                    <a:ext uri="{9D8B030D-6E8A-4147-A177-3AD203B41FA5}">
                      <a16:colId xmlns:a16="http://schemas.microsoft.com/office/drawing/2014/main" val="33139933"/>
                    </a:ext>
                  </a:extLst>
                </a:gridCol>
              </a:tblGrid>
              <a:tr h="1766823">
                <a:tc>
                  <a:txBody>
                    <a:bodyPr/>
                    <a:lstStyle/>
                    <a:p>
                      <a:pPr algn="ctr"/>
                      <a:endParaRPr lang="zh-CN" altLang="en-US" sz="2800" dirty="0">
                        <a:latin typeface="+mj-lt"/>
                      </a:endParaRPr>
                    </a:p>
                  </a:txBody>
                  <a:tcPr/>
                </a:tc>
                <a:tc>
                  <a:txBody>
                    <a:bodyPr/>
                    <a:lstStyle/>
                    <a:p>
                      <a:pPr algn="ctr"/>
                      <a:r>
                        <a:rPr lang="zh-CN" altLang="en-US" sz="2800" dirty="0"/>
                        <a:t>基于关系型数据库的映射</a:t>
                      </a:r>
                      <a:endParaRPr lang="zh-CN" altLang="en-US" sz="28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lt1"/>
                          </a:solidFill>
                        </a:rPr>
                        <a:t>将本体与数据全部存储在</a:t>
                      </a:r>
                      <a:r>
                        <a:rPr lang="en-US" altLang="zh-CN" sz="2800" b="1" kern="1200" dirty="0">
                          <a:solidFill>
                            <a:schemeClr val="lt1"/>
                          </a:solidFill>
                        </a:rPr>
                        <a:t>neo4j </a:t>
                      </a:r>
                      <a:r>
                        <a:rPr lang="zh-CN" altLang="en-US" sz="2800" b="1" kern="1200" dirty="0">
                          <a:solidFill>
                            <a:schemeClr val="lt1"/>
                          </a:solidFill>
                        </a:rPr>
                        <a:t>中</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lt1"/>
                          </a:solidFill>
                        </a:rPr>
                        <a:t>本体与实体数据以</a:t>
                      </a:r>
                      <a:r>
                        <a:rPr lang="en-US" altLang="zh-CN" sz="2800" b="1" kern="1200" dirty="0">
                          <a:solidFill>
                            <a:schemeClr val="lt1"/>
                          </a:solidFill>
                        </a:rPr>
                        <a:t>RDF</a:t>
                      </a:r>
                      <a:r>
                        <a:rPr lang="zh-CN" altLang="en-US" sz="2800" b="1" kern="1200" dirty="0">
                          <a:solidFill>
                            <a:schemeClr val="lt1"/>
                          </a:solidFill>
                        </a:rPr>
                        <a:t>格式文件保存</a:t>
                      </a:r>
                      <a:endParaRPr lang="zh-CN" altLang="en-US" dirty="0"/>
                    </a:p>
                  </a:txBody>
                  <a:tcPr/>
                </a:tc>
                <a:extLst>
                  <a:ext uri="{0D108BD9-81ED-4DB2-BD59-A6C34878D82A}">
                    <a16:rowId xmlns:a16="http://schemas.microsoft.com/office/drawing/2014/main" val="2190855500"/>
                  </a:ext>
                </a:extLst>
              </a:tr>
              <a:tr h="1247169">
                <a:tc>
                  <a:txBody>
                    <a:bodyPr/>
                    <a:lstStyle/>
                    <a:p>
                      <a:r>
                        <a:rPr lang="zh-CN" altLang="en-US" dirty="0"/>
                        <a:t>基本思路</a:t>
                      </a:r>
                    </a:p>
                  </a:txBody>
                  <a:tcPr/>
                </a:tc>
                <a:tc>
                  <a:txBody>
                    <a:bodyPr/>
                    <a:lstStyle/>
                    <a:p>
                      <a:r>
                        <a:rPr lang="zh-CN" altLang="en-US" dirty="0"/>
                        <a:t>采用</a:t>
                      </a:r>
                      <a:r>
                        <a:rPr lang="en-US" altLang="zh-CN" sz="1800" b="0" u="none" strike="noStrike" kern="1200" dirty="0">
                          <a:solidFill>
                            <a:schemeClr val="dk1"/>
                          </a:solidFill>
                          <a:effectLst/>
                        </a:rPr>
                        <a:t>RDB2RDF</a:t>
                      </a:r>
                      <a:r>
                        <a:rPr lang="zh-CN" altLang="en-US" sz="1800" b="0" u="none" strike="noStrike" kern="1200" dirty="0">
                          <a:solidFill>
                            <a:schemeClr val="dk1"/>
                          </a:solidFill>
                          <a:effectLst/>
                        </a:rPr>
                        <a:t>（</a:t>
                      </a:r>
                      <a:r>
                        <a:rPr lang="en-US" altLang="zh-CN" sz="1800" b="0" u="none" strike="noStrike" kern="1200" dirty="0">
                          <a:solidFill>
                            <a:schemeClr val="dk1"/>
                          </a:solidFill>
                          <a:effectLst/>
                        </a:rPr>
                        <a:t>W3C</a:t>
                      </a:r>
                      <a:r>
                        <a:rPr lang="zh-CN" altLang="en-US" sz="1800" b="0" u="none" strike="noStrike" kern="1200" dirty="0">
                          <a:solidFill>
                            <a:schemeClr val="dk1"/>
                          </a:solidFill>
                          <a:effectLst/>
                        </a:rPr>
                        <a:t>）</a:t>
                      </a:r>
                      <a:r>
                        <a:rPr lang="zh-CN" altLang="en-US" sz="1800" b="0" kern="1200" dirty="0">
                          <a:solidFill>
                            <a:schemeClr val="dk1"/>
                          </a:solidFill>
                          <a:effectLst/>
                        </a:rPr>
                        <a:t>、</a:t>
                      </a:r>
                      <a:r>
                        <a:rPr lang="en-US" altLang="zh-CN" sz="1800" b="0" u="none" strike="noStrike" kern="1200" dirty="0">
                          <a:solidFill>
                            <a:schemeClr val="dk1"/>
                          </a:solidFill>
                          <a:effectLst/>
                        </a:rPr>
                        <a:t>D2RQ</a:t>
                      </a:r>
                      <a:r>
                        <a:rPr lang="zh-CN" altLang="en-US" sz="1800" b="0" u="none" strike="noStrike" kern="1200" dirty="0">
                          <a:solidFill>
                            <a:schemeClr val="dk1"/>
                          </a:solidFill>
                          <a:effectLst/>
                        </a:rPr>
                        <a:t>等工具将</a:t>
                      </a:r>
                      <a:r>
                        <a:rPr lang="en-US" altLang="zh-CN" sz="1800" b="0" u="none" strike="noStrike" kern="1200" dirty="0" err="1">
                          <a:solidFill>
                            <a:schemeClr val="dk1"/>
                          </a:solidFill>
                          <a:effectLst/>
                        </a:rPr>
                        <a:t>sql</a:t>
                      </a:r>
                      <a:r>
                        <a:rPr lang="zh-CN" altLang="en-US" sz="1800" b="0" u="none" strike="noStrike" kern="1200" dirty="0">
                          <a:solidFill>
                            <a:schemeClr val="dk1"/>
                          </a:solidFill>
                          <a:effectLst/>
                        </a:rPr>
                        <a:t>数据转化为</a:t>
                      </a:r>
                      <a:r>
                        <a:rPr lang="en-US" altLang="zh-CN" sz="1800" b="0" u="none" strike="noStrike" kern="1200" dirty="0">
                          <a:solidFill>
                            <a:schemeClr val="dk1"/>
                          </a:solidFill>
                          <a:effectLst/>
                        </a:rPr>
                        <a:t>RDF</a:t>
                      </a:r>
                      <a:r>
                        <a:rPr lang="zh-CN" altLang="en-US" sz="1800" b="0" u="none" strike="noStrike" kern="1200" dirty="0">
                          <a:solidFill>
                            <a:schemeClr val="dk1"/>
                          </a:solidFill>
                          <a:effectLst/>
                        </a:rPr>
                        <a:t>数据与本体</a:t>
                      </a:r>
                      <a:r>
                        <a:rPr lang="en-US" altLang="zh-CN" sz="1800" b="0" u="none" strike="noStrike" kern="1200" dirty="0">
                          <a:solidFill>
                            <a:schemeClr val="dk1"/>
                          </a:solidFill>
                          <a:effectLst/>
                        </a:rPr>
                        <a:t>OWL</a:t>
                      </a:r>
                      <a:r>
                        <a:rPr lang="zh-CN" altLang="en-US" sz="1800" b="0" u="none" strike="noStrike" kern="1200" dirty="0">
                          <a:solidFill>
                            <a:schemeClr val="dk1"/>
                          </a:solidFill>
                          <a:effectLst/>
                        </a:rPr>
                        <a:t>文件关联</a:t>
                      </a:r>
                      <a:endParaRPr lang="zh-CN" altLang="en-US" dirty="0"/>
                    </a:p>
                  </a:txBody>
                  <a:tcPr/>
                </a:tc>
                <a:tc>
                  <a:txBody>
                    <a:bodyPr/>
                    <a:lstStyle/>
                    <a:p>
                      <a:r>
                        <a:rPr lang="zh-CN" altLang="fr-FR" dirty="0"/>
                        <a:t>在</a:t>
                      </a:r>
                      <a:r>
                        <a:rPr lang="fr-FR" altLang="zh-CN" dirty="0"/>
                        <a:t>protégé</a:t>
                      </a:r>
                      <a:r>
                        <a:rPr lang="zh-CN" altLang="fr-FR" dirty="0"/>
                        <a:t>中构建本体</a:t>
                      </a:r>
                      <a:r>
                        <a:rPr lang="zh-CN" altLang="en-US" dirty="0"/>
                        <a:t>，将本体的三元组数据与实体的三元组数据进行知识融合，然后保存到</a:t>
                      </a:r>
                      <a:r>
                        <a:rPr lang="en-US" altLang="zh-CN" dirty="0"/>
                        <a:t>neo4j</a:t>
                      </a:r>
                      <a:r>
                        <a:rPr lang="zh-CN" altLang="en-US" dirty="0"/>
                        <a:t>中</a:t>
                      </a:r>
                    </a:p>
                  </a:txBody>
                  <a:tcPr/>
                </a:tc>
                <a:tc>
                  <a:txBody>
                    <a:bodyPr/>
                    <a:lstStyle/>
                    <a:p>
                      <a:r>
                        <a:rPr lang="zh-CN" altLang="en-US" dirty="0"/>
                        <a:t>利用</a:t>
                      </a:r>
                      <a:r>
                        <a:rPr lang="en-US" altLang="zh-CN" dirty="0"/>
                        <a:t>jena</a:t>
                      </a:r>
                      <a:r>
                        <a:rPr lang="zh-CN" altLang="en-US" dirty="0"/>
                        <a:t>或</a:t>
                      </a:r>
                      <a:r>
                        <a:rPr lang="en-US" altLang="zh-CN" dirty="0" err="1"/>
                        <a:t>rdflib</a:t>
                      </a:r>
                      <a:r>
                        <a:rPr lang="zh-CN" altLang="en-US" dirty="0"/>
                        <a:t>将原始三元组数据生成</a:t>
                      </a:r>
                      <a:r>
                        <a:rPr lang="en-US" altLang="zh-CN" dirty="0"/>
                        <a:t>RDF</a:t>
                      </a:r>
                      <a:r>
                        <a:rPr lang="zh-CN" altLang="en-US" dirty="0"/>
                        <a:t>格式文件，将</a:t>
                      </a:r>
                      <a:r>
                        <a:rPr lang="en-US" altLang="zh-CN" dirty="0"/>
                        <a:t>RDF</a:t>
                      </a:r>
                      <a:r>
                        <a:rPr lang="zh-CN" altLang="en-US" dirty="0"/>
                        <a:t>数据与本体</a:t>
                      </a:r>
                      <a:r>
                        <a:rPr lang="en-US" altLang="zh-CN" dirty="0"/>
                        <a:t>OWL</a:t>
                      </a:r>
                      <a:r>
                        <a:rPr lang="zh-CN" altLang="en-US" dirty="0"/>
                        <a:t>融合在一起</a:t>
                      </a:r>
                    </a:p>
                  </a:txBody>
                  <a:tcPr/>
                </a:tc>
                <a:extLst>
                  <a:ext uri="{0D108BD9-81ED-4DB2-BD59-A6C34878D82A}">
                    <a16:rowId xmlns:a16="http://schemas.microsoft.com/office/drawing/2014/main" val="3832632339"/>
                  </a:ext>
                </a:extLst>
              </a:tr>
              <a:tr h="1013325">
                <a:tc>
                  <a:txBody>
                    <a:bodyPr/>
                    <a:lstStyle/>
                    <a:p>
                      <a:r>
                        <a:rPr lang="zh-CN" altLang="en-US" dirty="0"/>
                        <a:t>优点</a:t>
                      </a:r>
                    </a:p>
                  </a:txBody>
                  <a:tcPr/>
                </a:tc>
                <a:tc>
                  <a:txBody>
                    <a:bodyPr/>
                    <a:lstStyle/>
                    <a:p>
                      <a:r>
                        <a:rPr lang="zh-CN" altLang="en-US" sz="1800" b="0" kern="1200" dirty="0">
                          <a:solidFill>
                            <a:schemeClr val="dk1"/>
                          </a:solidFill>
                          <a:effectLst/>
                        </a:rPr>
                        <a:t>直接映射，用户更灵活的编辑和设置映射规则</a:t>
                      </a:r>
                      <a:endParaRPr lang="zh-CN" altLang="en-US" dirty="0"/>
                    </a:p>
                  </a:txBody>
                  <a:tcPr/>
                </a:tc>
                <a:tc>
                  <a:txBody>
                    <a:bodyPr/>
                    <a:lstStyle/>
                    <a:p>
                      <a:r>
                        <a:rPr lang="zh-CN" altLang="en-US" dirty="0"/>
                        <a:t>查询效率高，便于可视化，更容易表达现实的业务场景</a:t>
                      </a:r>
                    </a:p>
                  </a:txBody>
                  <a:tcPr/>
                </a:tc>
                <a:tc>
                  <a:txBody>
                    <a:bodyPr/>
                    <a:lstStyle/>
                    <a:p>
                      <a:r>
                        <a:rPr lang="zh-CN" altLang="en-US" sz="1800" b="0" kern="1200" dirty="0">
                          <a:solidFill>
                            <a:schemeClr val="dk1"/>
                          </a:solidFill>
                          <a:effectLst/>
                        </a:rPr>
                        <a:t>数据的易发布以及共享；以六重索引模式能够完成更高效率的查询；直接基于本体进行推理</a:t>
                      </a:r>
                      <a:endParaRPr lang="zh-CN" altLang="en-US" dirty="0"/>
                    </a:p>
                  </a:txBody>
                  <a:tcPr/>
                </a:tc>
                <a:extLst>
                  <a:ext uri="{0D108BD9-81ED-4DB2-BD59-A6C34878D82A}">
                    <a16:rowId xmlns:a16="http://schemas.microsoft.com/office/drawing/2014/main" val="2564477086"/>
                  </a:ext>
                </a:extLst>
              </a:tr>
              <a:tr h="1013325">
                <a:tc>
                  <a:txBody>
                    <a:bodyPr/>
                    <a:lstStyle/>
                    <a:p>
                      <a:r>
                        <a:rPr lang="zh-CN" altLang="en-US" dirty="0"/>
                        <a:t>缺点</a:t>
                      </a:r>
                    </a:p>
                  </a:txBody>
                  <a:tcPr/>
                </a:tc>
                <a:tc>
                  <a:txBody>
                    <a:bodyPr/>
                    <a:lstStyle/>
                    <a:p>
                      <a:r>
                        <a:rPr lang="zh-CN" altLang="en-US" sz="1800" b="0" kern="1200" dirty="0">
                          <a:solidFill>
                            <a:schemeClr val="dk1"/>
                          </a:solidFill>
                          <a:effectLst/>
                        </a:rPr>
                        <a:t>需要人为手工编写映射文件，半自动化方法</a:t>
                      </a:r>
                      <a:endParaRPr lang="zh-CN" altLang="en-US" dirty="0"/>
                    </a:p>
                  </a:txBody>
                  <a:tcPr/>
                </a:tc>
                <a:tc>
                  <a:txBody>
                    <a:bodyPr/>
                    <a:lstStyle/>
                    <a:p>
                      <a:r>
                        <a:rPr lang="zh-CN" altLang="en-US" dirty="0"/>
                        <a:t>大节点的处理开销很高，更新速度较慢，且无法在</a:t>
                      </a:r>
                      <a:r>
                        <a:rPr lang="en-US" altLang="zh-CN" dirty="0"/>
                        <a:t>neo4j</a:t>
                      </a:r>
                      <a:r>
                        <a:rPr lang="zh-CN" altLang="en-US" dirty="0"/>
                        <a:t>中直接进行知识推理</a:t>
                      </a:r>
                    </a:p>
                  </a:txBody>
                  <a:tcPr/>
                </a:tc>
                <a:tc>
                  <a:txBody>
                    <a:bodyPr/>
                    <a:lstStyle/>
                    <a:p>
                      <a:r>
                        <a:rPr lang="zh-CN" altLang="en-US" sz="1800" b="0" kern="1200" dirty="0">
                          <a:solidFill>
                            <a:schemeClr val="dk1"/>
                          </a:solidFill>
                          <a:effectLst/>
                        </a:rPr>
                        <a:t>维护代价大，不利于图谱的更新</a:t>
                      </a:r>
                      <a:endParaRPr lang="zh-CN" altLang="en-US" dirty="0"/>
                    </a:p>
                  </a:txBody>
                  <a:tcPr/>
                </a:tc>
                <a:extLst>
                  <a:ext uri="{0D108BD9-81ED-4DB2-BD59-A6C34878D82A}">
                    <a16:rowId xmlns:a16="http://schemas.microsoft.com/office/drawing/2014/main" val="3065447124"/>
                  </a:ext>
                </a:extLst>
              </a:tr>
            </a:tbl>
          </a:graphicData>
        </a:graphic>
      </p:graphicFrame>
    </p:spTree>
    <p:extLst>
      <p:ext uri="{BB962C8B-B14F-4D97-AF65-F5344CB8AC3E}">
        <p14:creationId xmlns:p14="http://schemas.microsoft.com/office/powerpoint/2010/main" val="30892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2"/>
          <a:stretch>
            <a:fillRect/>
          </a:stretch>
        </p:blipFill>
        <p:spPr>
          <a:xfrm>
            <a:off x="302871" y="182301"/>
            <a:ext cx="11586258" cy="6493398"/>
          </a:xfrm>
          <a:prstGeom prst="rect">
            <a:avLst/>
          </a:prstGeom>
        </p:spPr>
      </p:pic>
      <p:grpSp>
        <p:nvGrpSpPr>
          <p:cNvPr id="24" name="组合 23"/>
          <p:cNvGrpSpPr/>
          <p:nvPr/>
        </p:nvGrpSpPr>
        <p:grpSpPr>
          <a:xfrm>
            <a:off x="598613" y="1630680"/>
            <a:ext cx="1258922" cy="3596640"/>
            <a:chOff x="1107899" y="1630680"/>
            <a:chExt cx="1258922" cy="3596640"/>
          </a:xfrm>
        </p:grpSpPr>
        <p:pic>
          <p:nvPicPr>
            <p:cNvPr id="5" name="图片 4"/>
            <p:cNvPicPr>
              <a:picLocks noChangeAspect="1"/>
            </p:cNvPicPr>
            <p:nvPr/>
          </p:nvPicPr>
          <p:blipFill>
            <a:blip r:embed="rId3"/>
            <a:stretch>
              <a:fillRect/>
            </a:stretch>
          </p:blipFill>
          <p:spPr>
            <a:xfrm>
              <a:off x="1107899" y="1630680"/>
              <a:ext cx="1258922" cy="3596640"/>
            </a:xfrm>
            <a:prstGeom prst="rect">
              <a:avLst/>
            </a:prstGeom>
          </p:spPr>
        </p:pic>
        <p:pic>
          <p:nvPicPr>
            <p:cNvPr id="6" name="图片 5"/>
            <p:cNvPicPr>
              <a:picLocks noChangeAspect="1"/>
            </p:cNvPicPr>
            <p:nvPr/>
          </p:nvPicPr>
          <p:blipFill>
            <a:blip r:embed="rId4"/>
            <a:stretch>
              <a:fillRect/>
            </a:stretch>
          </p:blipFill>
          <p:spPr>
            <a:xfrm>
              <a:off x="1427583" y="4068149"/>
              <a:ext cx="366198" cy="839187"/>
            </a:xfrm>
            <a:prstGeom prst="rect">
              <a:avLst/>
            </a:prstGeom>
          </p:spPr>
        </p:pic>
        <p:pic>
          <p:nvPicPr>
            <p:cNvPr id="9" name="图片 8"/>
            <p:cNvPicPr>
              <a:picLocks noChangeAspect="1"/>
            </p:cNvPicPr>
            <p:nvPr/>
          </p:nvPicPr>
          <p:blipFill rotWithShape="1">
            <a:blip r:embed="rId5"/>
            <a:srcRect l="10025" t="32025" r="83776" b="58000"/>
            <a:stretch>
              <a:fillRect/>
            </a:stretch>
          </p:blipFill>
          <p:spPr>
            <a:xfrm>
              <a:off x="1427583" y="2341983"/>
              <a:ext cx="755780" cy="447869"/>
            </a:xfrm>
            <a:prstGeom prst="rect">
              <a:avLst/>
            </a:prstGeom>
          </p:spPr>
        </p:pic>
      </p:grpSp>
      <p:grpSp>
        <p:nvGrpSpPr>
          <p:cNvPr id="23" name="组合 22"/>
          <p:cNvGrpSpPr/>
          <p:nvPr/>
        </p:nvGrpSpPr>
        <p:grpSpPr>
          <a:xfrm>
            <a:off x="7257327" y="1645164"/>
            <a:ext cx="4336060" cy="3702340"/>
            <a:chOff x="7749446" y="1583064"/>
            <a:chExt cx="3865578" cy="3104683"/>
          </a:xfrm>
        </p:grpSpPr>
        <p:pic>
          <p:nvPicPr>
            <p:cNvPr id="10" name="图片 9"/>
            <p:cNvPicPr>
              <a:picLocks noChangeAspect="1"/>
            </p:cNvPicPr>
            <p:nvPr/>
          </p:nvPicPr>
          <p:blipFill rotWithShape="1">
            <a:blip r:embed="rId6"/>
            <a:srcRect l="76454" t="12285" r="18266" b="77118"/>
            <a:stretch>
              <a:fillRect/>
            </a:stretch>
          </p:blipFill>
          <p:spPr>
            <a:xfrm>
              <a:off x="9321282" y="1735493"/>
              <a:ext cx="643812" cy="475861"/>
            </a:xfrm>
            <a:prstGeom prst="rect">
              <a:avLst/>
            </a:prstGeom>
          </p:spPr>
        </p:pic>
        <p:pic>
          <p:nvPicPr>
            <p:cNvPr id="11" name="图片 10"/>
            <p:cNvPicPr>
              <a:picLocks noChangeAspect="1"/>
            </p:cNvPicPr>
            <p:nvPr/>
          </p:nvPicPr>
          <p:blipFill>
            <a:blip r:embed="rId7"/>
            <a:stretch>
              <a:fillRect/>
            </a:stretch>
          </p:blipFill>
          <p:spPr>
            <a:xfrm>
              <a:off x="9254411" y="1583064"/>
              <a:ext cx="777554" cy="780718"/>
            </a:xfrm>
            <a:prstGeom prst="rect">
              <a:avLst/>
            </a:prstGeom>
          </p:spPr>
        </p:pic>
        <p:pic>
          <p:nvPicPr>
            <p:cNvPr id="13" name="图片 12"/>
            <p:cNvPicPr>
              <a:picLocks noChangeAspect="1"/>
            </p:cNvPicPr>
            <p:nvPr/>
          </p:nvPicPr>
          <p:blipFill>
            <a:blip r:embed="rId8"/>
            <a:stretch>
              <a:fillRect/>
            </a:stretch>
          </p:blipFill>
          <p:spPr>
            <a:xfrm flipV="1">
              <a:off x="8803432" y="2509016"/>
              <a:ext cx="721568" cy="723432"/>
            </a:xfrm>
            <a:prstGeom prst="rect">
              <a:avLst/>
            </a:prstGeom>
          </p:spPr>
        </p:pic>
        <p:pic>
          <p:nvPicPr>
            <p:cNvPr id="18" name="图片 17"/>
            <p:cNvPicPr>
              <a:picLocks noChangeAspect="1"/>
            </p:cNvPicPr>
            <p:nvPr/>
          </p:nvPicPr>
          <p:blipFill>
            <a:blip r:embed="rId9"/>
            <a:stretch>
              <a:fillRect/>
            </a:stretch>
          </p:blipFill>
          <p:spPr>
            <a:xfrm>
              <a:off x="9063073" y="2838902"/>
              <a:ext cx="1160230" cy="1163228"/>
            </a:xfrm>
            <a:prstGeom prst="rect">
              <a:avLst/>
            </a:prstGeom>
          </p:spPr>
        </p:pic>
        <p:pic>
          <p:nvPicPr>
            <p:cNvPr id="12" name="图片 11"/>
            <p:cNvPicPr>
              <a:picLocks noChangeAspect="1"/>
            </p:cNvPicPr>
            <p:nvPr/>
          </p:nvPicPr>
          <p:blipFill>
            <a:blip r:embed="rId10"/>
            <a:stretch>
              <a:fillRect/>
            </a:stretch>
          </p:blipFill>
          <p:spPr>
            <a:xfrm flipV="1">
              <a:off x="9728717" y="2130384"/>
              <a:ext cx="1244084" cy="1247298"/>
            </a:xfrm>
            <a:prstGeom prst="rect">
              <a:avLst/>
            </a:prstGeom>
          </p:spPr>
        </p:pic>
        <p:pic>
          <p:nvPicPr>
            <p:cNvPr id="20" name="图片 19"/>
            <p:cNvPicPr>
              <a:picLocks noChangeAspect="1"/>
            </p:cNvPicPr>
            <p:nvPr/>
          </p:nvPicPr>
          <p:blipFill>
            <a:blip r:embed="rId11"/>
            <a:stretch>
              <a:fillRect/>
            </a:stretch>
          </p:blipFill>
          <p:spPr>
            <a:xfrm>
              <a:off x="7749446" y="3053605"/>
              <a:ext cx="994394" cy="996964"/>
            </a:xfrm>
            <a:prstGeom prst="rect">
              <a:avLst/>
            </a:prstGeom>
          </p:spPr>
        </p:pic>
        <p:pic>
          <p:nvPicPr>
            <p:cNvPr id="19" name="图片 18"/>
            <p:cNvPicPr>
              <a:picLocks noChangeAspect="1"/>
            </p:cNvPicPr>
            <p:nvPr/>
          </p:nvPicPr>
          <p:blipFill>
            <a:blip r:embed="rId12"/>
            <a:stretch>
              <a:fillRect/>
            </a:stretch>
          </p:blipFill>
          <p:spPr>
            <a:xfrm>
              <a:off x="8246643" y="3552087"/>
              <a:ext cx="1515892" cy="840846"/>
            </a:xfrm>
            <a:prstGeom prst="rect">
              <a:avLst/>
            </a:prstGeom>
          </p:spPr>
        </p:pic>
        <p:pic>
          <p:nvPicPr>
            <p:cNvPr id="21" name="图片 20"/>
            <p:cNvPicPr>
              <a:picLocks noChangeAspect="1"/>
            </p:cNvPicPr>
            <p:nvPr/>
          </p:nvPicPr>
          <p:blipFill>
            <a:blip r:embed="rId13"/>
            <a:stretch>
              <a:fillRect/>
            </a:stretch>
          </p:blipFill>
          <p:spPr>
            <a:xfrm>
              <a:off x="8126573" y="1945473"/>
              <a:ext cx="593790" cy="595324"/>
            </a:xfrm>
            <a:prstGeom prst="rect">
              <a:avLst/>
            </a:prstGeom>
          </p:spPr>
        </p:pic>
        <p:pic>
          <p:nvPicPr>
            <p:cNvPr id="22" name="图片 21"/>
            <p:cNvPicPr>
              <a:picLocks noChangeAspect="1"/>
            </p:cNvPicPr>
            <p:nvPr/>
          </p:nvPicPr>
          <p:blipFill>
            <a:blip r:embed="rId14"/>
            <a:stretch>
              <a:fillRect/>
            </a:stretch>
          </p:blipFill>
          <p:spPr>
            <a:xfrm>
              <a:off x="10681431" y="3751742"/>
              <a:ext cx="933593" cy="936005"/>
            </a:xfrm>
            <a:prstGeom prst="rect">
              <a:avLst/>
            </a:prstGeom>
          </p:spPr>
        </p:pic>
      </p:grpSp>
      <p:grpSp>
        <p:nvGrpSpPr>
          <p:cNvPr id="36" name="组合 35"/>
          <p:cNvGrpSpPr/>
          <p:nvPr/>
        </p:nvGrpSpPr>
        <p:grpSpPr>
          <a:xfrm>
            <a:off x="2595824" y="2408963"/>
            <a:ext cx="4203065" cy="1759575"/>
            <a:chOff x="3994468" y="2438995"/>
            <a:chExt cx="4203065" cy="1759575"/>
          </a:xfrm>
        </p:grpSpPr>
        <p:sp>
          <p:nvSpPr>
            <p:cNvPr id="37" name="文本框 36"/>
            <p:cNvSpPr txBox="1"/>
            <p:nvPr/>
          </p:nvSpPr>
          <p:spPr>
            <a:xfrm>
              <a:off x="3994468" y="2438995"/>
              <a:ext cx="4203065" cy="1200329"/>
            </a:xfrm>
            <a:prstGeom prst="rect">
              <a:avLst/>
            </a:prstGeom>
            <a:noFill/>
          </p:spPr>
          <p:txBody>
            <a:bodyPr wrap="square" rtlCol="0">
              <a:spAutoFit/>
            </a:bodyPr>
            <a:lstStyle/>
            <a:p>
              <a:pPr algn="ctr"/>
              <a:r>
                <a:rPr lang="en-US" altLang="zh-CN" sz="7200" dirty="0">
                  <a:solidFill>
                    <a:srgbClr val="656564"/>
                  </a:solidFill>
                  <a:latin typeface="Eras Bold ITC" panose="020B0907030504020204" pitchFamily="34" charset="0"/>
                  <a:ea typeface="微软雅黑" panose="020B0503020204020204" pitchFamily="34" charset="-122"/>
                </a:rPr>
                <a:t>PART 02</a:t>
              </a:r>
            </a:p>
          </p:txBody>
        </p:sp>
        <p:sp>
          <p:nvSpPr>
            <p:cNvPr id="38" name="文本框 37"/>
            <p:cNvSpPr txBox="1"/>
            <p:nvPr/>
          </p:nvSpPr>
          <p:spPr>
            <a:xfrm>
              <a:off x="4118094" y="3552239"/>
              <a:ext cx="3918856" cy="646331"/>
            </a:xfrm>
            <a:prstGeom prst="rect">
              <a:avLst/>
            </a:prstGeom>
            <a:noFill/>
          </p:spPr>
          <p:txBody>
            <a:bodyPr wrap="square" rtlCol="0">
              <a:spAutoFit/>
            </a:bodyPr>
            <a:lstStyle/>
            <a:p>
              <a:pPr algn="ctr"/>
              <a:r>
                <a:rPr lang="zh-CN" altLang="en-US" sz="3600" dirty="0">
                  <a:solidFill>
                    <a:srgbClr val="656564"/>
                  </a:solidFill>
                  <a:latin typeface="微软雅黑" panose="020B0503020204020204" pitchFamily="34" charset="-122"/>
                  <a:ea typeface="微软雅黑" panose="020B0503020204020204" pitchFamily="34" charset="-122"/>
                </a:rPr>
                <a:t>知识图谱构建原则</a:t>
              </a:r>
              <a:endParaRPr lang="en-US" altLang="zh-CN" sz="3600" dirty="0">
                <a:solidFill>
                  <a:srgbClr val="656564"/>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pPr algn="ctr"/>
            <a:r>
              <a:rPr lang="zh-CN" altLang="en-US" sz="2800" dirty="0">
                <a:solidFill>
                  <a:srgbClr val="656564"/>
                </a:solidFill>
                <a:latin typeface="微软雅黑" panose="020B0503020204020204" pitchFamily="34" charset="-122"/>
                <a:ea typeface="微软雅黑" panose="020B0503020204020204" pitchFamily="34" charset="-122"/>
              </a:rPr>
              <a:t>知识图谱构建原则</a:t>
            </a:r>
            <a:endParaRPr lang="en-US" altLang="zh-CN" sz="2800" dirty="0">
              <a:solidFill>
                <a:srgbClr val="656564"/>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418558" y="2113090"/>
            <a:ext cx="10016603" cy="2900381"/>
            <a:chOff x="1866664" y="2350518"/>
            <a:chExt cx="10016603" cy="2900381"/>
          </a:xfrm>
        </p:grpSpPr>
        <p:sp>
          <p:nvSpPr>
            <p:cNvPr id="41" name="Shape 524"/>
            <p:cNvSpPr/>
            <p:nvPr/>
          </p:nvSpPr>
          <p:spPr>
            <a:xfrm>
              <a:off x="8514112" y="2350518"/>
              <a:ext cx="747240" cy="744978"/>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39" name="Shape 527"/>
            <p:cNvSpPr/>
            <p:nvPr/>
          </p:nvSpPr>
          <p:spPr>
            <a:xfrm>
              <a:off x="5355825" y="2420996"/>
              <a:ext cx="747240" cy="744978"/>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37" name="Shape 530"/>
            <p:cNvSpPr/>
            <p:nvPr/>
          </p:nvSpPr>
          <p:spPr>
            <a:xfrm>
              <a:off x="1866664" y="4505921"/>
              <a:ext cx="747240" cy="744978"/>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35" name="Shape 536"/>
            <p:cNvSpPr/>
            <p:nvPr/>
          </p:nvSpPr>
          <p:spPr>
            <a:xfrm>
              <a:off x="1866664" y="2420992"/>
              <a:ext cx="747240" cy="744978"/>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rgbClr val="656564"/>
            </a:solidFill>
            <a:ln w="12700" cap="flat">
              <a:noFill/>
              <a:miter lim="400000"/>
            </a:ln>
            <a:effectLst/>
          </p:spPr>
          <p:txBody>
            <a:bodyPr wrap="square" lIns="38100" tIns="38100" rIns="38100" bIns="381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nvGrpSpPr>
            <p:cNvPr id="13" name="组合 12"/>
            <p:cNvGrpSpPr/>
            <p:nvPr/>
          </p:nvGrpSpPr>
          <p:grpSpPr>
            <a:xfrm>
              <a:off x="2659508" y="2532916"/>
              <a:ext cx="2253318" cy="1208031"/>
              <a:chOff x="8425730" y="2470563"/>
              <a:chExt cx="2253318" cy="1208031"/>
            </a:xfrm>
          </p:grpSpPr>
          <p:sp>
            <p:nvSpPr>
              <p:cNvPr id="33" name="文本框 32"/>
              <p:cNvSpPr txBox="1"/>
              <p:nvPr/>
            </p:nvSpPr>
            <p:spPr>
              <a:xfrm>
                <a:off x="8465769" y="2470563"/>
                <a:ext cx="204029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业务原则</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 Placeholder 32"/>
              <p:cNvSpPr txBox="1"/>
              <p:nvPr/>
            </p:nvSpPr>
            <p:spPr>
              <a:xfrm>
                <a:off x="8425730" y="2696380"/>
                <a:ext cx="2253318" cy="98221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6108983" y="2534206"/>
              <a:ext cx="24733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分析原则</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5" name="文本框 24"/>
            <p:cNvSpPr txBox="1"/>
            <p:nvPr/>
          </p:nvSpPr>
          <p:spPr>
            <a:xfrm>
              <a:off x="9261352" y="2515365"/>
              <a:ext cx="262191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冗余原则</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2547599" y="4663135"/>
              <a:ext cx="247713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效率原则</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pPr algn="ctr"/>
            <a:r>
              <a:rPr lang="zh-CN" altLang="en-US" sz="2800" dirty="0">
                <a:solidFill>
                  <a:srgbClr val="656564"/>
                </a:solidFill>
                <a:latin typeface="微软雅黑" panose="020B0503020204020204" pitchFamily="34" charset="-122"/>
                <a:ea typeface="微软雅黑" panose="020B0503020204020204" pitchFamily="34" charset="-122"/>
              </a:rPr>
              <a:t>业务原则</a:t>
            </a:r>
            <a:endParaRPr lang="en-US" altLang="zh-CN" sz="2800" dirty="0">
              <a:solidFill>
                <a:srgbClr val="656564"/>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6E62FDD-B30C-472E-AC69-2D9C5D7AD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1974543"/>
            <a:ext cx="5201920" cy="2209800"/>
          </a:xfrm>
          <a:prstGeom prst="rect">
            <a:avLst/>
          </a:prstGeom>
        </p:spPr>
      </p:pic>
      <p:pic>
        <p:nvPicPr>
          <p:cNvPr id="5" name="图片 4">
            <a:extLst>
              <a:ext uri="{FF2B5EF4-FFF2-40B4-BE49-F238E27FC236}">
                <a16:creationId xmlns:a16="http://schemas.microsoft.com/office/drawing/2014/main" id="{198737C5-5AEB-4EFC-B903-0090409C7A5E}"/>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867847" y="1974543"/>
            <a:ext cx="5449651" cy="2209800"/>
          </a:xfrm>
          <a:prstGeom prst="rect">
            <a:avLst/>
          </a:prstGeom>
        </p:spPr>
      </p:pic>
      <p:sp>
        <p:nvSpPr>
          <p:cNvPr id="7" name="箭头: 右 6">
            <a:extLst>
              <a:ext uri="{FF2B5EF4-FFF2-40B4-BE49-F238E27FC236}">
                <a16:creationId xmlns:a16="http://schemas.microsoft.com/office/drawing/2014/main" id="{BD19DCC8-41BD-4798-912C-750A616ABFC0}"/>
              </a:ext>
            </a:extLst>
          </p:cNvPr>
          <p:cNvSpPr/>
          <p:nvPr/>
        </p:nvSpPr>
        <p:spPr>
          <a:xfrm>
            <a:off x="5670383" y="2784168"/>
            <a:ext cx="733425" cy="59055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1021F91-D03A-4B7C-A39F-59170466E7F3}"/>
              </a:ext>
            </a:extLst>
          </p:cNvPr>
          <p:cNvSpPr txBox="1"/>
          <p:nvPr/>
        </p:nvSpPr>
        <p:spPr>
          <a:xfrm>
            <a:off x="5264458" y="1242873"/>
            <a:ext cx="2778711" cy="461665"/>
          </a:xfrm>
          <a:prstGeom prst="rect">
            <a:avLst/>
          </a:prstGeom>
          <a:noFill/>
        </p:spPr>
        <p:txBody>
          <a:bodyPr wrap="square" rtlCol="0">
            <a:spAutoFit/>
          </a:bodyPr>
          <a:lstStyle/>
          <a:p>
            <a:r>
              <a:rPr lang="zh-CN" altLang="en-US" sz="2400" dirty="0"/>
              <a:t>案例一</a:t>
            </a:r>
          </a:p>
        </p:txBody>
      </p:sp>
    </p:spTree>
    <p:extLst>
      <p:ext uri="{BB962C8B-B14F-4D97-AF65-F5344CB8AC3E}">
        <p14:creationId xmlns:p14="http://schemas.microsoft.com/office/powerpoint/2010/main" val="3444288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6" name="平行四边形 25"/>
          <p:cNvSpPr/>
          <p:nvPr/>
        </p:nvSpPr>
        <p:spPr>
          <a:xfrm>
            <a:off x="1562100" y="476250"/>
            <a:ext cx="495300" cy="247650"/>
          </a:xfrm>
          <a:prstGeom prst="parallelogram">
            <a:avLst/>
          </a:prstGeom>
          <a:solidFill>
            <a:srgbClr val="82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171450" y="381000"/>
            <a:ext cx="1695450" cy="400050"/>
          </a:xfrm>
          <a:prstGeom prst="parallelogram">
            <a:avLst/>
          </a:prstGeom>
          <a:solidFill>
            <a:srgbClr val="656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25" y="297906"/>
            <a:ext cx="1409700" cy="523220"/>
          </a:xfrm>
          <a:prstGeom prst="rect">
            <a:avLst/>
          </a:prstGeom>
          <a:noFill/>
        </p:spPr>
        <p:txBody>
          <a:bodyPr wrap="square" rtlCol="0">
            <a:spAutoFit/>
          </a:bodyPr>
          <a:lstStyle/>
          <a:p>
            <a:r>
              <a:rPr lang="en-US" altLang="zh-CN" sz="2400" dirty="0">
                <a:solidFill>
                  <a:schemeClr val="bg1"/>
                </a:solidFill>
              </a:rPr>
              <a:t>PART </a:t>
            </a:r>
            <a:r>
              <a:rPr lang="en-US" altLang="zh-CN" sz="2800" dirty="0">
                <a:solidFill>
                  <a:schemeClr val="bg1"/>
                </a:solidFill>
              </a:rPr>
              <a:t>02</a:t>
            </a:r>
            <a:endParaRPr lang="zh-CN" altLang="en-US" sz="2400" dirty="0">
              <a:solidFill>
                <a:schemeClr val="bg1"/>
              </a:solidFill>
            </a:endParaRPr>
          </a:p>
        </p:txBody>
      </p:sp>
      <p:sp>
        <p:nvSpPr>
          <p:cNvPr id="29" name="文本框 28"/>
          <p:cNvSpPr txBox="1"/>
          <p:nvPr/>
        </p:nvSpPr>
        <p:spPr>
          <a:xfrm>
            <a:off x="2057400" y="319415"/>
            <a:ext cx="3489158" cy="523220"/>
          </a:xfrm>
          <a:prstGeom prst="rect">
            <a:avLst/>
          </a:prstGeom>
          <a:noFill/>
        </p:spPr>
        <p:txBody>
          <a:bodyPr wrap="square" rtlCol="0">
            <a:spAutoFit/>
          </a:bodyPr>
          <a:lstStyle/>
          <a:p>
            <a:pPr algn="ctr"/>
            <a:r>
              <a:rPr lang="zh-CN" altLang="en-US" sz="2800" dirty="0">
                <a:solidFill>
                  <a:srgbClr val="656564"/>
                </a:solidFill>
                <a:latin typeface="微软雅黑" panose="020B0503020204020204" pitchFamily="34" charset="-122"/>
                <a:ea typeface="微软雅黑" panose="020B0503020204020204" pitchFamily="34" charset="-122"/>
              </a:rPr>
              <a:t>分析原则</a:t>
            </a:r>
            <a:endParaRPr lang="en-US" altLang="zh-CN" sz="2800" dirty="0">
              <a:solidFill>
                <a:srgbClr val="656564"/>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FBE92F1E-9FD0-4A8D-9591-4ADE550B3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37" y="2090367"/>
            <a:ext cx="3264348" cy="3116389"/>
          </a:xfrm>
          <a:prstGeom prst="rect">
            <a:avLst/>
          </a:prstGeom>
        </p:spPr>
      </p:pic>
      <p:pic>
        <p:nvPicPr>
          <p:cNvPr id="8" name="图片 7">
            <a:extLst>
              <a:ext uri="{FF2B5EF4-FFF2-40B4-BE49-F238E27FC236}">
                <a16:creationId xmlns:a16="http://schemas.microsoft.com/office/drawing/2014/main" id="{432C2D72-EF67-4E14-9F6D-8D1690E37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834" y="1677417"/>
            <a:ext cx="1971675" cy="4314825"/>
          </a:xfrm>
          <a:prstGeom prst="rect">
            <a:avLst/>
          </a:prstGeom>
        </p:spPr>
      </p:pic>
      <p:sp>
        <p:nvSpPr>
          <p:cNvPr id="9" name="箭头: 右 8">
            <a:extLst>
              <a:ext uri="{FF2B5EF4-FFF2-40B4-BE49-F238E27FC236}">
                <a16:creationId xmlns:a16="http://schemas.microsoft.com/office/drawing/2014/main" id="{CFF32702-71FC-480B-BC0A-47E2201EEA43}"/>
              </a:ext>
            </a:extLst>
          </p:cNvPr>
          <p:cNvSpPr/>
          <p:nvPr/>
        </p:nvSpPr>
        <p:spPr>
          <a:xfrm>
            <a:off x="4669654" y="3093360"/>
            <a:ext cx="1426346" cy="59055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F37C20D6-0291-4B16-886F-05A8CD598971}"/>
              </a:ext>
            </a:extLst>
          </p:cNvPr>
          <p:cNvSpPr txBox="1"/>
          <p:nvPr/>
        </p:nvSpPr>
        <p:spPr>
          <a:xfrm>
            <a:off x="3638871" y="1189608"/>
            <a:ext cx="2788562" cy="369332"/>
          </a:xfrm>
          <a:prstGeom prst="rect">
            <a:avLst/>
          </a:prstGeom>
          <a:noFill/>
        </p:spPr>
        <p:txBody>
          <a:bodyPr wrap="square" rtlCol="0">
            <a:spAutoFit/>
          </a:bodyPr>
          <a:lstStyle/>
          <a:p>
            <a:pPr algn="ctr"/>
            <a:r>
              <a:rPr lang="zh-CN" altLang="en-US" dirty="0"/>
              <a:t>案例二</a:t>
            </a:r>
          </a:p>
        </p:txBody>
      </p:sp>
    </p:spTree>
    <p:extLst>
      <p:ext uri="{BB962C8B-B14F-4D97-AF65-F5344CB8AC3E}">
        <p14:creationId xmlns:p14="http://schemas.microsoft.com/office/powerpoint/2010/main" val="2971359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950</Words>
  <Application>Microsoft Office PowerPoint</Application>
  <PresentationFormat>宽屏</PresentationFormat>
  <Paragraphs>160</Paragraphs>
  <Slides>24</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24</vt:i4>
      </vt:variant>
    </vt:vector>
  </HeadingPairs>
  <TitlesOfParts>
    <vt:vector size="35" baseType="lpstr">
      <vt:lpstr>-apple-system</vt:lpstr>
      <vt:lpstr>等线</vt:lpstr>
      <vt:lpstr>等线 Light</vt:lpstr>
      <vt:lpstr>汉仪清庭-55简</vt:lpstr>
      <vt:lpstr>微软雅黑</vt:lpstr>
      <vt:lpstr>Arial</vt:lpstr>
      <vt:lpstr>Calibri</vt:lpstr>
      <vt:lpstr>Eras Bold ITC</vt:lpstr>
      <vt:lpstr>Source Sans Pro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鑫俊 曾</cp:lastModifiedBy>
  <cp:revision>98</cp:revision>
  <dcterms:created xsi:type="dcterms:W3CDTF">2018-05-17T03:09:00Z</dcterms:created>
  <dcterms:modified xsi:type="dcterms:W3CDTF">2020-08-19T02:25:33Z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