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 id="2147483662" r:id="rId4"/>
  </p:sldMasterIdLst>
  <p:notesMasterIdLst>
    <p:notesMasterId r:id="rId6"/>
  </p:notesMasterIdLst>
  <p:sldIdLst>
    <p:sldId id="259" r:id="rId5"/>
    <p:sldId id="260"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5000"/>
    <a:srgbClr val="0B0800"/>
    <a:srgbClr val="4545C5"/>
    <a:srgbClr val="0000FF"/>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49"/>
    <p:restoredTop sz="96327"/>
  </p:normalViewPr>
  <p:slideViewPr>
    <p:cSldViewPr snapToGrid="0" snapToObjects="1" showGuides="1">
      <p:cViewPr varScale="1">
        <p:scale>
          <a:sx n="114" d="100"/>
          <a:sy n="114" d="100"/>
        </p:scale>
        <p:origin x="176" y="480"/>
      </p:cViewPr>
      <p:guideLst>
        <p:guide orient="horz" pos="2096"/>
        <p:guide pos="3872"/>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25B0C-6F82-1E4A-8607-C606C2FBB70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7B9CF-1557-DD4B-981F-75DA47F9C4B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latin typeface="+mn-ea"/>
              </a:rPr>
              <a:t>Hello, everyone. I’m pleased to have the opportunity to talk at this meeting. Now, I would like to share our work. “FedCav: Contribution-aware Model Aggregation on Distributed Heterogeneous [ˌhetərəˈdʒiːniəs] Data in Federated Learning.</a:t>
            </a:r>
            <a:endParaRPr lang="en-US" altLang="zh-CN">
              <a:latin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This part is the detail about contribution-aware aggregation methods. In our analysis</a:t>
            </a:r>
            <a:r>
              <a:rPr lang="en-US"/>
              <a:t>[əˈnæləsɪs]</a:t>
            </a:r>
            <a:r>
              <a:t>, the clients make more contributions to the model improvement should have more weights in aggregation. So how to measure the contribution at the same time preserve the privacy. We design a value called inference loss, which is the loss function value of the global model on the client local data. If the inference loss is large, this means the global model needs pay more attention to the local data. As shown in the slice, in the client side, the client not only needs to perform local training but also need to calculate an extra value. In the server side, the server will aggregate the local model updates weighted by softmax of the inference loss. The reason why to use softmax is that softmax can scale up the maximum</a:t>
            </a:r>
            <a:r>
              <a:rPr lang="en-US"/>
              <a:t>[ˈmæksɪməm]</a:t>
            </a:r>
            <a:r>
              <a:t>, so the client with high inference loss can get more attention compared with linear function. At the same time, we find it necessary to clip the inference loss, we want to scale up the contribution of high inference loss clients, but it should limited by a certain range. So we use the widely used methods to clip the inference loss.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model replacement attack is one of the common attack in FL, it is simple &amp; low cost. The attacker might use the contribution-aware aggregation method to perform the model replacement attack. The detail of how the model replacement attack is shown in the slice.</a:t>
            </a:r>
            <a:endParaRPr lang="zh-CN" altLang="en-US"/>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Facing this attack, we need to design a detect mechanism in our framework. We reuse the inference loss uploaded from clients. Comparing the inference loss with historical value, if the value increases greatly, the client reports a abnormal, the final decision is consistent with the majority shown in this cases. Once a abnormal update is detected out, the server will reverse the global model to cached one, which greatly reduce the time to fix the poisoned model.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To better get the performance of our framework, we have some experiments. First, I will introduce the basic settings in our experiments. We use three widely used datasets, the cases of the datasets</a:t>
            </a:r>
            <a:r>
              <a:rPr lang="en-US"/>
              <a:t> and corrsponding training models</a:t>
            </a:r>
            <a:r>
              <a:t> are shown in the table</a:t>
            </a:r>
            <a:r>
              <a:rPr lang="en-US"/>
              <a:t>.</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We first evaluate the performance of contribution-aware aggregation method. We set three different heterogeneous data distribution network, the parameter sigma have the same meaning with above experiments. We can get the result that the performance is higher than other baselines.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Then, according to our analysis in heterogeneous data, the data is dynamically changing. So we simulate a dynamic changing network, at each communication round, there are some fresh data collected by the clients, and the fresh data size is controlled by parameter alpha. We can see that if there is fresh data, the FedCav only needs fewer communication rounds to get a certain accuracy.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In this part, we evaluate the impact of clip strategy, we compare the two method</a:t>
            </a:r>
            <a:r>
              <a:rPr lang="en-US"/>
              <a:t>s</a:t>
            </a:r>
            <a:r>
              <a:t>, one is the FedCav using clip strategy, another is not, we can see that the FedCav without clip strategy occurs great up-and-down, it is not stable for us to use the methods.</a:t>
            </a:r>
            <a:r>
              <a:rPr lang="en-US"/>
              <a:t> </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In this part, we simulate the model replacement attack, we first compared the performance of FedAvg and FedCav without detection, the results are shown in the pictures, we can see that the FedCav without detection still have a little superiority[suːˌpɪriˈɔːrəti] than FedAvg, this is because the FedCav make the clients contribute more after attack, so it can recover from the attack quickly.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At last, we evaluate the detect mechanism, we perform three different strengths of attacks, the malicious model is trained by 20% 、50% and 80% label poisoned malicious model. We find that our framework can detect out the abnormal update and reverse the global model to healthy one.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Ultimately</a:t>
            </a:r>
            <a:r>
              <a:t>, the main problem our paper wants to solve is the heterogeneous data problem in FL,</a:t>
            </a:r>
            <a:r>
              <a:rPr lang="en-US"/>
              <a:t> in observation, we find that the heterogeneous data will cause the slow convergent and low training accuracy.</a:t>
            </a:r>
            <a:r>
              <a:t> we propose the FedCav framework.</a:t>
            </a:r>
            <a:r>
              <a:rPr lang="en-US"/>
              <a:t> </a:t>
            </a:r>
            <a:r>
              <a:t> In FedCav, we design the contribution-aware model aggregation and we also consider the malicious attack. In our evaluation, our methods have better performance than baselines </a:t>
            </a:r>
            <a:r>
              <a:rPr lang="en-US"/>
              <a:t>near 2.4% </a:t>
            </a:r>
            <a:r>
              <a:t>and needs less communication rounds to achieve </a:t>
            </a:r>
            <a:r>
              <a:rPr lang="en-US"/>
              <a:t>convergence (~34%)</a:t>
            </a:r>
            <a: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have five parts in this presentation</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latin typeface="+mn-ea"/>
              </a:rPr>
              <a:t>Ok, that’s all my viewpoints. Thank you very much for your kind attention. </a:t>
            </a:r>
            <a:r>
              <a:rPr lang="en-US" altLang="zh-CN">
                <a:sym typeface="+mn-ea"/>
              </a:rPr>
              <a:t>It's my first time to deliver a reports at acadamic meetings. Any questions are welcomed if I don't explain something clearly. </a:t>
            </a:r>
            <a:endParaRPr lang="en-US" altLang="zh-CN">
              <a:latin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OK, let’s begin the first part. With the development of AI, the data become more and more important. However, there are two important bottlenecks limiting the development of AI. One is the data privacy problem. More and more people concerns about their personal data privacy, for it’s sensitive to their personality. Many countries have launched the laws about data privacy, such as GDPR in Europe. Another is the data island phenomenon, the data in each party or client does not share with each other. This cause the limitations in data usage. Especially in distributed systems, the influence of these two bottleneck is significant.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emerging</a:t>
            </a:r>
            <a:r>
              <a:rPr lang="en-US" altLang="zh-CN"/>
              <a:t>[iˈmɜːrdʒɪŋ]</a:t>
            </a:r>
            <a:r>
              <a:rPr lang="zh-CN" altLang="en-US"/>
              <a:t> federated learning paradigm</a:t>
            </a:r>
            <a:r>
              <a:rPr lang="en-US" altLang="zh-CN"/>
              <a:t>[ˈpærədaɪm]</a:t>
            </a:r>
            <a:r>
              <a:rPr lang="zh-CN" altLang="en-US"/>
              <a:t> allows multiple distributed devices to cooperatively train models in parallel with the raw data retained locally. Compared with the traditional machine learning, FL build a good performance global model without exposing the raw data. As shown in the slice,we demonstrate a typical FL process based on the widely adopted FedAvg for aggregation. As shown, local training is performed using the latest global model, while a new global model is attained by taking the average of all the locally trained models.</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However, the FedAvg is criticized to have degraded performance when given heterogeneous training data in practice. Generally, the data distributed on clients are non-independent</a:t>
            </a:r>
            <a:r>
              <a:rPr lang="en-US"/>
              <a:t> </a:t>
            </a:r>
            <a:r>
              <a:t>or identical non-IID and class imbalanced. </a:t>
            </a:r>
          </a:p>
          <a:p/>
          <a:p>
            <a:r>
              <a:t>Global Non-IID represents the difference between each client</a:t>
            </a:r>
            <a:r>
              <a:rPr lang="en-US"/>
              <a:t>.</a:t>
            </a:r>
            <a:r>
              <a:t>Local class imbalanced means the number of each class data should be different, some class might have more instances or samples, some only have few. </a:t>
            </a:r>
          </a:p>
          <a:p/>
          <a:p>
            <a:r>
              <a:rPr lang="en-US"/>
              <a:t>We find two problems both in our analysis and </a:t>
            </a:r>
            <a:r>
              <a:rPr lang="en-US">
                <a:sym typeface="+mn-ea"/>
              </a:rPr>
              <a:t>following</a:t>
            </a:r>
            <a:r>
              <a:rPr lang="en-US"/>
              <a:t> experiment. They are </a:t>
            </a:r>
            <a:r>
              <a:rPr lang="en-US">
                <a:solidFill>
                  <a:srgbClr val="FF0000"/>
                </a:solidFill>
                <a:latin typeface="Arial" panose="020B0604020202020204" pitchFamily="34" charset="0"/>
                <a:cs typeface="Arial" panose="020B0604020202020204" pitchFamily="34" charset="0"/>
                <a:sym typeface="+mn-ea"/>
              </a:rPr>
              <a:t>slow</a:t>
            </a:r>
            <a:r>
              <a:rPr lang="en-US">
                <a:latin typeface="Arial" panose="020B0604020202020204" pitchFamily="34" charset="0"/>
                <a:cs typeface="Arial" panose="020B0604020202020204" pitchFamily="34" charset="0"/>
                <a:sym typeface="+mn-ea"/>
              </a:rPr>
              <a:t> </a:t>
            </a:r>
            <a:r>
              <a:rPr lang="en-US">
                <a:latin typeface="Arial" panose="020B0604020202020204" pitchFamily="34" charset="0"/>
                <a:cs typeface="Arial" panose="020B0604020202020204" pitchFamily="34" charset="0"/>
                <a:sym typeface="+mn-ea"/>
              </a:rPr>
              <a:t>convergence and low training performance.</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In this part, we conclude and analyze data statistical heterogeneous and investigate the influence of data heterogeneous on model performance in FL. We demonstrate the experiment. We use the digital handwriting dataset MNIST, and a basic CNN called LeNet-5. According to the analysis before. We build three different type data distribution, IID &amp; balance, non-IID &amp; balance, and non-IID &amp; imbalance. IID &amp; balance, global IID and local class balance, most researches based on this setting. Non-IID and balance, global non-IID, but the local data is class balance. Non-IID &amp; class imbalanced, the setting is more similar in real world, in the experiment, we set a parameter sigma to control how imbalance the local data 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As shown, we can observe that there are two main features. One is the slow convergence[kənˈvɜːrdʒəns</a:t>
            </a:r>
            <a:r>
              <a:rPr lang="en-US"/>
              <a:t>]</a:t>
            </a:r>
            <a:r>
              <a:t>, with the balanced data, FedAvg only needs 5 to 10 communication rounds, but with the imbalanced data, FedAvg needs more than 20 or 35 communication rounds. Another is the low training performance, with the balanced data, FedAvg can get near 95% classification accuracy. But with the imbalanced data, the accuracy ranges from 80% to 93%, and from the curve we can see that they are more unstable.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In summary, we can conclude that the experiment in observation indicted the heterogeneous data will cause the slow convergent and low training performance. The reason might be the FedAvg give more weight on these large data. The data with small samples needs more time for the global model to learn. In other words, FedAvg consider that the data with more samples are more valuable than small size data. However, in reality, the data with more samples do not represent they carry more information. For example, When using G-board to typing, the word ‘SOS’ is not as regular as the word ‘me’. and the ‘SOS’ is more valuable than ‘me’, for ‘SOS’ indicates dangerous. The animal photos, the pictures of pandas are more valuable than the pictures of cats. Cats are normal and can see everywhere, the photo can easily get, but the pandas not.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We first show our solution called FedCav. The framework contains two parts. One is the contribution-aware model aggregation. Considering the malicious attack might use our methods to attack, we design a simple but effective detect mechanism. The workflow of FedCav are shown in the picture. At the beginning of Federated Learning training process, the cloud server initialize the global model and deploy to clients. The clients download the global model and training the model based on their local data, at the same time, compute a value called inference loss, which is the global model loss value in each client. After finishing training, the clients upload their updates to the server, and aggregate the updates by using contribution-aware aggregation methods. Meanwhile, the server needs to recognize whether the updates is abnormal. By comparing the inference loss with historical values, each client reports the status, and the final decision is consistent with the majority. Once a abnormal update occurs, the server will reverse the global model to cached one.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6" name="Slide Number Placeholder 5"/>
          <p:cNvSpPr>
            <a:spLocks noGrp="1"/>
          </p:cNvSpPr>
          <p:nvPr>
            <p:ph type="sldNum" sz="quarter" idx="12"/>
          </p:nvPr>
        </p:nvSpPr>
        <p:spPr/>
        <p:txBody>
          <a:bodyPr/>
          <a:lstStyle/>
          <a:p>
            <a:fld id="{7C9DFF7F-06E7-8E40-9972-ACA380F924E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6" name="Slide Number Placeholder 5"/>
          <p:cNvSpPr>
            <a:spLocks noGrp="1"/>
          </p:cNvSpPr>
          <p:nvPr>
            <p:ph type="sldNum" sz="quarter" idx="12"/>
          </p:nvPr>
        </p:nvSpPr>
        <p:spPr/>
        <p:txBody>
          <a:bodyPr/>
          <a:lstStyle/>
          <a:p>
            <a:fld id="{7C9DFF7F-06E7-8E40-9972-ACA380F924E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6" name="Slide Number Placeholder 5"/>
          <p:cNvSpPr>
            <a:spLocks noGrp="1"/>
          </p:cNvSpPr>
          <p:nvPr>
            <p:ph type="sldNum" sz="quarter" idx="12"/>
          </p:nvPr>
        </p:nvSpPr>
        <p:spPr/>
        <p:txBody>
          <a:bodyPr/>
          <a:lstStyle/>
          <a:p>
            <a:fld id="{7C9DFF7F-06E7-8E40-9972-ACA380F924E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p:nvPr>
        </p:nvSpPr>
        <p:spPr>
          <a:xfrm>
            <a:off x="1524000" y="1854199"/>
            <a:ext cx="9144000" cy="1655763"/>
          </a:xfrm>
          <a:prstGeom prst="rect">
            <a:avLst/>
          </a:prstGeom>
        </p:spPr>
        <p:txBody>
          <a:bodyPr anchor="b"/>
          <a:lstStyle>
            <a:lvl1pPr algn="ctr">
              <a:defRPr sz="6000"/>
            </a:lvl1pPr>
          </a:lstStyle>
          <a:p>
            <a:r>
              <a:rPr lang="en-US" dirty="0"/>
              <a:t>Click to edit Master title style</a:t>
            </a:r>
            <a:endParaRPr lang="en-US" dirty="0"/>
          </a:p>
        </p:txBody>
      </p:sp>
      <p:sp>
        <p:nvSpPr>
          <p:cNvPr id="4"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p:nvPr>
        </p:nvSpPr>
        <p:spPr>
          <a:xfrm>
            <a:off x="1524000" y="1854199"/>
            <a:ext cx="9144000" cy="1655763"/>
          </a:xfrm>
          <a:prstGeom prst="rect">
            <a:avLst/>
          </a:prstGeom>
        </p:spPr>
        <p:txBody>
          <a:bodyPr anchor="b"/>
          <a:lstStyle>
            <a:lvl1pPr algn="ctr">
              <a:defRPr sz="6000"/>
            </a:lvl1pPr>
          </a:lstStyle>
          <a:p>
            <a:r>
              <a:rPr lang="en-US" dirty="0"/>
              <a:t>Click to edit Master title style</a:t>
            </a:r>
            <a:endParaRPr lang="en-US" dirty="0"/>
          </a:p>
        </p:txBody>
      </p:sp>
      <p:sp>
        <p:nvSpPr>
          <p:cNvPr id="4"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3275"/>
          </a:xfrm>
        </p:spPr>
        <p:txBody>
          <a:bodyPr>
            <a:normAutofit/>
          </a:bodyPr>
          <a:lstStyle>
            <a:lvl1pPr>
              <a:defRPr sz="3600"/>
            </a:lvl1pPr>
          </a:lstStyle>
          <a:p>
            <a:r>
              <a:rPr lang="en-US"/>
              <a:t>Click to edit Master title style</a:t>
            </a:r>
            <a:endParaRPr lang="en-US"/>
          </a:p>
        </p:txBody>
      </p:sp>
      <p:sp>
        <p:nvSpPr>
          <p:cNvPr id="3" name="Content Placeholder 2"/>
          <p:cNvSpPr>
            <a:spLocks noGrp="1"/>
          </p:cNvSpPr>
          <p:nvPr>
            <p:ph idx="1"/>
          </p:nvPr>
        </p:nvSpPr>
        <p:spPr>
          <a:xfrm>
            <a:off x="838200" y="1341120"/>
            <a:ext cx="10515600" cy="483584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6" name="Slide Number Placeholder 5"/>
          <p:cNvSpPr>
            <a:spLocks noGrp="1"/>
          </p:cNvSpPr>
          <p:nvPr>
            <p:ph type="sldNum" sz="quarter" idx="12"/>
          </p:nvPr>
        </p:nvSpPr>
        <p:spPr/>
        <p:txBody>
          <a:bodyPr/>
          <a:lstStyle/>
          <a:p>
            <a:fld id="{7C9DFF7F-06E7-8E40-9972-ACA380F924E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6" name="Slide Number Placeholder 5"/>
          <p:cNvSpPr>
            <a:spLocks noGrp="1"/>
          </p:cNvSpPr>
          <p:nvPr>
            <p:ph type="sldNum" sz="quarter" idx="12"/>
          </p:nvPr>
        </p:nvSpPr>
        <p:spPr/>
        <p:txBody>
          <a:bodyPr/>
          <a:lstStyle/>
          <a:p>
            <a:fld id="{7C9DFF7F-06E7-8E40-9972-ACA380F924E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7" name="Slide Number Placeholder 6"/>
          <p:cNvSpPr>
            <a:spLocks noGrp="1"/>
          </p:cNvSpPr>
          <p:nvPr>
            <p:ph type="sldNum" sz="quarter" idx="12"/>
          </p:nvPr>
        </p:nvSpPr>
        <p:spPr/>
        <p:txBody>
          <a:bodyPr/>
          <a:lstStyle/>
          <a:p>
            <a:fld id="{7C9DFF7F-06E7-8E40-9972-ACA380F924E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9" name="Slide Number Placeholder 8"/>
          <p:cNvSpPr>
            <a:spLocks noGrp="1"/>
          </p:cNvSpPr>
          <p:nvPr>
            <p:ph type="sldNum" sz="quarter" idx="12"/>
          </p:nvPr>
        </p:nvSpPr>
        <p:spPr/>
        <p:txBody>
          <a:bodyPr/>
          <a:lstStyle/>
          <a:p>
            <a:fld id="{7C9DFF7F-06E7-8E40-9972-ACA380F924E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5" name="Slide Number Placeholder 4"/>
          <p:cNvSpPr>
            <a:spLocks noGrp="1"/>
          </p:cNvSpPr>
          <p:nvPr>
            <p:ph type="sldNum" sz="quarter" idx="12"/>
          </p:nvPr>
        </p:nvSpPr>
        <p:spPr/>
        <p:txBody>
          <a:bodyPr/>
          <a:lstStyle/>
          <a:p>
            <a:fld id="{7C9DFF7F-06E7-8E40-9972-ACA380F924E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4" name="Slide Number Placeholder 3"/>
          <p:cNvSpPr>
            <a:spLocks noGrp="1"/>
          </p:cNvSpPr>
          <p:nvPr>
            <p:ph type="sldNum" sz="quarter" idx="12"/>
          </p:nvPr>
        </p:nvSpPr>
        <p:spPr/>
        <p:txBody>
          <a:bodyPr/>
          <a:lstStyle/>
          <a:p>
            <a:fld id="{7C9DFF7F-06E7-8E40-9972-ACA380F924E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7" name="Slide Number Placeholder 6"/>
          <p:cNvSpPr>
            <a:spLocks noGrp="1"/>
          </p:cNvSpPr>
          <p:nvPr>
            <p:ph type="sldNum" sz="quarter" idx="12"/>
          </p:nvPr>
        </p:nvSpPr>
        <p:spPr/>
        <p:txBody>
          <a:bodyPr/>
          <a:lstStyle/>
          <a:p>
            <a:fld id="{7C9DFF7F-06E7-8E40-9972-ACA380F924E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7" name="Slide Number Placeholder 6"/>
          <p:cNvSpPr>
            <a:spLocks noGrp="1"/>
          </p:cNvSpPr>
          <p:nvPr>
            <p:ph type="sldNum" sz="quarter" idx="12"/>
          </p:nvPr>
        </p:nvSpPr>
        <p:spPr/>
        <p:txBody>
          <a:bodyPr/>
          <a:lstStyle/>
          <a:p>
            <a:fld id="{7C9DFF7F-06E7-8E40-9972-ACA380F924E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jpeg"/><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6.jpeg"/><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50th International Conference on Parallel Processing (ICPP) August 9-12, 2021 in Virtual Chicago, IL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7" name="Picture 6"/>
          <p:cNvPicPr>
            <a:picLocks noChangeAspect="1"/>
          </p:cNvPicPr>
          <p:nvPr userDrawn="1"/>
        </p:nvPicPr>
        <p:blipFill>
          <a:blip r:embed="rId12"/>
          <a:stretch>
            <a:fillRect/>
          </a:stretch>
        </p:blipFill>
        <p:spPr>
          <a:xfrm>
            <a:off x="89963" y="6184761"/>
            <a:ext cx="1555958" cy="607652"/>
          </a:xfrm>
          <a:prstGeom prst="rect">
            <a:avLst/>
          </a:prstGeom>
        </p:spPr>
      </p:pic>
      <p:pic>
        <p:nvPicPr>
          <p:cNvPr id="8" name="Picture 6" descr="AC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576546" y="6204787"/>
            <a:ext cx="1555958" cy="4933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CM"/>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384267" y="6542816"/>
            <a:ext cx="757628" cy="3050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0"/>
            <a:ext cx="12192000" cy="1478333"/>
            <a:chOff x="0" y="-1"/>
            <a:chExt cx="12192000" cy="1478333"/>
          </a:xfrm>
        </p:grpSpPr>
        <p:pic>
          <p:nvPicPr>
            <p:cNvPr id="8" name="Picture 7" descr="Chart&#10;&#10;Description automatically generated"/>
            <p:cNvPicPr>
              <a:picLocks noChangeAspect="1"/>
            </p:cNvPicPr>
            <p:nvPr userDrawn="1"/>
          </p:nvPicPr>
          <p:blipFill rotWithShape="1">
            <a:blip r:embed="rId2"/>
            <a:srcRect l="1393" t="24550" r="3363" b="24597"/>
            <a:stretch>
              <a:fillRect/>
            </a:stretch>
          </p:blipFill>
          <p:spPr>
            <a:xfrm>
              <a:off x="0" y="-1"/>
              <a:ext cx="12192000" cy="1478333"/>
            </a:xfrm>
            <a:prstGeom prst="rect">
              <a:avLst/>
            </a:prstGeom>
          </p:spPr>
        </p:pic>
        <p:pic>
          <p:nvPicPr>
            <p:cNvPr id="9" name="Picture 8" descr="Chart&#10;&#10;Description automatically generated"/>
            <p:cNvPicPr>
              <a:picLocks noChangeAspect="1"/>
            </p:cNvPicPr>
            <p:nvPr userDrawn="1"/>
          </p:nvPicPr>
          <p:blipFill rotWithShape="1">
            <a:blip r:embed="rId3"/>
            <a:srcRect l="78586" t="24550" r="3429" b="37825"/>
            <a:stretch>
              <a:fillRect/>
            </a:stretch>
          </p:blipFill>
          <p:spPr>
            <a:xfrm>
              <a:off x="9889813" y="0"/>
              <a:ext cx="2302186" cy="1093774"/>
            </a:xfrm>
            <a:prstGeom prst="rect">
              <a:avLst/>
            </a:prstGeom>
          </p:spPr>
        </p:pic>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Chart, funnel chart&#10;&#10;Description automatically generated"/>
          <p:cNvPicPr>
            <a:picLocks noChangeAspect="1"/>
          </p:cNvPicPr>
          <p:nvPr userDrawn="1"/>
        </p:nvPicPr>
        <p:blipFill rotWithShape="1">
          <a:blip r:embed="rId2"/>
          <a:srcRect l="1128" t="24584" r="3497" b="24493"/>
          <a:stretch>
            <a:fillRect/>
          </a:stretch>
        </p:blipFill>
        <p:spPr>
          <a:xfrm>
            <a:off x="-1" y="0"/>
            <a:ext cx="12192000" cy="1478333"/>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2.svg"/><Relationship Id="rId2" Type="http://schemas.openxmlformats.org/officeDocument/2006/relationships/image" Target="../media/image31.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7.png"/><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0" Type="http://schemas.openxmlformats.org/officeDocument/2006/relationships/notesSlide" Target="../notesSlides/notesSlide13.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sv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0" Type="http://schemas.openxmlformats.org/officeDocument/2006/relationships/notesSlide" Target="../notesSlides/notesSlide8.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310" y="1891665"/>
            <a:ext cx="11550015" cy="1795780"/>
          </a:xfrm>
          <a:solidFill>
            <a:srgbClr val="0B5000"/>
          </a:solidFill>
        </p:spPr>
        <p:txBody>
          <a:bodyPr/>
          <a:lstStyle/>
          <a:p>
            <a:pPr algn="ctr"/>
            <a:r>
              <a:rPr lang="en-US" sz="4000" b="1" dirty="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FedCav: Contribution-aware Model Aggregation on Distributed Heterogeneous Data in Federated Learning</a:t>
            </a:r>
            <a:endParaRPr lang="en-US" sz="4000" b="1" dirty="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21310" y="4076700"/>
            <a:ext cx="11549380" cy="2388870"/>
          </a:xfrm>
        </p:spPr>
        <p:txBody>
          <a:bodyPr/>
          <a:lstStyle/>
          <a:p>
            <a:pPr fontAlgn="auto">
              <a:lnSpc>
                <a:spcPct val="150000"/>
              </a:lnSpc>
            </a:pPr>
            <a:r>
              <a:rPr lang="en-US" sz="2800" b="1" u="sng">
                <a:latin typeface="Arial" panose="020B0604020202020204" pitchFamily="34" charset="0"/>
                <a:cs typeface="Arial" panose="020B0604020202020204" pitchFamily="34" charset="0"/>
              </a:rPr>
              <a:t>Hui Zeng</a:t>
            </a:r>
            <a:r>
              <a:rPr lang="en-US" altLang="zh-CN" sz="2800" b="1" baseline="30000" dirty="0">
                <a:latin typeface="Arial" panose="020B0604020202020204" pitchFamily="34" charset="0"/>
                <a:cs typeface="Arial" panose="020B0604020202020204" pitchFamily="34" charset="0"/>
                <a:sym typeface="+mn-ea"/>
              </a:rPr>
              <a:t>1</a:t>
            </a:r>
            <a:r>
              <a:rPr lang="zh-CN" altLang="en-US" sz="2800" b="1">
                <a:latin typeface="Arial" panose="020B0604020202020204" pitchFamily="34" charset="0"/>
                <a:cs typeface="Arial" panose="020B0604020202020204" pitchFamily="34" charset="0"/>
              </a:rPr>
              <a:t>,</a:t>
            </a:r>
            <a:r>
              <a:rPr lang="en-US" altLang="zh-CN" sz="2800" b="1">
                <a:latin typeface="Arial" panose="020B0604020202020204" pitchFamily="34" charset="0"/>
                <a:cs typeface="Arial" panose="020B0604020202020204" pitchFamily="34" charset="0"/>
              </a:rPr>
              <a:t> Tongqing Zhou</a:t>
            </a:r>
            <a:r>
              <a:rPr lang="en-US" altLang="zh-CN" sz="2800" b="1" baseline="30000" dirty="0">
                <a:latin typeface="Arial" panose="020B0604020202020204" pitchFamily="34" charset="0"/>
                <a:cs typeface="Arial" panose="020B0604020202020204" pitchFamily="34" charset="0"/>
                <a:sym typeface="+mn-ea"/>
              </a:rPr>
              <a:t>1</a:t>
            </a:r>
            <a:r>
              <a:rPr lang="zh-CN" altLang="en-US" sz="2800" b="1">
                <a:latin typeface="Arial" panose="020B0604020202020204" pitchFamily="34" charset="0"/>
                <a:cs typeface="Arial" panose="020B0604020202020204" pitchFamily="34" charset="0"/>
              </a:rPr>
              <a:t>,</a:t>
            </a:r>
            <a:r>
              <a:rPr lang="en-US" altLang="zh-CN" sz="2800" b="1">
                <a:latin typeface="Arial" panose="020B0604020202020204" pitchFamily="34" charset="0"/>
                <a:cs typeface="Arial" panose="020B0604020202020204" pitchFamily="34" charset="0"/>
              </a:rPr>
              <a:t> </a:t>
            </a:r>
            <a:r>
              <a:rPr lang="zh-CN" altLang="en-US" sz="2800" b="1">
                <a:latin typeface="Arial" panose="020B0604020202020204" pitchFamily="34" charset="0"/>
                <a:cs typeface="Arial" panose="020B0604020202020204" pitchFamily="34" charset="0"/>
              </a:rPr>
              <a:t>Yeting Guo</a:t>
            </a:r>
            <a:r>
              <a:rPr lang="en-US" altLang="zh-CN" sz="2800" b="1" baseline="30000" dirty="0">
                <a:latin typeface="Arial" panose="020B0604020202020204" pitchFamily="34" charset="0"/>
                <a:cs typeface="Arial" panose="020B0604020202020204" pitchFamily="34" charset="0"/>
                <a:sym typeface="+mn-ea"/>
              </a:rPr>
              <a:t>1</a:t>
            </a:r>
            <a:r>
              <a:rPr lang="zh-CN" altLang="en-US" sz="2800" b="1">
                <a:latin typeface="Arial" panose="020B0604020202020204" pitchFamily="34" charset="0"/>
                <a:cs typeface="Arial" panose="020B0604020202020204" pitchFamily="34" charset="0"/>
              </a:rPr>
              <a:t>,</a:t>
            </a:r>
            <a:r>
              <a:rPr lang="en-US" altLang="zh-CN" sz="2800" b="1">
                <a:latin typeface="Arial" panose="020B0604020202020204" pitchFamily="34" charset="0"/>
                <a:cs typeface="Arial" panose="020B0604020202020204" pitchFamily="34" charset="0"/>
              </a:rPr>
              <a:t> </a:t>
            </a:r>
            <a:r>
              <a:rPr lang="zh-CN" altLang="en-US" sz="2800" b="1">
                <a:latin typeface="Arial" panose="020B0604020202020204" pitchFamily="34" charset="0"/>
                <a:cs typeface="Arial" panose="020B0604020202020204" pitchFamily="34" charset="0"/>
              </a:rPr>
              <a:t>Zhiping Ca</a:t>
            </a:r>
            <a:r>
              <a:rPr lang="en-US" altLang="zh-CN" sz="2800" b="1">
                <a:latin typeface="Arial" panose="020B0604020202020204" pitchFamily="34" charset="0"/>
                <a:cs typeface="Arial" panose="020B0604020202020204" pitchFamily="34" charset="0"/>
              </a:rPr>
              <a:t>i</a:t>
            </a:r>
            <a:r>
              <a:rPr lang="en-US" altLang="zh-CN" sz="2800" b="1" baseline="30000" dirty="0">
                <a:latin typeface="Arial" panose="020B0604020202020204" pitchFamily="34" charset="0"/>
                <a:cs typeface="Arial" panose="020B0604020202020204" pitchFamily="34" charset="0"/>
                <a:sym typeface="+mn-ea"/>
              </a:rPr>
              <a:t>1</a:t>
            </a:r>
            <a:r>
              <a:rPr lang="en-US" altLang="zh-CN" sz="2800" b="1">
                <a:latin typeface="Arial" panose="020B0604020202020204" pitchFamily="34" charset="0"/>
                <a:cs typeface="Arial" panose="020B0604020202020204" pitchFamily="34" charset="0"/>
              </a:rPr>
              <a:t>, Fang Liu</a:t>
            </a:r>
            <a:r>
              <a:rPr lang="en-US" altLang="zh-CN" sz="2800" b="1" baseline="30000" dirty="0">
                <a:latin typeface="Arial" panose="020B0604020202020204" pitchFamily="34" charset="0"/>
                <a:cs typeface="Arial" panose="020B0604020202020204" pitchFamily="34" charset="0"/>
                <a:sym typeface="+mn-ea"/>
              </a:rPr>
              <a:t> 2</a:t>
            </a:r>
            <a:endParaRPr lang="en-US" altLang="zh-CN" sz="2800" b="1">
              <a:latin typeface="Arial" panose="020B0604020202020204" pitchFamily="34" charset="0"/>
              <a:cs typeface="Arial" panose="020B0604020202020204" pitchFamily="34" charset="0"/>
            </a:endParaRPr>
          </a:p>
          <a:p>
            <a:pPr fontAlgn="auto">
              <a:lnSpc>
                <a:spcPct val="150000"/>
              </a:lnSpc>
            </a:pPr>
            <a:r>
              <a:rPr lang="en-US" altLang="zh-CN" sz="2800" b="1" baseline="30000" dirty="0">
                <a:latin typeface="Arial" panose="020B0604020202020204" pitchFamily="34" charset="0"/>
                <a:cs typeface="Arial" panose="020B0604020202020204" pitchFamily="34" charset="0"/>
                <a:sym typeface="+mn-ea"/>
              </a:rPr>
              <a:t>1 </a:t>
            </a:r>
            <a:r>
              <a:rPr lang="zh-CN" altLang="en-US" b="1">
                <a:latin typeface="Arial" panose="020B0604020202020204" pitchFamily="34" charset="0"/>
                <a:cs typeface="Arial" panose="020B0604020202020204" pitchFamily="34" charset="0"/>
              </a:rPr>
              <a:t>College of Computer, National</a:t>
            </a:r>
            <a:r>
              <a:rPr lang="en-US" altLang="zh-CN" b="1">
                <a:latin typeface="Arial" panose="020B0604020202020204" pitchFamily="34" charset="0"/>
                <a:cs typeface="Arial" panose="020B0604020202020204" pitchFamily="34" charset="0"/>
              </a:rPr>
              <a:t> </a:t>
            </a:r>
            <a:r>
              <a:rPr lang="zh-CN" altLang="en-US" b="1">
                <a:latin typeface="Arial" panose="020B0604020202020204" pitchFamily="34" charset="0"/>
                <a:cs typeface="Arial" panose="020B0604020202020204" pitchFamily="34" charset="0"/>
              </a:rPr>
              <a:t>University of Defense Technology</a:t>
            </a:r>
            <a:endParaRPr lang="zh-CN" altLang="en-US" b="1">
              <a:latin typeface="Arial" panose="020B0604020202020204" pitchFamily="34" charset="0"/>
              <a:cs typeface="Arial" panose="020B0604020202020204" pitchFamily="34" charset="0"/>
            </a:endParaRPr>
          </a:p>
          <a:p>
            <a:pPr fontAlgn="auto">
              <a:lnSpc>
                <a:spcPct val="150000"/>
              </a:lnSpc>
            </a:pPr>
            <a:r>
              <a:rPr lang="en-US" altLang="zh-CN" sz="2800" b="1" baseline="30000" dirty="0">
                <a:latin typeface="Arial" panose="020B0604020202020204" pitchFamily="34" charset="0"/>
                <a:cs typeface="Arial" panose="020B0604020202020204" pitchFamily="34" charset="0"/>
                <a:sym typeface="+mn-ea"/>
              </a:rPr>
              <a:t>2 </a:t>
            </a:r>
            <a:r>
              <a:rPr lang="zh-CN" altLang="en-US" b="1">
                <a:latin typeface="Arial" panose="020B0604020202020204" pitchFamily="34" charset="0"/>
                <a:cs typeface="Arial" panose="020B0604020202020204" pitchFamily="34" charset="0"/>
              </a:rPr>
              <a:t>School of Design, Hunan University</a:t>
            </a:r>
            <a:endParaRPr lang="zh-CN" altLang="en-US" b="1">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pic>
        <p:nvPicPr>
          <p:cNvPr id="11" name="图片 10"/>
          <p:cNvPicPr>
            <a:picLocks noChangeAspect="1"/>
          </p:cNvPicPr>
          <p:nvPr/>
        </p:nvPicPr>
        <p:blipFill>
          <a:blip r:embed="rId1"/>
          <a:stretch>
            <a:fillRect/>
          </a:stretch>
        </p:blipFill>
        <p:spPr>
          <a:xfrm>
            <a:off x="1072515" y="1597660"/>
            <a:ext cx="7080885" cy="3663315"/>
          </a:xfrm>
          <a:prstGeom prst="rect">
            <a:avLst/>
          </a:prstGeom>
        </p:spPr>
      </p:pic>
      <p:sp>
        <p:nvSpPr>
          <p:cNvPr id="12" name="文本框 11"/>
          <p:cNvSpPr txBox="1"/>
          <p:nvPr/>
        </p:nvSpPr>
        <p:spPr>
          <a:xfrm>
            <a:off x="1072515" y="335915"/>
            <a:ext cx="6310630"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Contribution-aware model aggregation</a:t>
            </a:r>
            <a:endParaRPr lang="en-US" altLang="zh-CN" sz="2800">
              <a:latin typeface="Arial" panose="020B0604020202020204" pitchFamily="34" charset="0"/>
              <a:cs typeface="Arial" panose="020B0604020202020204" pitchFamily="34" charset="0"/>
            </a:endParaRPr>
          </a:p>
        </p:txBody>
      </p:sp>
      <p:sp>
        <p:nvSpPr>
          <p:cNvPr id="2" name="矩形 1"/>
          <p:cNvSpPr/>
          <p:nvPr/>
        </p:nvSpPr>
        <p:spPr>
          <a:xfrm>
            <a:off x="4895215" y="1822450"/>
            <a:ext cx="1141095" cy="1393825"/>
          </a:xfrm>
          <a:prstGeom prst="rect">
            <a:avLst/>
          </a:prstGeom>
          <a:noFill/>
          <a:ln w="4445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2"/>
          <a:stretch>
            <a:fillRect/>
          </a:stretch>
        </p:blipFill>
        <p:spPr>
          <a:xfrm>
            <a:off x="8774430" y="1224280"/>
            <a:ext cx="2689860" cy="1938655"/>
          </a:xfrm>
          <a:prstGeom prst="rect">
            <a:avLst/>
          </a:prstGeom>
        </p:spPr>
      </p:pic>
      <p:pic>
        <p:nvPicPr>
          <p:cNvPr id="5" name="图片 4"/>
          <p:cNvPicPr>
            <a:picLocks noChangeAspect="1"/>
          </p:cNvPicPr>
          <p:nvPr/>
        </p:nvPicPr>
        <p:blipFill>
          <a:blip r:embed="rId3"/>
          <a:stretch>
            <a:fillRect/>
          </a:stretch>
        </p:blipFill>
        <p:spPr>
          <a:xfrm>
            <a:off x="8783955" y="4228465"/>
            <a:ext cx="2690495" cy="1658620"/>
          </a:xfrm>
          <a:prstGeom prst="rect">
            <a:avLst/>
          </a:prstGeom>
        </p:spPr>
      </p:pic>
      <p:pic>
        <p:nvPicPr>
          <p:cNvPr id="15" name="图片 14"/>
          <p:cNvPicPr>
            <a:picLocks noChangeAspect="1"/>
          </p:cNvPicPr>
          <p:nvPr/>
        </p:nvPicPr>
        <p:blipFill>
          <a:blip r:embed="rId4"/>
          <a:stretch>
            <a:fillRect/>
          </a:stretch>
        </p:blipFill>
        <p:spPr>
          <a:xfrm>
            <a:off x="8764270" y="3379470"/>
            <a:ext cx="2734310" cy="632460"/>
          </a:xfrm>
          <a:prstGeom prst="rect">
            <a:avLst/>
          </a:prstGeom>
        </p:spPr>
      </p:pic>
      <p:cxnSp>
        <p:nvCxnSpPr>
          <p:cNvPr id="16" name="直接箭头连接符 15"/>
          <p:cNvCxnSpPr/>
          <p:nvPr/>
        </p:nvCxnSpPr>
        <p:spPr>
          <a:xfrm>
            <a:off x="6038215" y="2578100"/>
            <a:ext cx="2735580" cy="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098280" y="2578100"/>
            <a:ext cx="1574800" cy="312420"/>
          </a:xfrm>
          <a:prstGeom prst="rect">
            <a:avLst/>
          </a:prstGeom>
          <a:noFill/>
          <a:ln w="381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a:stCxn id="17" idx="2"/>
          </p:cNvCxnSpPr>
          <p:nvPr/>
        </p:nvCxnSpPr>
        <p:spPr>
          <a:xfrm>
            <a:off x="9885680" y="2890520"/>
            <a:ext cx="5080" cy="488950"/>
          </a:xfrm>
          <a:prstGeom prst="straightConnector1">
            <a:avLst/>
          </a:prstGeom>
          <a:ln w="381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512695" y="4091940"/>
            <a:ext cx="1857375" cy="383540"/>
          </a:xfrm>
          <a:prstGeom prst="rect">
            <a:avLst/>
          </a:prstGeom>
          <a:noFill/>
          <a:ln w="4445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箭头连接符 19"/>
          <p:cNvCxnSpPr/>
          <p:nvPr/>
        </p:nvCxnSpPr>
        <p:spPr>
          <a:xfrm>
            <a:off x="4370070" y="4352925"/>
            <a:ext cx="4394200" cy="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213610" y="5553075"/>
            <a:ext cx="3854450" cy="368300"/>
          </a:xfrm>
          <a:prstGeom prst="rect">
            <a:avLst/>
          </a:prstGeom>
          <a:noFill/>
          <a:ln w="19050" cmpd="sng">
            <a:solidFill>
              <a:srgbClr val="FF0000"/>
            </a:solidFill>
            <a:prstDash val="sysDot"/>
          </a:ln>
        </p:spPr>
        <p:txBody>
          <a:bodyPr wrap="square" rtlCol="0">
            <a:spAutoFit/>
          </a:bodyPr>
          <a:p>
            <a:r>
              <a:rPr lang="en-US" altLang="zh-CN">
                <a:latin typeface="Arial" panose="020B0604020202020204" pitchFamily="34" charset="0"/>
                <a:cs typeface="Arial" panose="020B0604020202020204" pitchFamily="34" charset="0"/>
              </a:rPr>
              <a:t>Measure the potential contribution </a:t>
            </a:r>
            <a:endParaRPr lang="en-US" altLang="zh-CN">
              <a:latin typeface="Arial" panose="020B0604020202020204" pitchFamily="34" charset="0"/>
              <a:cs typeface="Arial" panose="020B0604020202020204" pitchFamily="34" charset="0"/>
            </a:endParaRPr>
          </a:p>
        </p:txBody>
      </p:sp>
      <p:cxnSp>
        <p:nvCxnSpPr>
          <p:cNvPr id="22" name="直接箭头连接符 21"/>
          <p:cNvCxnSpPr/>
          <p:nvPr/>
        </p:nvCxnSpPr>
        <p:spPr>
          <a:xfrm>
            <a:off x="3101975" y="4479925"/>
            <a:ext cx="0" cy="107315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12" name="文本框 11"/>
          <p:cNvSpPr txBox="1"/>
          <p:nvPr/>
        </p:nvSpPr>
        <p:spPr>
          <a:xfrm>
            <a:off x="1072515" y="335915"/>
            <a:ext cx="6310630"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 Model replacement attack</a:t>
            </a:r>
            <a:endParaRPr lang="en-US" altLang="zh-CN" sz="2800">
              <a:latin typeface="Arial" panose="020B0604020202020204" pitchFamily="34" charset="0"/>
              <a:cs typeface="Arial" panose="020B0604020202020204" pitchFamily="34" charset="0"/>
            </a:endParaRPr>
          </a:p>
        </p:txBody>
      </p:sp>
      <p:grpSp>
        <p:nvGrpSpPr>
          <p:cNvPr id="21" name="组合 20"/>
          <p:cNvGrpSpPr/>
          <p:nvPr/>
        </p:nvGrpSpPr>
        <p:grpSpPr>
          <a:xfrm>
            <a:off x="1630045" y="1273175"/>
            <a:ext cx="2317115" cy="1090930"/>
            <a:chOff x="2567" y="2005"/>
            <a:chExt cx="3649" cy="1718"/>
          </a:xfrm>
        </p:grpSpPr>
        <p:sp>
          <p:nvSpPr>
            <p:cNvPr id="7" name="文本框 6"/>
            <p:cNvSpPr txBox="1"/>
            <p:nvPr/>
          </p:nvSpPr>
          <p:spPr>
            <a:xfrm>
              <a:off x="2567" y="3143"/>
              <a:ext cx="3649" cy="58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Healthy global model</a:t>
              </a:r>
              <a:endParaRPr lang="en-US" altLang="zh-CN">
                <a:latin typeface="Arial" panose="020B0604020202020204" pitchFamily="34" charset="0"/>
                <a:cs typeface="Arial" panose="020B0604020202020204" pitchFamily="34" charset="0"/>
              </a:endParaRPr>
            </a:p>
          </p:txBody>
        </p:sp>
        <p:pic>
          <p:nvPicPr>
            <p:cNvPr id="14" name="图片 13"/>
            <p:cNvPicPr>
              <a:picLocks noChangeAspect="1"/>
            </p:cNvPicPr>
            <p:nvPr/>
          </p:nvPicPr>
          <p:blipFill>
            <a:blip r:embed="rId1"/>
            <a:stretch>
              <a:fillRect/>
            </a:stretch>
          </p:blipFill>
          <p:spPr>
            <a:xfrm>
              <a:off x="3791" y="2005"/>
              <a:ext cx="1200" cy="936"/>
            </a:xfrm>
            <a:prstGeom prst="rect">
              <a:avLst/>
            </a:prstGeom>
          </p:spPr>
        </p:pic>
      </p:grpSp>
      <p:sp>
        <p:nvSpPr>
          <p:cNvPr id="23" name="下箭头 22"/>
          <p:cNvSpPr/>
          <p:nvPr/>
        </p:nvSpPr>
        <p:spPr>
          <a:xfrm>
            <a:off x="2613025" y="3126740"/>
            <a:ext cx="236220" cy="159702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25" name="文本框 24"/>
          <p:cNvSpPr txBox="1"/>
          <p:nvPr/>
        </p:nvSpPr>
        <p:spPr>
          <a:xfrm>
            <a:off x="2849245" y="3569970"/>
            <a:ext cx="1306830" cy="36830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Download</a:t>
            </a:r>
            <a:endParaRPr lang="en-US" altLang="zh-CN">
              <a:latin typeface="Arial" panose="020B0604020202020204" pitchFamily="34" charset="0"/>
              <a:cs typeface="Arial" panose="020B0604020202020204" pitchFamily="34" charset="0"/>
            </a:endParaRPr>
          </a:p>
        </p:txBody>
      </p:sp>
      <p:grpSp>
        <p:nvGrpSpPr>
          <p:cNvPr id="45" name="组合 44"/>
          <p:cNvGrpSpPr/>
          <p:nvPr/>
        </p:nvGrpSpPr>
        <p:grpSpPr>
          <a:xfrm>
            <a:off x="4530090" y="3368675"/>
            <a:ext cx="1416685" cy="604520"/>
            <a:chOff x="7316" y="4524"/>
            <a:chExt cx="2231" cy="952"/>
          </a:xfrm>
        </p:grpSpPr>
        <p:sp>
          <p:nvSpPr>
            <p:cNvPr id="26" name="下箭头 25"/>
            <p:cNvSpPr/>
            <p:nvPr/>
          </p:nvSpPr>
          <p:spPr>
            <a:xfrm rot="16200000">
              <a:off x="8245" y="3594"/>
              <a:ext cx="372" cy="223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27" name="文本框 26"/>
            <p:cNvSpPr txBox="1"/>
            <p:nvPr/>
          </p:nvSpPr>
          <p:spPr>
            <a:xfrm>
              <a:off x="7316" y="4896"/>
              <a:ext cx="2151" cy="58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Convergent</a:t>
              </a:r>
              <a:endParaRPr lang="en-US" altLang="zh-CN">
                <a:latin typeface="Arial" panose="020B0604020202020204" pitchFamily="34" charset="0"/>
                <a:cs typeface="Arial" panose="020B0604020202020204" pitchFamily="34" charset="0"/>
              </a:endParaRPr>
            </a:p>
          </p:txBody>
        </p:sp>
      </p:grpSp>
      <p:grpSp>
        <p:nvGrpSpPr>
          <p:cNvPr id="78" name="组合 77"/>
          <p:cNvGrpSpPr/>
          <p:nvPr/>
        </p:nvGrpSpPr>
        <p:grpSpPr>
          <a:xfrm>
            <a:off x="1372235" y="4824730"/>
            <a:ext cx="2961005" cy="1030605"/>
            <a:chOff x="2152" y="7892"/>
            <a:chExt cx="4663" cy="1623"/>
          </a:xfrm>
        </p:grpSpPr>
        <p:grpSp>
          <p:nvGrpSpPr>
            <p:cNvPr id="24" name="组合 23"/>
            <p:cNvGrpSpPr/>
            <p:nvPr/>
          </p:nvGrpSpPr>
          <p:grpSpPr>
            <a:xfrm>
              <a:off x="2263" y="7892"/>
              <a:ext cx="4552" cy="1623"/>
              <a:chOff x="2297" y="5556"/>
              <a:chExt cx="4552" cy="1623"/>
            </a:xfrm>
          </p:grpSpPr>
          <p:pic>
            <p:nvPicPr>
              <p:cNvPr id="10" name="图片 9"/>
              <p:cNvPicPr>
                <a:picLocks noChangeAspect="1"/>
              </p:cNvPicPr>
              <p:nvPr/>
            </p:nvPicPr>
            <p:blipFill>
              <a:blip r:embed="rId2"/>
              <a:srcRect l="12271" t="-920" r="4189" b="18851"/>
              <a:stretch>
                <a:fillRect/>
              </a:stretch>
            </p:blipFill>
            <p:spPr>
              <a:xfrm>
                <a:off x="2297" y="5556"/>
                <a:ext cx="1193" cy="1203"/>
              </a:xfrm>
              <a:prstGeom prst="rect">
                <a:avLst/>
              </a:prstGeom>
            </p:spPr>
          </p:pic>
          <p:grpSp>
            <p:nvGrpSpPr>
              <p:cNvPr id="22" name="组合 21"/>
              <p:cNvGrpSpPr/>
              <p:nvPr/>
            </p:nvGrpSpPr>
            <p:grpSpPr>
              <a:xfrm>
                <a:off x="3825" y="5579"/>
                <a:ext cx="3024" cy="1600"/>
                <a:chOff x="3809" y="5515"/>
                <a:chExt cx="3024" cy="1600"/>
              </a:xfrm>
            </p:grpSpPr>
            <p:sp>
              <p:nvSpPr>
                <p:cNvPr id="8" name="文本框 7"/>
                <p:cNvSpPr txBox="1"/>
                <p:nvPr/>
              </p:nvSpPr>
              <p:spPr>
                <a:xfrm>
                  <a:off x="3809" y="6535"/>
                  <a:ext cx="3024" cy="58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Malicious </a:t>
                  </a:r>
                  <a:r>
                    <a:rPr lang="en-US" altLang="zh-CN">
                      <a:latin typeface="Arial" panose="020B0604020202020204" pitchFamily="34" charset="0"/>
                      <a:cs typeface="Arial" panose="020B0604020202020204" pitchFamily="34" charset="0"/>
                    </a:rPr>
                    <a:t>model</a:t>
                  </a:r>
                  <a:endParaRPr lang="en-US" altLang="zh-CN">
                    <a:latin typeface="Arial" panose="020B0604020202020204" pitchFamily="34" charset="0"/>
                    <a:cs typeface="Arial" panose="020B0604020202020204" pitchFamily="34" charset="0"/>
                  </a:endParaRPr>
                </a:p>
              </p:txBody>
            </p:sp>
            <p:pic>
              <p:nvPicPr>
                <p:cNvPr id="13" name="图片 12"/>
                <p:cNvPicPr>
                  <a:picLocks noChangeAspect="1"/>
                </p:cNvPicPr>
                <p:nvPr/>
              </p:nvPicPr>
              <p:blipFill>
                <a:blip r:embed="rId3"/>
                <a:stretch>
                  <a:fillRect/>
                </a:stretch>
              </p:blipFill>
              <p:spPr>
                <a:xfrm>
                  <a:off x="4728" y="5515"/>
                  <a:ext cx="1164" cy="888"/>
                </a:xfrm>
                <a:prstGeom prst="rect">
                  <a:avLst/>
                </a:prstGeom>
              </p:spPr>
            </p:pic>
          </p:grpSp>
        </p:grpSp>
        <p:sp>
          <p:nvSpPr>
            <p:cNvPr id="30" name="文本框 29"/>
            <p:cNvSpPr txBox="1"/>
            <p:nvPr/>
          </p:nvSpPr>
          <p:spPr>
            <a:xfrm>
              <a:off x="2152" y="8935"/>
              <a:ext cx="1639" cy="58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Attacker</a:t>
              </a:r>
              <a:endParaRPr lang="en-US" altLang="zh-CN">
                <a:latin typeface="Arial" panose="020B0604020202020204" pitchFamily="34" charset="0"/>
                <a:cs typeface="Arial" panose="020B0604020202020204" pitchFamily="34" charset="0"/>
              </a:endParaRPr>
            </a:p>
          </p:txBody>
        </p:sp>
      </p:grpSp>
      <p:sp>
        <p:nvSpPr>
          <p:cNvPr id="31" name="云形 30"/>
          <p:cNvSpPr/>
          <p:nvPr/>
        </p:nvSpPr>
        <p:spPr>
          <a:xfrm>
            <a:off x="1323975" y="1072515"/>
            <a:ext cx="3057525" cy="183451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3206115" y="1269365"/>
            <a:ext cx="899160" cy="36830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Cloud</a:t>
            </a:r>
            <a:endParaRPr lang="en-US" altLang="zh-CN">
              <a:latin typeface="Arial" panose="020B0604020202020204" pitchFamily="34" charset="0"/>
              <a:cs typeface="Arial" panose="020B0604020202020204" pitchFamily="34" charset="0"/>
            </a:endParaRPr>
          </a:p>
        </p:txBody>
      </p:sp>
      <p:sp>
        <p:nvSpPr>
          <p:cNvPr id="34" name="云形 33"/>
          <p:cNvSpPr/>
          <p:nvPr/>
        </p:nvSpPr>
        <p:spPr>
          <a:xfrm>
            <a:off x="6923405" y="700405"/>
            <a:ext cx="3954780" cy="267081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6" name="组合 45"/>
          <p:cNvGrpSpPr/>
          <p:nvPr/>
        </p:nvGrpSpPr>
        <p:grpSpPr>
          <a:xfrm>
            <a:off x="7042150" y="4839335"/>
            <a:ext cx="4802505" cy="1030605"/>
            <a:chOff x="10162" y="7548"/>
            <a:chExt cx="7145" cy="1623"/>
          </a:xfrm>
        </p:grpSpPr>
        <p:pic>
          <p:nvPicPr>
            <p:cNvPr id="28" name="图片 27"/>
            <p:cNvPicPr>
              <a:picLocks noChangeAspect="1"/>
            </p:cNvPicPr>
            <p:nvPr/>
          </p:nvPicPr>
          <p:blipFill>
            <a:blip r:embed="rId4"/>
            <a:stretch>
              <a:fillRect/>
            </a:stretch>
          </p:blipFill>
          <p:spPr>
            <a:xfrm>
              <a:off x="10198" y="7624"/>
              <a:ext cx="1344" cy="1104"/>
            </a:xfrm>
            <a:prstGeom prst="rect">
              <a:avLst/>
            </a:prstGeom>
          </p:spPr>
        </p:pic>
        <p:sp>
          <p:nvSpPr>
            <p:cNvPr id="29" name="文本框 28"/>
            <p:cNvSpPr txBox="1"/>
            <p:nvPr/>
          </p:nvSpPr>
          <p:spPr>
            <a:xfrm>
              <a:off x="10162" y="8568"/>
              <a:ext cx="1416" cy="58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Clients</a:t>
              </a:r>
              <a:endParaRPr lang="en-US" altLang="zh-CN">
                <a:latin typeface="Arial" panose="020B0604020202020204" pitchFamily="34" charset="0"/>
                <a:cs typeface="Arial" panose="020B0604020202020204" pitchFamily="34" charset="0"/>
              </a:endParaRPr>
            </a:p>
          </p:txBody>
        </p:sp>
        <p:grpSp>
          <p:nvGrpSpPr>
            <p:cNvPr id="37" name="组合 36"/>
            <p:cNvGrpSpPr/>
            <p:nvPr/>
          </p:nvGrpSpPr>
          <p:grpSpPr>
            <a:xfrm>
              <a:off x="12755" y="7548"/>
              <a:ext cx="4552" cy="1623"/>
              <a:chOff x="2297" y="5556"/>
              <a:chExt cx="4552" cy="1623"/>
            </a:xfrm>
          </p:grpSpPr>
          <p:pic>
            <p:nvPicPr>
              <p:cNvPr id="38" name="图片 37"/>
              <p:cNvPicPr>
                <a:picLocks noChangeAspect="1"/>
              </p:cNvPicPr>
              <p:nvPr/>
            </p:nvPicPr>
            <p:blipFill>
              <a:blip r:embed="rId2"/>
              <a:srcRect l="12271" t="-920" r="4189" b="18851"/>
              <a:stretch>
                <a:fillRect/>
              </a:stretch>
            </p:blipFill>
            <p:spPr>
              <a:xfrm>
                <a:off x="2297" y="5556"/>
                <a:ext cx="1193" cy="1203"/>
              </a:xfrm>
              <a:prstGeom prst="rect">
                <a:avLst/>
              </a:prstGeom>
            </p:spPr>
          </p:pic>
          <p:grpSp>
            <p:nvGrpSpPr>
              <p:cNvPr id="39" name="组合 38"/>
              <p:cNvGrpSpPr/>
              <p:nvPr/>
            </p:nvGrpSpPr>
            <p:grpSpPr>
              <a:xfrm>
                <a:off x="3825" y="5579"/>
                <a:ext cx="3024" cy="1600"/>
                <a:chOff x="3809" y="5515"/>
                <a:chExt cx="3024" cy="1600"/>
              </a:xfrm>
            </p:grpSpPr>
            <p:sp>
              <p:nvSpPr>
                <p:cNvPr id="40" name="文本框 39"/>
                <p:cNvSpPr txBox="1"/>
                <p:nvPr/>
              </p:nvSpPr>
              <p:spPr>
                <a:xfrm>
                  <a:off x="3809" y="6535"/>
                  <a:ext cx="3024" cy="58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Malicious </a:t>
                  </a:r>
                  <a:r>
                    <a:rPr lang="en-US" altLang="zh-CN">
                      <a:latin typeface="Arial" panose="020B0604020202020204" pitchFamily="34" charset="0"/>
                      <a:cs typeface="Arial" panose="020B0604020202020204" pitchFamily="34" charset="0"/>
                    </a:rPr>
                    <a:t>model</a:t>
                  </a:r>
                  <a:endParaRPr lang="en-US" altLang="zh-CN">
                    <a:latin typeface="Arial" panose="020B0604020202020204" pitchFamily="34" charset="0"/>
                    <a:cs typeface="Arial" panose="020B0604020202020204" pitchFamily="34" charset="0"/>
                  </a:endParaRPr>
                </a:p>
              </p:txBody>
            </p:sp>
            <p:pic>
              <p:nvPicPr>
                <p:cNvPr id="41" name="图片 40"/>
                <p:cNvPicPr>
                  <a:picLocks noChangeAspect="1"/>
                </p:cNvPicPr>
                <p:nvPr/>
              </p:nvPicPr>
              <p:blipFill>
                <a:blip r:embed="rId3"/>
                <a:stretch>
                  <a:fillRect/>
                </a:stretch>
              </p:blipFill>
              <p:spPr>
                <a:xfrm>
                  <a:off x="4728" y="5515"/>
                  <a:ext cx="1164" cy="888"/>
                </a:xfrm>
                <a:prstGeom prst="rect">
                  <a:avLst/>
                </a:prstGeom>
              </p:spPr>
            </p:pic>
          </p:grpSp>
        </p:grpSp>
        <p:sp>
          <p:nvSpPr>
            <p:cNvPr id="42" name="文本框 41"/>
            <p:cNvSpPr txBox="1"/>
            <p:nvPr/>
          </p:nvSpPr>
          <p:spPr>
            <a:xfrm>
              <a:off x="12653" y="8568"/>
              <a:ext cx="1639" cy="58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Attacker</a:t>
              </a:r>
              <a:endParaRPr lang="en-US" altLang="zh-CN">
                <a:latin typeface="Arial" panose="020B0604020202020204" pitchFamily="34" charset="0"/>
                <a:cs typeface="Arial" panose="020B0604020202020204" pitchFamily="34" charset="0"/>
              </a:endParaRPr>
            </a:p>
          </p:txBody>
        </p:sp>
        <p:sp>
          <p:nvSpPr>
            <p:cNvPr id="43" name="文本框 42"/>
            <p:cNvSpPr txBox="1"/>
            <p:nvPr/>
          </p:nvSpPr>
          <p:spPr>
            <a:xfrm>
              <a:off x="11699" y="7985"/>
              <a:ext cx="971" cy="580"/>
            </a:xfrm>
            <a:prstGeom prst="rect">
              <a:avLst/>
            </a:prstGeom>
            <a:noFill/>
          </p:spPr>
          <p:txBody>
            <a:bodyPr wrap="square" rtlCol="0">
              <a:spAutoFit/>
            </a:bodyPr>
            <a:p>
              <a:r>
                <a:rPr lang="en-US" altLang="zh-CN"/>
                <a:t>... ...</a:t>
              </a:r>
              <a:endParaRPr lang="en-US" altLang="zh-CN"/>
            </a:p>
          </p:txBody>
        </p:sp>
      </p:grpSp>
      <p:sp>
        <p:nvSpPr>
          <p:cNvPr id="44" name="文本框 43"/>
          <p:cNvSpPr txBox="1"/>
          <p:nvPr/>
        </p:nvSpPr>
        <p:spPr>
          <a:xfrm>
            <a:off x="6724015" y="4244975"/>
            <a:ext cx="1429385" cy="36830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Update ≈ 0</a:t>
            </a:r>
            <a:endParaRPr lang="en-US" altLang="zh-CN">
              <a:latin typeface="Arial" panose="020B0604020202020204" pitchFamily="34" charset="0"/>
              <a:cs typeface="Arial" panose="020B0604020202020204" pitchFamily="34" charset="0"/>
            </a:endParaRPr>
          </a:p>
        </p:txBody>
      </p:sp>
      <p:pic>
        <p:nvPicPr>
          <p:cNvPr id="53" name="图片 52"/>
          <p:cNvPicPr>
            <a:picLocks noChangeAspect="1"/>
          </p:cNvPicPr>
          <p:nvPr/>
        </p:nvPicPr>
        <p:blipFill>
          <a:blip r:embed="rId3"/>
          <a:stretch>
            <a:fillRect/>
          </a:stretch>
        </p:blipFill>
        <p:spPr>
          <a:xfrm>
            <a:off x="9889490" y="4184015"/>
            <a:ext cx="506730" cy="429260"/>
          </a:xfrm>
          <a:prstGeom prst="rect">
            <a:avLst/>
          </a:prstGeom>
        </p:spPr>
      </p:pic>
      <p:sp>
        <p:nvSpPr>
          <p:cNvPr id="54" name="文本框 53"/>
          <p:cNvSpPr txBox="1"/>
          <p:nvPr/>
        </p:nvSpPr>
        <p:spPr>
          <a:xfrm>
            <a:off x="8529955" y="4244975"/>
            <a:ext cx="1359535" cy="36830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Update =</a:t>
            </a:r>
            <a:r>
              <a:rPr lang="en-US" altLang="zh-CN"/>
              <a:t> </a:t>
            </a:r>
            <a:endParaRPr lang="en-US" altLang="zh-CN"/>
          </a:p>
        </p:txBody>
      </p:sp>
      <p:pic>
        <p:nvPicPr>
          <p:cNvPr id="55" name="图片 54"/>
          <p:cNvPicPr>
            <a:picLocks noChangeAspect="1"/>
          </p:cNvPicPr>
          <p:nvPr/>
        </p:nvPicPr>
        <p:blipFill>
          <a:blip r:embed="rId1"/>
          <a:stretch>
            <a:fillRect/>
          </a:stretch>
        </p:blipFill>
        <p:spPr>
          <a:xfrm>
            <a:off x="10869295" y="4184015"/>
            <a:ext cx="543560" cy="424180"/>
          </a:xfrm>
          <a:prstGeom prst="rect">
            <a:avLst/>
          </a:prstGeom>
        </p:spPr>
      </p:pic>
      <p:sp>
        <p:nvSpPr>
          <p:cNvPr id="56" name="文本框 55"/>
          <p:cNvSpPr txBox="1"/>
          <p:nvPr/>
        </p:nvSpPr>
        <p:spPr>
          <a:xfrm>
            <a:off x="10456545" y="4218305"/>
            <a:ext cx="421005" cy="368300"/>
          </a:xfrm>
          <a:prstGeom prst="rect">
            <a:avLst/>
          </a:prstGeom>
          <a:noFill/>
        </p:spPr>
        <p:txBody>
          <a:bodyPr wrap="square" rtlCol="0">
            <a:spAutoFit/>
          </a:bodyPr>
          <a:p>
            <a:r>
              <a:rPr lang="zh-CN" altLang="en-US">
                <a:latin typeface="Arial" panose="020B0604020202020204" pitchFamily="34" charset="0"/>
                <a:ea typeface="宋体" panose="02010600030101010101" pitchFamily="2" charset="-122"/>
              </a:rPr>
              <a:t>－</a:t>
            </a:r>
            <a:endParaRPr lang="zh-CN" altLang="en-US">
              <a:latin typeface="Arial" panose="020B0604020202020204" pitchFamily="34" charset="0"/>
              <a:ea typeface="宋体" panose="02010600030101010101" pitchFamily="2" charset="-122"/>
            </a:endParaRPr>
          </a:p>
        </p:txBody>
      </p:sp>
      <p:sp>
        <p:nvSpPr>
          <p:cNvPr id="57" name="下箭头 56"/>
          <p:cNvSpPr/>
          <p:nvPr/>
        </p:nvSpPr>
        <p:spPr>
          <a:xfrm rot="10800000">
            <a:off x="7320280" y="3142615"/>
            <a:ext cx="236220" cy="10414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8" name="下箭头 57"/>
          <p:cNvSpPr/>
          <p:nvPr/>
        </p:nvSpPr>
        <p:spPr>
          <a:xfrm rot="10800000">
            <a:off x="9956800" y="3150235"/>
            <a:ext cx="236220" cy="10414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9" name="文本框 58"/>
          <p:cNvSpPr txBox="1"/>
          <p:nvPr/>
        </p:nvSpPr>
        <p:spPr>
          <a:xfrm>
            <a:off x="7570470" y="3583305"/>
            <a:ext cx="926465" cy="36830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Upload</a:t>
            </a:r>
            <a:endParaRPr lang="en-US" altLang="zh-CN">
              <a:latin typeface="Arial" panose="020B0604020202020204" pitchFamily="34" charset="0"/>
              <a:cs typeface="Arial" panose="020B0604020202020204" pitchFamily="34" charset="0"/>
            </a:endParaRPr>
          </a:p>
        </p:txBody>
      </p:sp>
      <p:sp>
        <p:nvSpPr>
          <p:cNvPr id="60" name="文本框 59"/>
          <p:cNvSpPr txBox="1"/>
          <p:nvPr/>
        </p:nvSpPr>
        <p:spPr>
          <a:xfrm>
            <a:off x="10300970" y="3569970"/>
            <a:ext cx="1306830" cy="36830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Upload</a:t>
            </a:r>
            <a:endParaRPr lang="en-US" altLang="zh-CN">
              <a:latin typeface="Arial" panose="020B0604020202020204" pitchFamily="34" charset="0"/>
              <a:cs typeface="Arial" panose="020B0604020202020204" pitchFamily="34" charset="0"/>
            </a:endParaRPr>
          </a:p>
        </p:txBody>
      </p:sp>
      <p:sp>
        <p:nvSpPr>
          <p:cNvPr id="61" name="文本框 60"/>
          <p:cNvSpPr txBox="1"/>
          <p:nvPr/>
        </p:nvSpPr>
        <p:spPr>
          <a:xfrm>
            <a:off x="8670290" y="2539365"/>
            <a:ext cx="43878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
        <p:nvSpPr>
          <p:cNvPr id="62" name="文本框 61"/>
          <p:cNvSpPr txBox="1"/>
          <p:nvPr/>
        </p:nvSpPr>
        <p:spPr>
          <a:xfrm>
            <a:off x="9109075" y="2539365"/>
            <a:ext cx="1097915" cy="36830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Updates</a:t>
            </a:r>
            <a:endParaRPr lang="en-US" altLang="zh-CN">
              <a:latin typeface="Arial" panose="020B0604020202020204" pitchFamily="34" charset="0"/>
              <a:cs typeface="Arial" panose="020B0604020202020204" pitchFamily="34" charset="0"/>
            </a:endParaRPr>
          </a:p>
        </p:txBody>
      </p:sp>
      <p:sp>
        <p:nvSpPr>
          <p:cNvPr id="63" name="下箭头 62"/>
          <p:cNvSpPr/>
          <p:nvPr/>
        </p:nvSpPr>
        <p:spPr>
          <a:xfrm rot="10800000">
            <a:off x="8785225" y="2236470"/>
            <a:ext cx="236220" cy="30289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pic>
        <p:nvPicPr>
          <p:cNvPr id="65" name="图片 64"/>
          <p:cNvPicPr>
            <a:picLocks noChangeAspect="1"/>
          </p:cNvPicPr>
          <p:nvPr/>
        </p:nvPicPr>
        <p:blipFill>
          <a:blip r:embed="rId1"/>
          <a:stretch>
            <a:fillRect/>
          </a:stretch>
        </p:blipFill>
        <p:spPr>
          <a:xfrm>
            <a:off x="7953375" y="2483485"/>
            <a:ext cx="543560" cy="424180"/>
          </a:xfrm>
          <a:prstGeom prst="rect">
            <a:avLst/>
          </a:prstGeom>
        </p:spPr>
      </p:pic>
      <p:pic>
        <p:nvPicPr>
          <p:cNvPr id="66" name="图片 65"/>
          <p:cNvPicPr>
            <a:picLocks noChangeAspect="1"/>
          </p:cNvPicPr>
          <p:nvPr/>
        </p:nvPicPr>
        <p:blipFill>
          <a:blip r:embed="rId1"/>
          <a:stretch>
            <a:fillRect/>
          </a:stretch>
        </p:blipFill>
        <p:spPr>
          <a:xfrm>
            <a:off x="7531735" y="1823720"/>
            <a:ext cx="543560" cy="424180"/>
          </a:xfrm>
          <a:prstGeom prst="rect">
            <a:avLst/>
          </a:prstGeom>
        </p:spPr>
      </p:pic>
      <p:sp>
        <p:nvSpPr>
          <p:cNvPr id="67" name="文本框 66"/>
          <p:cNvSpPr txBox="1"/>
          <p:nvPr/>
        </p:nvSpPr>
        <p:spPr>
          <a:xfrm>
            <a:off x="8039100" y="1874520"/>
            <a:ext cx="43878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
        <p:nvSpPr>
          <p:cNvPr id="68" name="文本框 67"/>
          <p:cNvSpPr txBox="1"/>
          <p:nvPr/>
        </p:nvSpPr>
        <p:spPr>
          <a:xfrm>
            <a:off x="8449945" y="1879600"/>
            <a:ext cx="347345" cy="368300"/>
          </a:xfrm>
          <a:prstGeom prst="rect">
            <a:avLst/>
          </a:prstGeom>
          <a:noFill/>
        </p:spPr>
        <p:txBody>
          <a:bodyPr wrap="square" rtlCol="0">
            <a:spAutoFit/>
          </a:bodyPr>
          <a:p>
            <a:r>
              <a:rPr lang="en-US" altLang="zh-CN"/>
              <a:t>0</a:t>
            </a:r>
            <a:endParaRPr lang="en-US" altLang="zh-CN"/>
          </a:p>
        </p:txBody>
      </p:sp>
      <p:sp>
        <p:nvSpPr>
          <p:cNvPr id="69" name="文本框 68"/>
          <p:cNvSpPr txBox="1"/>
          <p:nvPr/>
        </p:nvSpPr>
        <p:spPr>
          <a:xfrm>
            <a:off x="8763000" y="1879600"/>
            <a:ext cx="43878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pic>
        <p:nvPicPr>
          <p:cNvPr id="73" name="图片 72"/>
          <p:cNvPicPr>
            <a:picLocks noChangeAspect="1"/>
          </p:cNvPicPr>
          <p:nvPr/>
        </p:nvPicPr>
        <p:blipFill>
          <a:blip r:embed="rId3"/>
          <a:stretch>
            <a:fillRect/>
          </a:stretch>
        </p:blipFill>
        <p:spPr>
          <a:xfrm>
            <a:off x="9210040" y="1852295"/>
            <a:ext cx="506730" cy="429260"/>
          </a:xfrm>
          <a:prstGeom prst="rect">
            <a:avLst/>
          </a:prstGeom>
        </p:spPr>
      </p:pic>
      <p:pic>
        <p:nvPicPr>
          <p:cNvPr id="74" name="图片 73"/>
          <p:cNvPicPr>
            <a:picLocks noChangeAspect="1"/>
          </p:cNvPicPr>
          <p:nvPr/>
        </p:nvPicPr>
        <p:blipFill>
          <a:blip r:embed="rId1"/>
          <a:stretch>
            <a:fillRect/>
          </a:stretch>
        </p:blipFill>
        <p:spPr>
          <a:xfrm>
            <a:off x="10178415" y="1852295"/>
            <a:ext cx="543560" cy="424180"/>
          </a:xfrm>
          <a:prstGeom prst="rect">
            <a:avLst/>
          </a:prstGeom>
        </p:spPr>
      </p:pic>
      <p:sp>
        <p:nvSpPr>
          <p:cNvPr id="75" name="文本框 74"/>
          <p:cNvSpPr txBox="1"/>
          <p:nvPr/>
        </p:nvSpPr>
        <p:spPr>
          <a:xfrm>
            <a:off x="9731375" y="1886585"/>
            <a:ext cx="421005" cy="368300"/>
          </a:xfrm>
          <a:prstGeom prst="rect">
            <a:avLst/>
          </a:prstGeom>
          <a:noFill/>
        </p:spPr>
        <p:txBody>
          <a:bodyPr wrap="square" rtlCol="0">
            <a:spAutoFit/>
          </a:bodyPr>
          <a:p>
            <a:r>
              <a:rPr lang="zh-CN" altLang="en-US">
                <a:latin typeface="Arial" panose="020B0604020202020204" pitchFamily="34" charset="0"/>
                <a:ea typeface="宋体" panose="02010600030101010101" pitchFamily="2" charset="-122"/>
              </a:rPr>
              <a:t>－</a:t>
            </a:r>
            <a:endParaRPr lang="zh-CN" altLang="en-US">
              <a:latin typeface="Arial" panose="020B0604020202020204" pitchFamily="34" charset="0"/>
              <a:ea typeface="宋体" panose="02010600030101010101" pitchFamily="2" charset="-122"/>
            </a:endParaRPr>
          </a:p>
        </p:txBody>
      </p:sp>
      <p:sp>
        <p:nvSpPr>
          <p:cNvPr id="76" name="下箭头 75"/>
          <p:cNvSpPr/>
          <p:nvPr/>
        </p:nvSpPr>
        <p:spPr>
          <a:xfrm rot="10800000">
            <a:off x="8781415" y="1548765"/>
            <a:ext cx="236220" cy="30289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pic>
        <p:nvPicPr>
          <p:cNvPr id="77" name="图片 76"/>
          <p:cNvPicPr>
            <a:picLocks noChangeAspect="1"/>
          </p:cNvPicPr>
          <p:nvPr/>
        </p:nvPicPr>
        <p:blipFill>
          <a:blip r:embed="rId3"/>
          <a:stretch>
            <a:fillRect/>
          </a:stretch>
        </p:blipFill>
        <p:spPr>
          <a:xfrm>
            <a:off x="8629650" y="1072515"/>
            <a:ext cx="506730" cy="429260"/>
          </a:xfrm>
          <a:prstGeom prst="rect">
            <a:avLst/>
          </a:prstGeom>
        </p:spPr>
      </p:pic>
      <p:sp>
        <p:nvSpPr>
          <p:cNvPr id="79" name="文本框 78"/>
          <p:cNvSpPr txBox="1"/>
          <p:nvPr/>
        </p:nvSpPr>
        <p:spPr>
          <a:xfrm>
            <a:off x="9491980" y="1133475"/>
            <a:ext cx="899160" cy="36830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Cloud</a:t>
            </a:r>
            <a:endParaRPr lang="en-US" altLang="zh-CN">
              <a:latin typeface="Arial" panose="020B0604020202020204" pitchFamily="34" charset="0"/>
              <a:cs typeface="Arial" panose="020B0604020202020204" pitchFamily="34" charset="0"/>
            </a:endParaRPr>
          </a:p>
        </p:txBody>
      </p:sp>
      <p:sp>
        <p:nvSpPr>
          <p:cNvPr id="80" name="文本框 79"/>
          <p:cNvSpPr txBox="1"/>
          <p:nvPr/>
        </p:nvSpPr>
        <p:spPr>
          <a:xfrm>
            <a:off x="5579110" y="367030"/>
            <a:ext cx="3146425" cy="460375"/>
          </a:xfrm>
          <a:prstGeom prst="rect">
            <a:avLst/>
          </a:prstGeom>
          <a:noFill/>
        </p:spPr>
        <p:txBody>
          <a:bodyPr wrap="square" rtlCol="0">
            <a:spAutoFit/>
          </a:bodyPr>
          <a:p>
            <a:r>
              <a:rPr lang="en-US" altLang="zh-CN" sz="2400">
                <a:solidFill>
                  <a:srgbClr val="FF0000"/>
                </a:solidFill>
                <a:latin typeface="Arial" panose="020B0604020202020204" pitchFamily="34" charset="0"/>
                <a:cs typeface="Arial" panose="020B0604020202020204" pitchFamily="34" charset="0"/>
              </a:rPr>
              <a:t>(Simple &amp; Low cost)</a:t>
            </a:r>
            <a:endParaRPr lang="en-US" altLang="zh-CN" sz="240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pic>
        <p:nvPicPr>
          <p:cNvPr id="11" name="图片 10"/>
          <p:cNvPicPr>
            <a:picLocks noChangeAspect="1"/>
          </p:cNvPicPr>
          <p:nvPr/>
        </p:nvPicPr>
        <p:blipFill>
          <a:blip r:embed="rId1"/>
          <a:stretch>
            <a:fillRect/>
          </a:stretch>
        </p:blipFill>
        <p:spPr>
          <a:xfrm>
            <a:off x="1072515" y="1597660"/>
            <a:ext cx="7080885" cy="3663315"/>
          </a:xfrm>
          <a:prstGeom prst="rect">
            <a:avLst/>
          </a:prstGeom>
        </p:spPr>
      </p:pic>
      <p:sp>
        <p:nvSpPr>
          <p:cNvPr id="12" name="文本框 11"/>
          <p:cNvSpPr txBox="1"/>
          <p:nvPr/>
        </p:nvSpPr>
        <p:spPr>
          <a:xfrm>
            <a:off x="1072515" y="335915"/>
            <a:ext cx="6310630"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Detection mechanism</a:t>
            </a:r>
            <a:endParaRPr lang="en-US" altLang="zh-CN" sz="2800">
              <a:latin typeface="Arial" panose="020B0604020202020204" pitchFamily="34" charset="0"/>
              <a:cs typeface="Arial" panose="020B0604020202020204" pitchFamily="34" charset="0"/>
            </a:endParaRPr>
          </a:p>
        </p:txBody>
      </p:sp>
      <p:sp>
        <p:nvSpPr>
          <p:cNvPr id="6" name="矩形 5"/>
          <p:cNvSpPr/>
          <p:nvPr/>
        </p:nvSpPr>
        <p:spPr>
          <a:xfrm>
            <a:off x="3112770" y="2175510"/>
            <a:ext cx="1708150" cy="383540"/>
          </a:xfrm>
          <a:prstGeom prst="rect">
            <a:avLst/>
          </a:prstGeom>
          <a:noFill/>
          <a:ln w="4445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6881495" y="2559050"/>
            <a:ext cx="1030605" cy="661670"/>
          </a:xfrm>
          <a:prstGeom prst="rect">
            <a:avLst/>
          </a:prstGeom>
          <a:noFill/>
          <a:ln w="4445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6" name="组合 55"/>
          <p:cNvGrpSpPr/>
          <p:nvPr/>
        </p:nvGrpSpPr>
        <p:grpSpPr>
          <a:xfrm>
            <a:off x="8742045" y="1052195"/>
            <a:ext cx="2989580" cy="2807970"/>
            <a:chOff x="13863" y="2740"/>
            <a:chExt cx="4708" cy="4422"/>
          </a:xfrm>
        </p:grpSpPr>
        <p:grpSp>
          <p:nvGrpSpPr>
            <p:cNvPr id="55" name="组合 54"/>
            <p:cNvGrpSpPr/>
            <p:nvPr/>
          </p:nvGrpSpPr>
          <p:grpSpPr>
            <a:xfrm>
              <a:off x="13863" y="2740"/>
              <a:ext cx="4708" cy="4423"/>
              <a:chOff x="13863" y="2740"/>
              <a:chExt cx="4708" cy="4423"/>
            </a:xfrm>
          </p:grpSpPr>
          <p:sp>
            <p:nvSpPr>
              <p:cNvPr id="8" name="文本框 7"/>
              <p:cNvSpPr txBox="1"/>
              <p:nvPr/>
            </p:nvSpPr>
            <p:spPr>
              <a:xfrm>
                <a:off x="13863" y="2740"/>
                <a:ext cx="4708" cy="1016"/>
              </a:xfrm>
              <a:prstGeom prst="rect">
                <a:avLst/>
              </a:prstGeom>
              <a:noFill/>
              <a:ln w="12700" cmpd="sng">
                <a:noFill/>
                <a:prstDash val="sysDot"/>
              </a:ln>
            </p:spPr>
            <p:txBody>
              <a:bodyPr wrap="square" rtlCol="0">
                <a:spAutoFit/>
              </a:bodyPr>
              <a:p>
                <a:r>
                  <a:rPr lang="en-US" altLang="zh-CN">
                    <a:latin typeface="Arial" panose="020B0604020202020204" pitchFamily="34" charset="0"/>
                    <a:cs typeface="Arial" panose="020B0604020202020204" pitchFamily="34" charset="0"/>
                  </a:rPr>
                  <a:t>Comparing the inference loss with </a:t>
                </a:r>
                <a:r>
                  <a:rPr lang="en-US" altLang="zh-CN">
                    <a:solidFill>
                      <a:srgbClr val="FF0000"/>
                    </a:solidFill>
                    <a:latin typeface="Arial" panose="020B0604020202020204" pitchFamily="34" charset="0"/>
                    <a:cs typeface="Arial" panose="020B0604020202020204" pitchFamily="34" charset="0"/>
                  </a:rPr>
                  <a:t>historical value</a:t>
                </a:r>
                <a:r>
                  <a:rPr lang="en-US" altLang="zh-CN">
                    <a:latin typeface="Arial" panose="020B0604020202020204" pitchFamily="34" charset="0"/>
                    <a:cs typeface="Arial" panose="020B0604020202020204" pitchFamily="34" charset="0"/>
                  </a:rPr>
                  <a:t>.  </a:t>
                </a:r>
                <a:endParaRPr lang="en-US" altLang="zh-CN">
                  <a:latin typeface="Arial" panose="020B0604020202020204" pitchFamily="34" charset="0"/>
                  <a:cs typeface="Arial" panose="020B0604020202020204" pitchFamily="34" charset="0"/>
                </a:endParaRPr>
              </a:p>
            </p:txBody>
          </p:sp>
          <p:grpSp>
            <p:nvGrpSpPr>
              <p:cNvPr id="47" name="组合 46"/>
              <p:cNvGrpSpPr/>
              <p:nvPr/>
            </p:nvGrpSpPr>
            <p:grpSpPr>
              <a:xfrm rot="0">
                <a:off x="13996" y="4004"/>
                <a:ext cx="3361" cy="756"/>
                <a:chOff x="13911" y="4466"/>
                <a:chExt cx="3361" cy="756"/>
              </a:xfrm>
            </p:grpSpPr>
            <p:grpSp>
              <p:nvGrpSpPr>
                <p:cNvPr id="29" name="组合 28"/>
                <p:cNvGrpSpPr/>
                <p:nvPr/>
              </p:nvGrpSpPr>
              <p:grpSpPr>
                <a:xfrm>
                  <a:off x="13911" y="4466"/>
                  <a:ext cx="1683" cy="756"/>
                  <a:chOff x="13863" y="4306"/>
                  <a:chExt cx="2162" cy="1060"/>
                </a:xfrm>
              </p:grpSpPr>
              <p:pic>
                <p:nvPicPr>
                  <p:cNvPr id="14" name="图片 13" descr="用户"/>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63" y="4820"/>
                    <a:ext cx="546" cy="546"/>
                  </a:xfrm>
                  <a:prstGeom prst="rect">
                    <a:avLst/>
                  </a:prstGeom>
                </p:spPr>
              </p:pic>
              <p:pic>
                <p:nvPicPr>
                  <p:cNvPr id="21" name="图片 20" descr="用户"/>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409" y="4820"/>
                    <a:ext cx="546" cy="546"/>
                  </a:xfrm>
                  <a:prstGeom prst="rect">
                    <a:avLst/>
                  </a:prstGeom>
                </p:spPr>
              </p:pic>
              <p:pic>
                <p:nvPicPr>
                  <p:cNvPr id="22" name="图片 21" descr="用户"/>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55" y="4820"/>
                    <a:ext cx="546" cy="546"/>
                  </a:xfrm>
                  <a:prstGeom prst="rect">
                    <a:avLst/>
                  </a:prstGeom>
                </p:spPr>
              </p:pic>
              <p:pic>
                <p:nvPicPr>
                  <p:cNvPr id="23" name="图片 22" descr="用户"/>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79" y="4820"/>
                    <a:ext cx="546" cy="546"/>
                  </a:xfrm>
                  <a:prstGeom prst="rect">
                    <a:avLst/>
                  </a:prstGeom>
                </p:spPr>
              </p:pic>
              <p:pic>
                <p:nvPicPr>
                  <p:cNvPr id="24" name="图片 23"/>
                  <p:cNvPicPr>
                    <a:picLocks noChangeAspect="1"/>
                  </p:cNvPicPr>
                  <p:nvPr/>
                </p:nvPicPr>
                <p:blipFill>
                  <a:blip r:embed="rId4"/>
                  <a:stretch>
                    <a:fillRect/>
                  </a:stretch>
                </p:blipFill>
                <p:spPr>
                  <a:xfrm>
                    <a:off x="13926" y="4306"/>
                    <a:ext cx="420" cy="444"/>
                  </a:xfrm>
                  <a:prstGeom prst="rect">
                    <a:avLst/>
                  </a:prstGeom>
                  <a:ln w="12700" cmpd="sng">
                    <a:noFill/>
                    <a:prstDash val="sysDot"/>
                  </a:ln>
                </p:spPr>
              </p:pic>
              <p:pic>
                <p:nvPicPr>
                  <p:cNvPr id="25" name="图片 24"/>
                  <p:cNvPicPr>
                    <a:picLocks noChangeAspect="1"/>
                  </p:cNvPicPr>
                  <p:nvPr/>
                </p:nvPicPr>
                <p:blipFill>
                  <a:blip r:embed="rId4"/>
                  <a:stretch>
                    <a:fillRect/>
                  </a:stretch>
                </p:blipFill>
                <p:spPr>
                  <a:xfrm>
                    <a:off x="14472" y="4306"/>
                    <a:ext cx="420" cy="444"/>
                  </a:xfrm>
                  <a:prstGeom prst="rect">
                    <a:avLst/>
                  </a:prstGeom>
                  <a:ln w="12700" cmpd="sng">
                    <a:noFill/>
                    <a:prstDash val="sysDot"/>
                  </a:ln>
                </p:spPr>
              </p:pic>
              <p:pic>
                <p:nvPicPr>
                  <p:cNvPr id="26" name="图片 25"/>
                  <p:cNvPicPr>
                    <a:picLocks noChangeAspect="1"/>
                  </p:cNvPicPr>
                  <p:nvPr/>
                </p:nvPicPr>
                <p:blipFill>
                  <a:blip r:embed="rId4"/>
                  <a:stretch>
                    <a:fillRect/>
                  </a:stretch>
                </p:blipFill>
                <p:spPr>
                  <a:xfrm>
                    <a:off x="15018" y="4306"/>
                    <a:ext cx="420" cy="444"/>
                  </a:xfrm>
                  <a:prstGeom prst="rect">
                    <a:avLst/>
                  </a:prstGeom>
                  <a:ln w="12700" cmpd="sng">
                    <a:noFill/>
                    <a:prstDash val="sysDot"/>
                  </a:ln>
                </p:spPr>
              </p:pic>
              <p:pic>
                <p:nvPicPr>
                  <p:cNvPr id="28" name="图片 27"/>
                  <p:cNvPicPr>
                    <a:picLocks noChangeAspect="1"/>
                  </p:cNvPicPr>
                  <p:nvPr/>
                </p:nvPicPr>
                <p:blipFill>
                  <a:blip r:embed="rId5"/>
                  <a:stretch>
                    <a:fillRect/>
                  </a:stretch>
                </p:blipFill>
                <p:spPr>
                  <a:xfrm>
                    <a:off x="15564" y="4360"/>
                    <a:ext cx="377" cy="336"/>
                  </a:xfrm>
                  <a:prstGeom prst="rect">
                    <a:avLst/>
                  </a:prstGeom>
                  <a:ln w="12700" cmpd="sng">
                    <a:noFill/>
                    <a:prstDash val="sysDot"/>
                  </a:ln>
                </p:spPr>
              </p:pic>
            </p:grpSp>
            <p:sp>
              <p:nvSpPr>
                <p:cNvPr id="30" name="下箭头 29"/>
                <p:cNvSpPr/>
                <p:nvPr/>
              </p:nvSpPr>
              <p:spPr>
                <a:xfrm rot="16200000">
                  <a:off x="15822" y="4439"/>
                  <a:ext cx="372" cy="696"/>
                </a:xfrm>
                <a:prstGeom prst="downArrow">
                  <a:avLst/>
                </a:prstGeom>
                <a:ln w="12700" cmpd="sng">
                  <a:no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pic>
              <p:nvPicPr>
                <p:cNvPr id="31" name="图片 30"/>
                <p:cNvPicPr>
                  <a:picLocks noChangeAspect="1"/>
                </p:cNvPicPr>
                <p:nvPr/>
              </p:nvPicPr>
              <p:blipFill>
                <a:blip r:embed="rId4"/>
                <a:stretch>
                  <a:fillRect/>
                </a:stretch>
              </p:blipFill>
              <p:spPr>
                <a:xfrm>
                  <a:off x="16722" y="4521"/>
                  <a:ext cx="550" cy="533"/>
                </a:xfrm>
                <a:prstGeom prst="rect">
                  <a:avLst/>
                </a:prstGeom>
                <a:ln w="12700" cmpd="sng">
                  <a:noFill/>
                  <a:prstDash val="sysDot"/>
                </a:ln>
              </p:spPr>
            </p:pic>
          </p:grpSp>
          <p:grpSp>
            <p:nvGrpSpPr>
              <p:cNvPr id="46" name="组合 45"/>
              <p:cNvGrpSpPr/>
              <p:nvPr/>
            </p:nvGrpSpPr>
            <p:grpSpPr>
              <a:xfrm rot="0">
                <a:off x="13996" y="5162"/>
                <a:ext cx="3288" cy="756"/>
                <a:chOff x="13960" y="5642"/>
                <a:chExt cx="3288" cy="756"/>
              </a:xfrm>
            </p:grpSpPr>
            <p:grpSp>
              <p:nvGrpSpPr>
                <p:cNvPr id="32" name="组合 31"/>
                <p:cNvGrpSpPr/>
                <p:nvPr/>
              </p:nvGrpSpPr>
              <p:grpSpPr>
                <a:xfrm>
                  <a:off x="13960" y="5642"/>
                  <a:ext cx="1683" cy="756"/>
                  <a:chOff x="13863" y="4306"/>
                  <a:chExt cx="2162" cy="1060"/>
                </a:xfrm>
              </p:grpSpPr>
              <p:pic>
                <p:nvPicPr>
                  <p:cNvPr id="33" name="图片 32" descr="用户"/>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63" y="4820"/>
                    <a:ext cx="546" cy="546"/>
                  </a:xfrm>
                  <a:prstGeom prst="rect">
                    <a:avLst/>
                  </a:prstGeom>
                </p:spPr>
              </p:pic>
              <p:pic>
                <p:nvPicPr>
                  <p:cNvPr id="34" name="图片 33" descr="用户"/>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409" y="4820"/>
                    <a:ext cx="546" cy="546"/>
                  </a:xfrm>
                  <a:prstGeom prst="rect">
                    <a:avLst/>
                  </a:prstGeom>
                </p:spPr>
              </p:pic>
              <p:pic>
                <p:nvPicPr>
                  <p:cNvPr id="35" name="图片 34" descr="用户"/>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55" y="4820"/>
                    <a:ext cx="546" cy="546"/>
                  </a:xfrm>
                  <a:prstGeom prst="rect">
                    <a:avLst/>
                  </a:prstGeom>
                </p:spPr>
              </p:pic>
              <p:pic>
                <p:nvPicPr>
                  <p:cNvPr id="36" name="图片 35" descr="用户"/>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79" y="4820"/>
                    <a:ext cx="546" cy="546"/>
                  </a:xfrm>
                  <a:prstGeom prst="rect">
                    <a:avLst/>
                  </a:prstGeom>
                </p:spPr>
              </p:pic>
              <p:pic>
                <p:nvPicPr>
                  <p:cNvPr id="39" name="图片 38"/>
                  <p:cNvPicPr>
                    <a:picLocks noChangeAspect="1"/>
                  </p:cNvPicPr>
                  <p:nvPr/>
                </p:nvPicPr>
                <p:blipFill>
                  <a:blip r:embed="rId4"/>
                  <a:stretch>
                    <a:fillRect/>
                  </a:stretch>
                </p:blipFill>
                <p:spPr>
                  <a:xfrm>
                    <a:off x="15018" y="4306"/>
                    <a:ext cx="420" cy="444"/>
                  </a:xfrm>
                  <a:prstGeom prst="rect">
                    <a:avLst/>
                  </a:prstGeom>
                  <a:ln w="12700" cmpd="sng">
                    <a:noFill/>
                    <a:prstDash val="sysDot"/>
                  </a:ln>
                </p:spPr>
              </p:pic>
              <p:pic>
                <p:nvPicPr>
                  <p:cNvPr id="40" name="图片 39"/>
                  <p:cNvPicPr>
                    <a:picLocks noChangeAspect="1"/>
                  </p:cNvPicPr>
                  <p:nvPr/>
                </p:nvPicPr>
                <p:blipFill>
                  <a:blip r:embed="rId5"/>
                  <a:stretch>
                    <a:fillRect/>
                  </a:stretch>
                </p:blipFill>
                <p:spPr>
                  <a:xfrm>
                    <a:off x="15564" y="4360"/>
                    <a:ext cx="377" cy="336"/>
                  </a:xfrm>
                  <a:prstGeom prst="rect">
                    <a:avLst/>
                  </a:prstGeom>
                  <a:ln w="12700" cmpd="sng">
                    <a:noFill/>
                    <a:prstDash val="sysDot"/>
                  </a:ln>
                </p:spPr>
              </p:pic>
            </p:grpSp>
            <p:sp>
              <p:nvSpPr>
                <p:cNvPr id="41" name="下箭头 40"/>
                <p:cNvSpPr/>
                <p:nvPr/>
              </p:nvSpPr>
              <p:spPr>
                <a:xfrm rot="16200000">
                  <a:off x="15871" y="5615"/>
                  <a:ext cx="372" cy="696"/>
                </a:xfrm>
                <a:prstGeom prst="downArrow">
                  <a:avLst/>
                </a:prstGeom>
                <a:ln w="12700" cmpd="sng">
                  <a:no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pic>
              <p:nvPicPr>
                <p:cNvPr id="43" name="图片 42"/>
                <p:cNvPicPr>
                  <a:picLocks noChangeAspect="1"/>
                </p:cNvPicPr>
                <p:nvPr/>
              </p:nvPicPr>
              <p:blipFill>
                <a:blip r:embed="rId5"/>
                <a:stretch>
                  <a:fillRect/>
                </a:stretch>
              </p:blipFill>
              <p:spPr>
                <a:xfrm>
                  <a:off x="13996" y="5681"/>
                  <a:ext cx="293" cy="240"/>
                </a:xfrm>
                <a:prstGeom prst="rect">
                  <a:avLst/>
                </a:prstGeom>
                <a:ln w="12700" cmpd="sng">
                  <a:noFill/>
                  <a:prstDash val="sysDot"/>
                </a:ln>
              </p:spPr>
            </p:pic>
            <p:pic>
              <p:nvPicPr>
                <p:cNvPr id="44" name="图片 43"/>
                <p:cNvPicPr>
                  <a:picLocks noChangeAspect="1"/>
                </p:cNvPicPr>
                <p:nvPr/>
              </p:nvPicPr>
              <p:blipFill>
                <a:blip r:embed="rId5"/>
                <a:stretch>
                  <a:fillRect/>
                </a:stretch>
              </p:blipFill>
              <p:spPr>
                <a:xfrm>
                  <a:off x="14452" y="5680"/>
                  <a:ext cx="293" cy="240"/>
                </a:xfrm>
                <a:prstGeom prst="rect">
                  <a:avLst/>
                </a:prstGeom>
                <a:ln w="12700" cmpd="sng">
                  <a:noFill/>
                  <a:prstDash val="sysDot"/>
                </a:ln>
              </p:spPr>
            </p:pic>
            <p:pic>
              <p:nvPicPr>
                <p:cNvPr id="45" name="图片 44"/>
                <p:cNvPicPr>
                  <a:picLocks noChangeAspect="1"/>
                </p:cNvPicPr>
                <p:nvPr/>
              </p:nvPicPr>
              <p:blipFill>
                <a:blip r:embed="rId5"/>
                <a:stretch>
                  <a:fillRect/>
                </a:stretch>
              </p:blipFill>
              <p:spPr>
                <a:xfrm>
                  <a:off x="16746" y="5777"/>
                  <a:ext cx="503" cy="385"/>
                </a:xfrm>
                <a:prstGeom prst="rect">
                  <a:avLst/>
                </a:prstGeom>
                <a:ln w="12700" cmpd="sng">
                  <a:noFill/>
                  <a:prstDash val="sysDot"/>
                </a:ln>
              </p:spPr>
            </p:pic>
          </p:grpSp>
          <p:sp>
            <p:nvSpPr>
              <p:cNvPr id="48" name="文本框 47"/>
              <p:cNvSpPr txBox="1"/>
              <p:nvPr/>
            </p:nvSpPr>
            <p:spPr>
              <a:xfrm>
                <a:off x="13863" y="6147"/>
                <a:ext cx="4707" cy="1016"/>
              </a:xfrm>
              <a:prstGeom prst="rect">
                <a:avLst/>
              </a:prstGeom>
              <a:noFill/>
              <a:ln w="12700" cmpd="sng">
                <a:noFill/>
                <a:prstDash val="sysDot"/>
              </a:ln>
            </p:spPr>
            <p:txBody>
              <a:bodyPr wrap="square" rtlCol="0">
                <a:spAutoFit/>
              </a:bodyPr>
              <a:p>
                <a:r>
                  <a:rPr lang="en-US" altLang="zh-CN">
                    <a:latin typeface="Arial" panose="020B0604020202020204" pitchFamily="34" charset="0"/>
                    <a:cs typeface="Arial" panose="020B0604020202020204" pitchFamily="34" charset="0"/>
                  </a:rPr>
                  <a:t>The final decision is consistent with </a:t>
                </a:r>
                <a:r>
                  <a:rPr lang="en-US" altLang="zh-CN">
                    <a:solidFill>
                      <a:srgbClr val="FF0000"/>
                    </a:solidFill>
                    <a:latin typeface="Arial" panose="020B0604020202020204" pitchFamily="34" charset="0"/>
                    <a:cs typeface="Arial" panose="020B0604020202020204" pitchFamily="34" charset="0"/>
                  </a:rPr>
                  <a:t>the majority</a:t>
                </a:r>
                <a:endParaRPr lang="en-US" altLang="zh-CN">
                  <a:solidFill>
                    <a:srgbClr val="FF0000"/>
                  </a:solidFill>
                  <a:latin typeface="Arial" panose="020B0604020202020204" pitchFamily="34" charset="0"/>
                  <a:cs typeface="Arial" panose="020B0604020202020204" pitchFamily="34" charset="0"/>
                </a:endParaRPr>
              </a:p>
            </p:txBody>
          </p:sp>
        </p:grpSp>
        <p:sp>
          <p:nvSpPr>
            <p:cNvPr id="54" name="矩形 53"/>
            <p:cNvSpPr/>
            <p:nvPr/>
          </p:nvSpPr>
          <p:spPr>
            <a:xfrm>
              <a:off x="13863" y="2740"/>
              <a:ext cx="4426" cy="4423"/>
            </a:xfrm>
            <a:prstGeom prst="rect">
              <a:avLst/>
            </a:prstGeom>
            <a:noFill/>
            <a:ln w="22225"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9" name="组合 58"/>
          <p:cNvGrpSpPr/>
          <p:nvPr/>
        </p:nvGrpSpPr>
        <p:grpSpPr>
          <a:xfrm>
            <a:off x="8742045" y="4394200"/>
            <a:ext cx="2794000" cy="645160"/>
            <a:chOff x="13809" y="6920"/>
            <a:chExt cx="4400" cy="1016"/>
          </a:xfrm>
        </p:grpSpPr>
        <p:sp>
          <p:nvSpPr>
            <p:cNvPr id="57" name="文本框 56"/>
            <p:cNvSpPr txBox="1"/>
            <p:nvPr/>
          </p:nvSpPr>
          <p:spPr>
            <a:xfrm>
              <a:off x="13809" y="6920"/>
              <a:ext cx="4383" cy="1016"/>
            </a:xfrm>
            <a:prstGeom prst="rect">
              <a:avLst/>
            </a:prstGeom>
            <a:noFill/>
          </p:spPr>
          <p:txBody>
            <a:bodyPr wrap="square" rtlCol="0">
              <a:spAutoFit/>
            </a:bodyPr>
            <a:p>
              <a:r>
                <a:rPr lang="en-US" altLang="zh-CN">
                  <a:solidFill>
                    <a:srgbClr val="FF0000"/>
                  </a:solidFill>
                  <a:latin typeface="Arial" panose="020B0604020202020204" pitchFamily="34" charset="0"/>
                  <a:cs typeface="Arial" panose="020B0604020202020204" pitchFamily="34" charset="0"/>
                </a:rPr>
                <a:t>Reversing</a:t>
              </a:r>
              <a:r>
                <a:rPr lang="en-US" altLang="zh-CN">
                  <a:latin typeface="Arial" panose="020B0604020202020204" pitchFamily="34" charset="0"/>
                  <a:cs typeface="Arial" panose="020B0604020202020204" pitchFamily="34" charset="0"/>
                </a:rPr>
                <a:t> the current model to cached one.</a:t>
              </a:r>
              <a:endParaRPr lang="en-US" altLang="zh-CN">
                <a:latin typeface="Arial" panose="020B0604020202020204" pitchFamily="34" charset="0"/>
                <a:cs typeface="Arial" panose="020B0604020202020204" pitchFamily="34" charset="0"/>
              </a:endParaRPr>
            </a:p>
          </p:txBody>
        </p:sp>
        <p:sp>
          <p:nvSpPr>
            <p:cNvPr id="58" name="矩形 57"/>
            <p:cNvSpPr/>
            <p:nvPr/>
          </p:nvSpPr>
          <p:spPr>
            <a:xfrm>
              <a:off x="13809" y="6920"/>
              <a:ext cx="4400" cy="1016"/>
            </a:xfrm>
            <a:prstGeom prst="rect">
              <a:avLst/>
            </a:prstGeom>
            <a:noFill/>
            <a:ln w="22225"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2" name="肘形连接符 61"/>
          <p:cNvCxnSpPr>
            <a:stCxn id="6" idx="0"/>
          </p:cNvCxnSpPr>
          <p:nvPr/>
        </p:nvCxnSpPr>
        <p:spPr>
          <a:xfrm rot="16200000">
            <a:off x="6065520" y="-501015"/>
            <a:ext cx="577850" cy="4775200"/>
          </a:xfrm>
          <a:prstGeom prst="bent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49" idx="2"/>
            <a:endCxn id="58" idx="1"/>
          </p:cNvCxnSpPr>
          <p:nvPr/>
        </p:nvCxnSpPr>
        <p:spPr>
          <a:xfrm rot="5400000" flipV="1">
            <a:off x="7321550" y="3296285"/>
            <a:ext cx="1496060" cy="1344930"/>
          </a:xfrm>
          <a:prstGeom prst="bent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9" name="Title 1"/>
          <p:cNvSpPr>
            <a:spLocks noGrp="1"/>
          </p:cNvSpPr>
          <p:nvPr/>
        </p:nvSpPr>
        <p:spPr>
          <a:xfrm>
            <a:off x="0" y="-635"/>
            <a:ext cx="12191365" cy="858520"/>
          </a:xfrm>
          <a:prstGeom prst="rect">
            <a:avLst/>
          </a:prstGeom>
          <a:solidFill>
            <a:srgbClr val="0B5000"/>
          </a:solidFill>
        </p:spPr>
        <p:txBody>
          <a:bodyPr vert="horz" lIns="91440" tIns="45720" rIns="91440" bIns="45720" rtlCol="0" anchor="ctr">
            <a:normAutofit/>
          </a:bodyPr>
          <a:lstStyle>
            <a:lvl1pPr algn="l" defTabSz="914400" rtl="0" eaLnBrk="1" latinLnBrk="0" hangingPunct="1">
              <a:lnSpc>
                <a:spcPct val="90000"/>
              </a:lnSpc>
              <a:spcBef>
                <a:spcPct val="0"/>
              </a:spcBef>
              <a:defRPr sz="3600" kern="1200">
                <a:solidFill>
                  <a:schemeClr val="tx1"/>
                </a:solidFill>
                <a:latin typeface="+mj-lt"/>
                <a:ea typeface="+mj-ea"/>
                <a:cs typeface="+mj-cs"/>
              </a:defRPr>
            </a:lvl1pPr>
          </a:lstStyle>
          <a:p>
            <a:r>
              <a:rPr lang="en-US" b="1">
                <a:solidFill>
                  <a:schemeClr val="bg1"/>
                </a:solidFill>
                <a:latin typeface="Arial" panose="020B0604020202020204" pitchFamily="34" charset="0"/>
                <a:cs typeface="Arial" panose="020B0604020202020204" pitchFamily="34" charset="0"/>
              </a:rPr>
              <a:t>	Experiment</a:t>
            </a:r>
            <a:endParaRPr lang="en-US" b="1">
              <a:solidFill>
                <a:schemeClr val="bg1"/>
              </a:solidFill>
              <a:latin typeface="Arial" panose="020B0604020202020204" pitchFamily="34" charset="0"/>
              <a:cs typeface="Arial" panose="020B0604020202020204" pitchFamily="34" charset="0"/>
              <a:sym typeface="+mn-ea"/>
            </a:endParaRPr>
          </a:p>
        </p:txBody>
      </p:sp>
      <p:graphicFrame>
        <p:nvGraphicFramePr>
          <p:cNvPr id="30" name="表格 29"/>
          <p:cNvGraphicFramePr/>
          <p:nvPr>
            <p:custDataLst>
              <p:tags r:id="rId1"/>
            </p:custDataLst>
          </p:nvPr>
        </p:nvGraphicFramePr>
        <p:xfrm>
          <a:off x="1022985" y="1649095"/>
          <a:ext cx="8533130" cy="3281680"/>
        </p:xfrm>
        <a:graphic>
          <a:graphicData uri="http://schemas.openxmlformats.org/drawingml/2006/table">
            <a:tbl>
              <a:tblPr firstRow="1" bandRow="1">
                <a:tableStyleId>{5940675A-B579-460E-94D1-54222C63F5DA}</a:tableStyleId>
              </a:tblPr>
              <a:tblGrid>
                <a:gridCol w="2781300"/>
                <a:gridCol w="3462655"/>
                <a:gridCol w="2289175"/>
              </a:tblGrid>
              <a:tr h="365760">
                <a:tc>
                  <a:txBody>
                    <a:bodyPr/>
                    <a:p>
                      <a:pPr algn="ctr">
                        <a:buNone/>
                      </a:pPr>
                      <a:r>
                        <a:rPr lang="en-US" altLang="zh-CN">
                          <a:latin typeface="Arial" panose="020B0604020202020204" pitchFamily="34" charset="0"/>
                          <a:cs typeface="Arial" panose="020B0604020202020204" pitchFamily="34" charset="0"/>
                        </a:rPr>
                        <a:t>Dataset</a:t>
                      </a:r>
                      <a:endParaRPr lang="en-US" altLang="zh-CN">
                        <a:latin typeface="Arial" panose="020B0604020202020204" pitchFamily="34" charset="0"/>
                        <a:cs typeface="Arial" panose="020B0604020202020204" pitchFamily="34" charset="0"/>
                      </a:endParaRPr>
                    </a:p>
                  </a:txBody>
                  <a:tcPr anchor="ctr" anchorCtr="0"/>
                </a:tc>
                <a:tc>
                  <a:txBody>
                    <a:bodyPr/>
                    <a:p>
                      <a:pPr algn="ctr">
                        <a:buNone/>
                      </a:pPr>
                      <a:r>
                        <a:rPr lang="en-US" altLang="zh-CN">
                          <a:latin typeface="Arial" panose="020B0604020202020204" pitchFamily="34" charset="0"/>
                          <a:cs typeface="Arial" panose="020B0604020202020204" pitchFamily="34" charset="0"/>
                        </a:rPr>
                        <a:t>Samples</a:t>
                      </a:r>
                      <a:endParaRPr lang="en-US" altLang="zh-CN">
                        <a:latin typeface="Arial" panose="020B0604020202020204" pitchFamily="34" charset="0"/>
                        <a:cs typeface="Arial" panose="020B0604020202020204" pitchFamily="34" charset="0"/>
                      </a:endParaRPr>
                    </a:p>
                  </a:txBody>
                  <a:tcPr anchor="ctr" anchorCtr="0"/>
                </a:tc>
                <a:tc>
                  <a:txBody>
                    <a:bodyPr/>
                    <a:p>
                      <a:pPr algn="ctr">
                        <a:buNone/>
                      </a:pPr>
                      <a:r>
                        <a:rPr lang="en-US" altLang="zh-CN">
                          <a:latin typeface="Arial" panose="020B0604020202020204" pitchFamily="34" charset="0"/>
                          <a:cs typeface="Arial" panose="020B0604020202020204" pitchFamily="34" charset="0"/>
                        </a:rPr>
                        <a:t>Training Model</a:t>
                      </a:r>
                      <a:endParaRPr lang="en-US" altLang="zh-CN">
                        <a:latin typeface="Arial" panose="020B0604020202020204" pitchFamily="34" charset="0"/>
                        <a:cs typeface="Arial" panose="020B0604020202020204" pitchFamily="34" charset="0"/>
                      </a:endParaRPr>
                    </a:p>
                  </a:txBody>
                  <a:tcPr anchor="ctr" anchorCtr="0"/>
                </a:tc>
              </a:tr>
              <a:tr h="792480">
                <a:tc>
                  <a:txBody>
                    <a:bodyPr/>
                    <a:p>
                      <a:pPr algn="ctr">
                        <a:buNone/>
                      </a:pPr>
                      <a:r>
                        <a:rPr lang="en-US" sz="1800">
                          <a:latin typeface="Arial" panose="020B0604020202020204" pitchFamily="34" charset="0"/>
                          <a:cs typeface="Arial" panose="020B0604020202020204" pitchFamily="34" charset="0"/>
                          <a:sym typeface="+mn-ea"/>
                        </a:rPr>
                        <a:t>MNIST</a:t>
                      </a:r>
                      <a:endParaRPr lang="en-US" altLang="zh-CN" sz="1800">
                        <a:latin typeface="Arial" panose="020B0604020202020204" pitchFamily="34" charset="0"/>
                        <a:cs typeface="Arial" panose="020B0604020202020204" pitchFamily="34" charset="0"/>
                        <a:sym typeface="+mn-ea"/>
                      </a:endParaRPr>
                    </a:p>
                  </a:txBody>
                  <a:tcPr anchor="ctr" anchorCtr="0"/>
                </a:tc>
                <a:tc>
                  <a:txBody>
                    <a:bodyPr/>
                    <a:p>
                      <a:pPr algn="ctr">
                        <a:buNone/>
                      </a:pPr>
                      <a:endParaRPr lang="en-US" altLang="zh-CN" sz="1800">
                        <a:latin typeface="Arial" panose="020B0604020202020204" pitchFamily="34" charset="0"/>
                        <a:cs typeface="Arial" panose="020B0604020202020204" pitchFamily="34" charset="0"/>
                        <a:sym typeface="+mn-ea"/>
                      </a:endParaRPr>
                    </a:p>
                  </a:txBody>
                  <a:tcPr anchor="ctr" anchorCtr="0"/>
                </a:tc>
                <a:tc>
                  <a:txBody>
                    <a:bodyPr/>
                    <a:p>
                      <a:pPr algn="ctr">
                        <a:buNone/>
                      </a:pPr>
                      <a:r>
                        <a:rPr lang="en-US" altLang="zh-CN">
                          <a:latin typeface="Arial" panose="020B0604020202020204" pitchFamily="34" charset="0"/>
                          <a:cs typeface="Arial" panose="020B0604020202020204" pitchFamily="34" charset="0"/>
                        </a:rPr>
                        <a:t> LeNet-5[1]</a:t>
                      </a:r>
                      <a:endParaRPr lang="en-US" altLang="zh-CN">
                        <a:latin typeface="Arial" panose="020B0604020202020204" pitchFamily="34" charset="0"/>
                        <a:cs typeface="Arial" panose="020B0604020202020204" pitchFamily="34" charset="0"/>
                      </a:endParaRPr>
                    </a:p>
                  </a:txBody>
                  <a:tcPr anchor="ctr" anchorCtr="0"/>
                </a:tc>
              </a:tr>
              <a:tr h="1036320">
                <a:tc>
                  <a:txBody>
                    <a:bodyPr/>
                    <a:p>
                      <a:pPr algn="ctr">
                        <a:buNone/>
                      </a:pPr>
                      <a:r>
                        <a:rPr lang="en-US" altLang="zh-CN">
                          <a:latin typeface="Arial" panose="020B0604020202020204" pitchFamily="34" charset="0"/>
                          <a:cs typeface="Arial" panose="020B0604020202020204" pitchFamily="34" charset="0"/>
                        </a:rPr>
                        <a:t>FMNIST(Fashion-MNIST)</a:t>
                      </a:r>
                      <a:endParaRPr lang="en-US" altLang="zh-CN">
                        <a:latin typeface="Arial" panose="020B0604020202020204" pitchFamily="34" charset="0"/>
                        <a:cs typeface="Arial" panose="020B0604020202020204" pitchFamily="34" charset="0"/>
                      </a:endParaRPr>
                    </a:p>
                  </a:txBody>
                  <a:tcPr anchor="ctr" anchorCtr="0"/>
                </a:tc>
                <a:tc>
                  <a:txBody>
                    <a:bodyPr/>
                    <a:p>
                      <a:pPr algn="ctr">
                        <a:buNone/>
                      </a:pPr>
                      <a:endParaRPr lang="en-US" altLang="zh-CN">
                        <a:latin typeface="Arial" panose="020B0604020202020204" pitchFamily="34" charset="0"/>
                        <a:cs typeface="Arial" panose="020B0604020202020204" pitchFamily="34" charset="0"/>
                      </a:endParaRPr>
                    </a:p>
                  </a:txBody>
                  <a:tcPr anchor="ctr" anchorCtr="0"/>
                </a:tc>
                <a:tc>
                  <a:txBody>
                    <a:bodyPr/>
                    <a:p>
                      <a:pPr algn="ctr">
                        <a:buNone/>
                      </a:pPr>
                      <a:r>
                        <a:rPr lang="en-US" altLang="zh-CN" sz="1800">
                          <a:latin typeface="Arial" panose="020B0604020202020204" pitchFamily="34" charset="0"/>
                          <a:cs typeface="Arial" panose="020B0604020202020204" pitchFamily="34" charset="0"/>
                          <a:sym typeface="+mn-ea"/>
                        </a:rPr>
                        <a:t>9-layers CNN</a:t>
                      </a:r>
                      <a:endParaRPr lang="en-US" altLang="zh-CN" sz="1800">
                        <a:latin typeface="Arial" panose="020B0604020202020204" pitchFamily="34" charset="0"/>
                        <a:cs typeface="Arial" panose="020B0604020202020204" pitchFamily="34" charset="0"/>
                        <a:sym typeface="+mn-ea"/>
                      </a:endParaRPr>
                    </a:p>
                  </a:txBody>
                  <a:tcPr anchor="ctr" anchorCtr="0"/>
                </a:tc>
              </a:tr>
              <a:tr h="1087120">
                <a:tc>
                  <a:txBody>
                    <a:bodyPr/>
                    <a:p>
                      <a:pPr algn="ctr">
                        <a:buNone/>
                      </a:pPr>
                      <a:r>
                        <a:rPr lang="en-US" altLang="zh-CN">
                          <a:latin typeface="Arial" panose="020B0604020202020204" pitchFamily="34" charset="0"/>
                          <a:cs typeface="Arial" panose="020B0604020202020204" pitchFamily="34" charset="0"/>
                        </a:rPr>
                        <a:t>CIFAR-10</a:t>
                      </a:r>
                      <a:endParaRPr lang="en-US" altLang="zh-CN">
                        <a:latin typeface="Arial" panose="020B0604020202020204" pitchFamily="34" charset="0"/>
                        <a:cs typeface="Arial" panose="020B0604020202020204" pitchFamily="34" charset="0"/>
                      </a:endParaRPr>
                    </a:p>
                  </a:txBody>
                  <a:tcPr anchor="ctr" anchorCtr="0"/>
                </a:tc>
                <a:tc>
                  <a:txBody>
                    <a:bodyPr/>
                    <a:p>
                      <a:pPr algn="ctr">
                        <a:buNone/>
                      </a:pPr>
                      <a:endParaRPr lang="en-US" altLang="zh-CN">
                        <a:latin typeface="Arial" panose="020B0604020202020204" pitchFamily="34" charset="0"/>
                        <a:cs typeface="Arial" panose="020B0604020202020204" pitchFamily="34" charset="0"/>
                      </a:endParaRPr>
                    </a:p>
                  </a:txBody>
                  <a:tcPr anchor="ctr" anchorCtr="0"/>
                </a:tc>
                <a:tc>
                  <a:txBody>
                    <a:bodyPr/>
                    <a:p>
                      <a:pPr algn="ctr">
                        <a:buNone/>
                      </a:pPr>
                      <a:r>
                        <a:rPr lang="en-US" altLang="zh-CN">
                          <a:latin typeface="Arial" panose="020B0604020202020204" pitchFamily="34" charset="0"/>
                          <a:cs typeface="Arial" panose="020B0604020202020204" pitchFamily="34" charset="0"/>
                        </a:rPr>
                        <a:t>Resnet18[2]</a:t>
                      </a:r>
                      <a:endParaRPr lang="en-US" altLang="zh-CN">
                        <a:latin typeface="Arial" panose="020B0604020202020204" pitchFamily="34" charset="0"/>
                        <a:cs typeface="Arial" panose="020B0604020202020204" pitchFamily="34" charset="0"/>
                      </a:endParaRPr>
                    </a:p>
                  </a:txBody>
                  <a:tcPr anchor="ctr" anchorCtr="0"/>
                </a:tc>
              </a:tr>
            </a:tbl>
          </a:graphicData>
        </a:graphic>
      </p:graphicFrame>
      <p:sp>
        <p:nvSpPr>
          <p:cNvPr id="2" name="文本框 1"/>
          <p:cNvSpPr txBox="1"/>
          <p:nvPr/>
        </p:nvSpPr>
        <p:spPr>
          <a:xfrm>
            <a:off x="1022985" y="992505"/>
            <a:ext cx="5020310"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Setup -- Dataset &amp; Models</a:t>
            </a:r>
            <a:endParaRPr lang="en-US" altLang="zh-CN" sz="2800">
              <a:latin typeface="Arial" panose="020B0604020202020204" pitchFamily="34" charset="0"/>
              <a:cs typeface="Arial" panose="020B0604020202020204" pitchFamily="34" charset="0"/>
            </a:endParaRPr>
          </a:p>
        </p:txBody>
      </p:sp>
      <p:grpSp>
        <p:nvGrpSpPr>
          <p:cNvPr id="3" name="组合 2"/>
          <p:cNvGrpSpPr/>
          <p:nvPr/>
        </p:nvGrpSpPr>
        <p:grpSpPr>
          <a:xfrm>
            <a:off x="4754245" y="2213610"/>
            <a:ext cx="1704340" cy="548005"/>
            <a:chOff x="1874" y="3826"/>
            <a:chExt cx="4555" cy="1478"/>
          </a:xfrm>
        </p:grpSpPr>
        <p:pic>
          <p:nvPicPr>
            <p:cNvPr id="16" name="图片 15"/>
            <p:cNvPicPr>
              <a:picLocks noChangeAspect="1"/>
            </p:cNvPicPr>
            <p:nvPr/>
          </p:nvPicPr>
          <p:blipFill>
            <a:blip r:embed="rId2"/>
            <a:stretch>
              <a:fillRect/>
            </a:stretch>
          </p:blipFill>
          <p:spPr>
            <a:xfrm>
              <a:off x="1874" y="3826"/>
              <a:ext cx="1403" cy="1454"/>
            </a:xfrm>
            <a:prstGeom prst="rect">
              <a:avLst/>
            </a:prstGeom>
          </p:spPr>
        </p:pic>
        <p:pic>
          <p:nvPicPr>
            <p:cNvPr id="19" name="图片 18"/>
            <p:cNvPicPr>
              <a:picLocks noChangeAspect="1"/>
            </p:cNvPicPr>
            <p:nvPr/>
          </p:nvPicPr>
          <p:blipFill>
            <a:blip r:embed="rId3"/>
            <a:stretch>
              <a:fillRect/>
            </a:stretch>
          </p:blipFill>
          <p:spPr>
            <a:xfrm>
              <a:off x="3433" y="3832"/>
              <a:ext cx="1403" cy="1473"/>
            </a:xfrm>
            <a:prstGeom prst="rect">
              <a:avLst/>
            </a:prstGeom>
          </p:spPr>
        </p:pic>
        <p:pic>
          <p:nvPicPr>
            <p:cNvPr id="20" name="图片 19"/>
            <p:cNvPicPr>
              <a:picLocks noChangeAspect="1"/>
            </p:cNvPicPr>
            <p:nvPr/>
          </p:nvPicPr>
          <p:blipFill>
            <a:blip r:embed="rId4"/>
            <a:stretch>
              <a:fillRect/>
            </a:stretch>
          </p:blipFill>
          <p:spPr>
            <a:xfrm>
              <a:off x="5027" y="3872"/>
              <a:ext cx="1403" cy="1433"/>
            </a:xfrm>
            <a:prstGeom prst="rect">
              <a:avLst/>
            </a:prstGeom>
          </p:spPr>
        </p:pic>
      </p:grpSp>
      <p:pic>
        <p:nvPicPr>
          <p:cNvPr id="5" name="图片 4"/>
          <p:cNvPicPr>
            <a:picLocks noChangeAspect="1"/>
          </p:cNvPicPr>
          <p:nvPr/>
        </p:nvPicPr>
        <p:blipFill>
          <a:blip r:embed="rId5"/>
          <a:stretch>
            <a:fillRect/>
          </a:stretch>
        </p:blipFill>
        <p:spPr>
          <a:xfrm>
            <a:off x="4755515" y="3115310"/>
            <a:ext cx="1703705" cy="626745"/>
          </a:xfrm>
          <a:prstGeom prst="rect">
            <a:avLst/>
          </a:prstGeom>
        </p:spPr>
      </p:pic>
      <p:grpSp>
        <p:nvGrpSpPr>
          <p:cNvPr id="13" name="组合 12"/>
          <p:cNvGrpSpPr/>
          <p:nvPr/>
        </p:nvGrpSpPr>
        <p:grpSpPr>
          <a:xfrm>
            <a:off x="4766310" y="4120515"/>
            <a:ext cx="1692910" cy="591185"/>
            <a:chOff x="7245" y="8416"/>
            <a:chExt cx="1635" cy="480"/>
          </a:xfrm>
        </p:grpSpPr>
        <p:pic>
          <p:nvPicPr>
            <p:cNvPr id="7" name="图片 6" descr="7_1890"/>
            <p:cNvPicPr>
              <a:picLocks noChangeAspect="1"/>
            </p:cNvPicPr>
            <p:nvPr/>
          </p:nvPicPr>
          <p:blipFill>
            <a:blip r:embed="rId6"/>
            <a:stretch>
              <a:fillRect/>
            </a:stretch>
          </p:blipFill>
          <p:spPr>
            <a:xfrm>
              <a:off x="8400" y="8416"/>
              <a:ext cx="480" cy="480"/>
            </a:xfrm>
            <a:prstGeom prst="rect">
              <a:avLst/>
            </a:prstGeom>
          </p:spPr>
        </p:pic>
        <p:pic>
          <p:nvPicPr>
            <p:cNvPr id="8" name="图片 7" descr="4_447"/>
            <p:cNvPicPr>
              <a:picLocks noChangeAspect="1"/>
            </p:cNvPicPr>
            <p:nvPr/>
          </p:nvPicPr>
          <p:blipFill>
            <a:blip r:embed="rId7"/>
            <a:stretch>
              <a:fillRect/>
            </a:stretch>
          </p:blipFill>
          <p:spPr>
            <a:xfrm>
              <a:off x="7834" y="8416"/>
              <a:ext cx="480" cy="480"/>
            </a:xfrm>
            <a:prstGeom prst="rect">
              <a:avLst/>
            </a:prstGeom>
          </p:spPr>
        </p:pic>
        <p:pic>
          <p:nvPicPr>
            <p:cNvPr id="10" name="图片 9" descr="5_9383"/>
            <p:cNvPicPr>
              <a:picLocks noChangeAspect="1"/>
            </p:cNvPicPr>
            <p:nvPr/>
          </p:nvPicPr>
          <p:blipFill>
            <a:blip r:embed="rId8"/>
            <a:stretch>
              <a:fillRect/>
            </a:stretch>
          </p:blipFill>
          <p:spPr>
            <a:xfrm>
              <a:off x="7245" y="8416"/>
              <a:ext cx="480" cy="480"/>
            </a:xfrm>
            <a:prstGeom prst="rect">
              <a:avLst/>
            </a:prstGeom>
          </p:spPr>
        </p:pic>
      </p:grpSp>
      <p:sp>
        <p:nvSpPr>
          <p:cNvPr id="14" name="文本框 13"/>
          <p:cNvSpPr txBox="1"/>
          <p:nvPr/>
        </p:nvSpPr>
        <p:spPr>
          <a:xfrm>
            <a:off x="1022985" y="5166995"/>
            <a:ext cx="9986645" cy="953135"/>
          </a:xfrm>
          <a:prstGeom prst="rect">
            <a:avLst/>
          </a:prstGeom>
          <a:noFill/>
        </p:spPr>
        <p:txBody>
          <a:bodyPr wrap="square" rtlCol="0">
            <a:spAutoFit/>
          </a:bodyPr>
          <a:p>
            <a:r>
              <a:rPr lang="en-US" altLang="zh-CN" sz="1400">
                <a:latin typeface="Arial" panose="020B0604020202020204" pitchFamily="34" charset="0"/>
                <a:cs typeface="Arial" panose="020B0604020202020204" pitchFamily="34" charset="0"/>
              </a:rPr>
              <a:t>[1]Yann Lecun, Leon Bottou, Y. Bengio, and Patrick Haffner. 1998. Gradient-Based Learning Applied to Document Recognition. Proc. IEEE (1998), 2278 – 2324.</a:t>
            </a:r>
            <a:endParaRPr lang="en-US" altLang="zh-CN" sz="1400">
              <a:latin typeface="Arial" panose="020B0604020202020204" pitchFamily="34" charset="0"/>
              <a:cs typeface="Arial" panose="020B0604020202020204" pitchFamily="34" charset="0"/>
            </a:endParaRPr>
          </a:p>
          <a:p>
            <a:r>
              <a:rPr lang="en-US" altLang="zh-CN" sz="1400">
                <a:latin typeface="Arial" panose="020B0604020202020204" pitchFamily="34" charset="0"/>
                <a:cs typeface="Arial" panose="020B0604020202020204" pitchFamily="34" charset="0"/>
              </a:rPr>
              <a:t>[2]He, K., Zhang, X., Ren, S., &amp; Sun, J. (2016). Deep residual learning for image recognition. In Proceedings of the IEEE conference on computer vision and pattern recognition (pp. 770-778).</a:t>
            </a:r>
            <a:endParaRPr lang="en-US" altLang="zh-CN" sz="14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12" name="文本框 11"/>
          <p:cNvSpPr txBox="1"/>
          <p:nvPr/>
        </p:nvSpPr>
        <p:spPr>
          <a:xfrm>
            <a:off x="1072515" y="335915"/>
            <a:ext cx="6310630"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Results -- Classification performance</a:t>
            </a:r>
            <a:endParaRPr lang="en-US" altLang="zh-CN" sz="280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1"/>
          <a:stretch>
            <a:fillRect/>
          </a:stretch>
        </p:blipFill>
        <p:spPr>
          <a:xfrm>
            <a:off x="903605" y="1530985"/>
            <a:ext cx="10384790" cy="2319655"/>
          </a:xfrm>
          <a:prstGeom prst="rect">
            <a:avLst/>
          </a:prstGeom>
        </p:spPr>
      </p:pic>
      <p:sp>
        <p:nvSpPr>
          <p:cNvPr id="7" name="文本框 6"/>
          <p:cNvSpPr txBox="1"/>
          <p:nvPr/>
        </p:nvSpPr>
        <p:spPr>
          <a:xfrm>
            <a:off x="1072515" y="5389880"/>
            <a:ext cx="10377170" cy="521970"/>
          </a:xfrm>
          <a:prstGeom prst="rect">
            <a:avLst/>
          </a:prstGeom>
          <a:noFill/>
        </p:spPr>
        <p:txBody>
          <a:bodyPr wrap="square" rtlCol="0">
            <a:spAutoFit/>
          </a:bodyPr>
          <a:p>
            <a:r>
              <a:rPr lang="en-US" altLang="zh-CN" sz="1400">
                <a:latin typeface="Arial" panose="020B0604020202020204" pitchFamily="34" charset="0"/>
                <a:cs typeface="Arial" panose="020B0604020202020204" pitchFamily="34" charset="0"/>
              </a:rPr>
              <a:t>FedProx: Tian Li, Anit Kumar Sahu, Manzil Zaheer, et al. 2018. Federated optimization in heterogeneous networks. arXiv preprint arXiv:1812.06127 (2018). </a:t>
            </a:r>
            <a:endParaRPr lang="en-US" altLang="zh-CN" sz="1400">
              <a:latin typeface="Arial" panose="020B0604020202020204" pitchFamily="34" charset="0"/>
              <a:cs typeface="Arial" panose="020B0604020202020204" pitchFamily="34" charset="0"/>
            </a:endParaRPr>
          </a:p>
        </p:txBody>
      </p:sp>
      <p:sp>
        <p:nvSpPr>
          <p:cNvPr id="8" name="矩形 7"/>
          <p:cNvSpPr/>
          <p:nvPr/>
        </p:nvSpPr>
        <p:spPr>
          <a:xfrm>
            <a:off x="9392920" y="2591435"/>
            <a:ext cx="680720" cy="1259205"/>
          </a:xfrm>
          <a:prstGeom prst="rect">
            <a:avLst/>
          </a:prstGeom>
          <a:noFill/>
          <a:ln w="4445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119620" y="2591435"/>
            <a:ext cx="680720" cy="1259205"/>
          </a:xfrm>
          <a:prstGeom prst="rect">
            <a:avLst/>
          </a:prstGeom>
          <a:noFill/>
          <a:ln w="4445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12" name="文本框 11"/>
          <p:cNvSpPr txBox="1"/>
          <p:nvPr/>
        </p:nvSpPr>
        <p:spPr>
          <a:xfrm>
            <a:off x="1072515" y="335915"/>
            <a:ext cx="9716135"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Results -- Classification accuracy with dynamic environment</a:t>
            </a:r>
            <a:endParaRPr lang="en-US" altLang="zh-CN" sz="280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920115" y="765810"/>
            <a:ext cx="7233285" cy="5326380"/>
          </a:xfrm>
          <a:prstGeom prst="rect">
            <a:avLst/>
          </a:prstGeom>
        </p:spPr>
      </p:pic>
      <p:pic>
        <p:nvPicPr>
          <p:cNvPr id="5" name="图片 4"/>
          <p:cNvPicPr>
            <a:picLocks noChangeAspect="1"/>
          </p:cNvPicPr>
          <p:nvPr/>
        </p:nvPicPr>
        <p:blipFill>
          <a:blip r:embed="rId2"/>
          <a:stretch>
            <a:fillRect/>
          </a:stretch>
        </p:blipFill>
        <p:spPr>
          <a:xfrm>
            <a:off x="8305800" y="857885"/>
            <a:ext cx="2068195" cy="894715"/>
          </a:xfrm>
          <a:prstGeom prst="rect">
            <a:avLst/>
          </a:prstGeom>
        </p:spPr>
      </p:pic>
      <p:sp>
        <p:nvSpPr>
          <p:cNvPr id="10" name="文本框 9"/>
          <p:cNvSpPr txBox="1"/>
          <p:nvPr/>
        </p:nvSpPr>
        <p:spPr>
          <a:xfrm>
            <a:off x="8641080" y="2862580"/>
            <a:ext cx="2830830" cy="1198880"/>
          </a:xfrm>
          <a:prstGeom prst="rect">
            <a:avLst/>
          </a:prstGeom>
          <a:noFill/>
        </p:spPr>
        <p:txBody>
          <a:bodyPr wrap="square" rtlCol="0">
            <a:spAutoFit/>
          </a:bodyPr>
          <a:p>
            <a:r>
              <a:rPr lang="en-US" altLang="zh-CN" sz="2400">
                <a:solidFill>
                  <a:srgbClr val="FF0000"/>
                </a:solidFill>
                <a:latin typeface="Arial" panose="020B0604020202020204" pitchFamily="34" charset="0"/>
                <a:cs typeface="Arial" panose="020B0604020202020204" pitchFamily="34" charset="0"/>
              </a:rPr>
              <a:t>Fewer</a:t>
            </a:r>
            <a:r>
              <a:rPr lang="en-US" altLang="zh-CN" sz="2400">
                <a:latin typeface="Arial" panose="020B0604020202020204" pitchFamily="34" charset="0"/>
                <a:cs typeface="Arial" panose="020B0604020202020204" pitchFamily="34" charset="0"/>
              </a:rPr>
              <a:t> rounds to achieve a certain accuracy </a:t>
            </a:r>
            <a:endParaRPr lang="en-US" altLang="zh-CN" sz="240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12" name="文本框 11"/>
          <p:cNvSpPr txBox="1"/>
          <p:nvPr/>
        </p:nvSpPr>
        <p:spPr>
          <a:xfrm>
            <a:off x="1072515" y="335915"/>
            <a:ext cx="9716135"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Results -- Impact of Clip strategy</a:t>
            </a:r>
            <a:endParaRPr lang="en-US" altLang="zh-CN" sz="280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rcRect r="942"/>
          <a:stretch>
            <a:fillRect/>
          </a:stretch>
        </p:blipFill>
        <p:spPr>
          <a:xfrm>
            <a:off x="1080770" y="1327150"/>
            <a:ext cx="9616440" cy="2827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12" name="文本框 11"/>
          <p:cNvSpPr txBox="1"/>
          <p:nvPr/>
        </p:nvSpPr>
        <p:spPr>
          <a:xfrm>
            <a:off x="1072515" y="335915"/>
            <a:ext cx="9716135"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Results -- Impact of model replacement attack</a:t>
            </a:r>
            <a:endParaRPr lang="en-US" altLang="zh-CN" sz="2800">
              <a:latin typeface="Arial" panose="020B0604020202020204" pitchFamily="34" charset="0"/>
              <a:cs typeface="Arial" panose="020B0604020202020204" pitchFamily="34" charset="0"/>
            </a:endParaRPr>
          </a:p>
        </p:txBody>
      </p:sp>
      <p:pic>
        <p:nvPicPr>
          <p:cNvPr id="5" name="图片 4"/>
          <p:cNvPicPr>
            <a:picLocks noChangeAspect="1"/>
          </p:cNvPicPr>
          <p:nvPr>
            <p:custDataLst>
              <p:tags r:id="rId1"/>
            </p:custDataLst>
          </p:nvPr>
        </p:nvPicPr>
        <p:blipFill>
          <a:blip r:embed="rId2"/>
          <a:stretch>
            <a:fillRect/>
          </a:stretch>
        </p:blipFill>
        <p:spPr>
          <a:xfrm>
            <a:off x="1072515" y="1196975"/>
            <a:ext cx="10069830" cy="2827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12" name="文本框 11"/>
          <p:cNvSpPr txBox="1"/>
          <p:nvPr/>
        </p:nvSpPr>
        <p:spPr>
          <a:xfrm>
            <a:off x="1072515" y="335915"/>
            <a:ext cx="9716135"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Results -- Reverse to cached one</a:t>
            </a:r>
            <a:endParaRPr lang="en-US" altLang="zh-CN" sz="280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1072515" y="1331595"/>
            <a:ext cx="7006590" cy="4194175"/>
          </a:xfrm>
          <a:prstGeom prst="rect">
            <a:avLst/>
          </a:prstGeom>
        </p:spPr>
      </p:pic>
      <p:sp>
        <p:nvSpPr>
          <p:cNvPr id="3" name="文本框 2"/>
          <p:cNvSpPr txBox="1"/>
          <p:nvPr/>
        </p:nvSpPr>
        <p:spPr>
          <a:xfrm>
            <a:off x="8592185" y="4213225"/>
            <a:ext cx="3106420" cy="64516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Three different strengths of attacks</a:t>
            </a:r>
            <a:endParaRPr lang="en-US" altLang="zh-CN">
              <a:latin typeface="Arial" panose="020B0604020202020204" pitchFamily="34" charset="0"/>
              <a:cs typeface="Arial" panose="020B0604020202020204" pitchFamily="34" charset="0"/>
            </a:endParaRPr>
          </a:p>
        </p:txBody>
      </p:sp>
      <p:sp>
        <p:nvSpPr>
          <p:cNvPr id="6" name="文本框 5"/>
          <p:cNvSpPr txBox="1"/>
          <p:nvPr/>
        </p:nvSpPr>
        <p:spPr>
          <a:xfrm>
            <a:off x="8592185" y="1477645"/>
            <a:ext cx="3105785" cy="645160"/>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rPr>
              <a:t>Reverse the current model to cached one</a:t>
            </a:r>
            <a:endParaRPr lang="en-US" altLang="zh-CN">
              <a:latin typeface="Arial" panose="020B0604020202020204" pitchFamily="34" charset="0"/>
              <a:cs typeface="Arial" panose="020B0604020202020204" pitchFamily="34" charset="0"/>
            </a:endParaRPr>
          </a:p>
        </p:txBody>
      </p:sp>
      <p:sp>
        <p:nvSpPr>
          <p:cNvPr id="9" name="矩形 8"/>
          <p:cNvSpPr/>
          <p:nvPr/>
        </p:nvSpPr>
        <p:spPr>
          <a:xfrm>
            <a:off x="6519545" y="1331595"/>
            <a:ext cx="1027430" cy="1005205"/>
          </a:xfrm>
          <a:prstGeom prst="rect">
            <a:avLst/>
          </a:prstGeom>
          <a:noFill/>
          <a:ln w="4445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箭头连接符 15"/>
          <p:cNvCxnSpPr/>
          <p:nvPr/>
        </p:nvCxnSpPr>
        <p:spPr>
          <a:xfrm>
            <a:off x="7546975" y="1800225"/>
            <a:ext cx="1045210" cy="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8079105" y="4535805"/>
            <a:ext cx="513080" cy="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9" name="Title 1"/>
          <p:cNvSpPr>
            <a:spLocks noGrp="1"/>
          </p:cNvSpPr>
          <p:nvPr/>
        </p:nvSpPr>
        <p:spPr>
          <a:xfrm>
            <a:off x="0" y="-635"/>
            <a:ext cx="12191365" cy="858520"/>
          </a:xfrm>
          <a:prstGeom prst="rect">
            <a:avLst/>
          </a:prstGeom>
          <a:solidFill>
            <a:srgbClr val="0B5000"/>
          </a:solidFill>
        </p:spPr>
        <p:txBody>
          <a:bodyPr vert="horz" lIns="91440" tIns="45720" rIns="91440" bIns="45720" rtlCol="0" anchor="ctr">
            <a:normAutofit/>
          </a:bodyPr>
          <a:lstStyle>
            <a:lvl1pPr algn="l" defTabSz="914400" rtl="0" eaLnBrk="1" latinLnBrk="0" hangingPunct="1">
              <a:lnSpc>
                <a:spcPct val="90000"/>
              </a:lnSpc>
              <a:spcBef>
                <a:spcPct val="0"/>
              </a:spcBef>
              <a:defRPr sz="3600" kern="1200">
                <a:solidFill>
                  <a:schemeClr val="tx1"/>
                </a:solidFill>
                <a:latin typeface="+mj-lt"/>
                <a:ea typeface="+mj-ea"/>
                <a:cs typeface="+mj-cs"/>
              </a:defRPr>
            </a:lvl1pPr>
          </a:lstStyle>
          <a:p>
            <a:r>
              <a:rPr lang="en-US" b="1">
                <a:solidFill>
                  <a:schemeClr val="bg1"/>
                </a:solidFill>
                <a:latin typeface="Arial" panose="020B0604020202020204" pitchFamily="34" charset="0"/>
                <a:cs typeface="Arial" panose="020B0604020202020204" pitchFamily="34" charset="0"/>
              </a:rPr>
              <a:t>	Conclusion</a:t>
            </a:r>
            <a:endParaRPr lang="en-US" b="1">
              <a:solidFill>
                <a:schemeClr val="bg1"/>
              </a:solidFill>
              <a:latin typeface="Arial" panose="020B0604020202020204" pitchFamily="34" charset="0"/>
              <a:cs typeface="Arial" panose="020B0604020202020204" pitchFamily="34" charset="0"/>
              <a:sym typeface="+mn-ea"/>
            </a:endParaRPr>
          </a:p>
        </p:txBody>
      </p:sp>
      <p:sp>
        <p:nvSpPr>
          <p:cNvPr id="2" name="内容占位符 1"/>
          <p:cNvSpPr/>
          <p:nvPr>
            <p:ph idx="1"/>
          </p:nvPr>
        </p:nvSpPr>
        <p:spPr>
          <a:xfrm>
            <a:off x="531495" y="1136650"/>
            <a:ext cx="11323955" cy="4836160"/>
          </a:xfrm>
        </p:spPr>
        <p:txBody>
          <a:bodyPr>
            <a:normAutofit lnSpcReduction="10000"/>
          </a:bodyPr>
          <a:p>
            <a:r>
              <a:rPr lang="en-US" altLang="zh-CN">
                <a:solidFill>
                  <a:srgbClr val="FF0000"/>
                </a:solidFill>
                <a:latin typeface="Arial" panose="020B0604020202020204" pitchFamily="34" charset="0"/>
                <a:cs typeface="Arial" panose="020B0604020202020204" pitchFamily="34" charset="0"/>
                <a:sym typeface="+mn-ea"/>
              </a:rPr>
              <a:t>Problem</a:t>
            </a:r>
            <a:r>
              <a:rPr lang="en-US" altLang="zh-CN">
                <a:latin typeface="Arial" panose="020B0604020202020204" pitchFamily="34" charset="0"/>
                <a:cs typeface="Arial" panose="020B0604020202020204" pitchFamily="34" charset="0"/>
                <a:sym typeface="+mn-ea"/>
              </a:rPr>
              <a:t>: Address the</a:t>
            </a:r>
            <a:r>
              <a:rPr lang="en-US" altLang="zh-CN">
                <a:solidFill>
                  <a:schemeClr val="tx1"/>
                </a:solidFill>
                <a:latin typeface="Arial" panose="020B0604020202020204" pitchFamily="34" charset="0"/>
                <a:cs typeface="Arial" panose="020B0604020202020204" pitchFamily="34" charset="0"/>
                <a:sym typeface="+mn-ea"/>
              </a:rPr>
              <a:t> data heterogeneous</a:t>
            </a:r>
            <a:r>
              <a:rPr lang="en-US" altLang="zh-CN">
                <a:latin typeface="Arial" panose="020B0604020202020204" pitchFamily="34" charset="0"/>
                <a:cs typeface="Arial" panose="020B0604020202020204" pitchFamily="34" charset="0"/>
                <a:sym typeface="+mn-ea"/>
              </a:rPr>
              <a:t> problem in FL</a:t>
            </a:r>
            <a:endParaRPr lang="en-US" altLang="zh-CN">
              <a:latin typeface="Arial" panose="020B0604020202020204" pitchFamily="34" charset="0"/>
              <a:cs typeface="Arial" panose="020B0604020202020204" pitchFamily="34" charset="0"/>
              <a:sym typeface="+mn-ea"/>
            </a:endParaRPr>
          </a:p>
          <a:p>
            <a:endParaRPr lang="en-US" altLang="zh-CN">
              <a:latin typeface="Arial" panose="020B0604020202020204" pitchFamily="34" charset="0"/>
              <a:cs typeface="Arial" panose="020B0604020202020204" pitchFamily="34" charset="0"/>
              <a:sym typeface="+mn-ea"/>
            </a:endParaRPr>
          </a:p>
          <a:p>
            <a:r>
              <a:rPr lang="en-US" altLang="zh-CN">
                <a:solidFill>
                  <a:srgbClr val="FF0000"/>
                </a:solidFill>
                <a:latin typeface="Arial" panose="020B0604020202020204" pitchFamily="34" charset="0"/>
                <a:cs typeface="Arial" panose="020B0604020202020204" pitchFamily="34" charset="0"/>
                <a:sym typeface="+mn-ea"/>
              </a:rPr>
              <a:t>Observation</a:t>
            </a:r>
            <a:r>
              <a:rPr lang="en-US" altLang="zh-CN">
                <a:latin typeface="Arial" panose="020B0604020202020204" pitchFamily="34" charset="0"/>
                <a:cs typeface="Arial" panose="020B0604020202020204" pitchFamily="34" charset="0"/>
                <a:sym typeface="+mn-ea"/>
              </a:rPr>
              <a:t>: H</a:t>
            </a:r>
            <a:r>
              <a:rPr lang="en-US" altLang="zh-CN">
                <a:solidFill>
                  <a:schemeClr val="tx1"/>
                </a:solidFill>
                <a:latin typeface="Arial" panose="020B0604020202020204" pitchFamily="34" charset="0"/>
                <a:cs typeface="Arial" panose="020B0604020202020204" pitchFamily="34" charset="0"/>
                <a:sym typeface="+mn-ea"/>
              </a:rPr>
              <a:t>eterogeneous data</a:t>
            </a:r>
            <a:r>
              <a:rPr>
                <a:sym typeface="+mn-ea"/>
              </a:rPr>
              <a:t> </a:t>
            </a:r>
            <a:r>
              <a:rPr>
                <a:latin typeface="Arial" panose="020B0604020202020204" pitchFamily="34" charset="0"/>
                <a:cs typeface="Arial" panose="020B0604020202020204" pitchFamily="34" charset="0"/>
                <a:sym typeface="+mn-ea"/>
              </a:rPr>
              <a:t>cause the </a:t>
            </a:r>
            <a:r>
              <a:rPr>
                <a:solidFill>
                  <a:schemeClr val="tx1"/>
                </a:solidFill>
                <a:latin typeface="Arial" panose="020B0604020202020204" pitchFamily="34" charset="0"/>
                <a:cs typeface="Arial" panose="020B0604020202020204" pitchFamily="34" charset="0"/>
                <a:sym typeface="+mn-ea"/>
              </a:rPr>
              <a:t>slow convergent and low training </a:t>
            </a:r>
            <a:r>
              <a:rPr lang="en-US">
                <a:solidFill>
                  <a:schemeClr val="tx1"/>
                </a:solidFill>
                <a:latin typeface="Arial" panose="020B0604020202020204" pitchFamily="34" charset="0"/>
                <a:cs typeface="Arial" panose="020B0604020202020204" pitchFamily="34" charset="0"/>
                <a:sym typeface="+mn-ea"/>
              </a:rPr>
              <a:t>accuracy</a:t>
            </a:r>
            <a:r>
              <a:rPr lang="en-US">
                <a:latin typeface="Arial" panose="020B0604020202020204" pitchFamily="34" charset="0"/>
                <a:cs typeface="Arial" panose="020B0604020202020204" pitchFamily="34" charset="0"/>
                <a:sym typeface="+mn-ea"/>
              </a:rPr>
              <a:t>.</a:t>
            </a:r>
            <a:endParaRPr lang="en-US" altLang="zh-CN">
              <a:latin typeface="Arial" panose="020B0604020202020204" pitchFamily="34" charset="0"/>
              <a:cs typeface="Arial" panose="020B0604020202020204" pitchFamily="34" charset="0"/>
              <a:sym typeface="+mn-ea"/>
            </a:endParaRPr>
          </a:p>
          <a:p>
            <a:endParaRPr lang="en-US" altLang="zh-CN">
              <a:latin typeface="Arial" panose="020B0604020202020204" pitchFamily="34" charset="0"/>
              <a:cs typeface="Arial" panose="020B0604020202020204" pitchFamily="34" charset="0"/>
              <a:sym typeface="+mn-ea"/>
            </a:endParaRPr>
          </a:p>
          <a:p>
            <a:r>
              <a:rPr lang="en-US" altLang="zh-CN">
                <a:solidFill>
                  <a:srgbClr val="FF0000"/>
                </a:solidFill>
                <a:latin typeface="Arial" panose="020B0604020202020204" pitchFamily="34" charset="0"/>
                <a:cs typeface="Arial" panose="020B0604020202020204" pitchFamily="34" charset="0"/>
                <a:sym typeface="+mn-ea"/>
              </a:rPr>
              <a:t>Key idea</a:t>
            </a:r>
            <a:r>
              <a:rPr lang="en-US" altLang="zh-CN">
                <a:latin typeface="Arial" panose="020B0604020202020204" pitchFamily="34" charset="0"/>
                <a:cs typeface="Arial" panose="020B0604020202020204" pitchFamily="34" charset="0"/>
                <a:sym typeface="+mn-ea"/>
              </a:rPr>
              <a:t>: Contribution-aware model aggregation. Aggregate with the contribution not the data size. Also consider malicious attack.</a:t>
            </a:r>
            <a:endParaRPr lang="en-US" altLang="zh-CN">
              <a:latin typeface="Arial" panose="020B0604020202020204" pitchFamily="34" charset="0"/>
              <a:cs typeface="Arial" panose="020B0604020202020204" pitchFamily="34" charset="0"/>
              <a:sym typeface="+mn-ea"/>
            </a:endParaRPr>
          </a:p>
          <a:p>
            <a:endParaRPr lang="en-US" altLang="zh-CN">
              <a:latin typeface="Arial" panose="020B0604020202020204" pitchFamily="34" charset="0"/>
              <a:cs typeface="Arial" panose="020B0604020202020204" pitchFamily="34" charset="0"/>
            </a:endParaRPr>
          </a:p>
          <a:p>
            <a:r>
              <a:rPr lang="en-US" altLang="zh-CN">
                <a:solidFill>
                  <a:srgbClr val="FF0000"/>
                </a:solidFill>
                <a:latin typeface="Arial" panose="020B0604020202020204" pitchFamily="34" charset="0"/>
                <a:cs typeface="Arial" panose="020B0604020202020204" pitchFamily="34" charset="0"/>
                <a:sym typeface="+mn-ea"/>
              </a:rPr>
              <a:t>Evalution</a:t>
            </a:r>
            <a:r>
              <a:rPr lang="en-US" altLang="zh-CN">
                <a:latin typeface="Arial" panose="020B0604020202020204" pitchFamily="34" charset="0"/>
                <a:cs typeface="Arial" panose="020B0604020202020204" pitchFamily="34" charset="0"/>
                <a:sym typeface="+mn-ea"/>
              </a:rPr>
              <a:t>: Higher </a:t>
            </a:r>
            <a:r>
              <a:rPr lang="en-US" altLang="zh-CN">
                <a:latin typeface="Arial" panose="020B0604020202020204" pitchFamily="34" charset="0"/>
                <a:cs typeface="Arial" panose="020B0604020202020204" pitchFamily="34" charset="0"/>
                <a:sym typeface="+mn-ea"/>
              </a:rPr>
              <a:t>classification accuracy (~2.4%) than baselines on average, fewer communication rounds (~34%) to achieve convergence</a:t>
            </a:r>
            <a:endParaRPr lang="en-US" altLang="zh-CN">
              <a:latin typeface="Arial" panose="020B0604020202020204" pitchFamily="34" charset="0"/>
              <a:cs typeface="Arial" panose="020B0604020202020204" pitchFamily="3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5"/>
            <a:ext cx="12191365" cy="858520"/>
          </a:xfrm>
          <a:solidFill>
            <a:srgbClr val="0B5000"/>
          </a:solidFill>
        </p:spPr>
        <p:txBody>
          <a:bodyPr/>
          <a:lstStyle/>
          <a:p>
            <a:r>
              <a:rPr lang="en-US" b="1">
                <a:solidFill>
                  <a:schemeClr val="bg1"/>
                </a:solidFill>
                <a:latin typeface="Arial" panose="020B0604020202020204" pitchFamily="34" charset="0"/>
                <a:cs typeface="Arial" panose="020B0604020202020204" pitchFamily="34" charset="0"/>
              </a:rPr>
              <a:t>	Outline</a:t>
            </a:r>
            <a:endParaRPr lang="en-US" b="1">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41120"/>
            <a:ext cx="10515600" cy="4531995"/>
          </a:xfrm>
        </p:spPr>
        <p:txBody>
          <a:bodyPr/>
          <a:lstStyle/>
          <a:p>
            <a:pPr fontAlgn="auto">
              <a:lnSpc>
                <a:spcPct val="150000"/>
              </a:lnSpc>
            </a:pPr>
            <a:r>
              <a:rPr lang="en-US" sz="3200">
                <a:latin typeface="Arial" panose="020B0604020202020204" pitchFamily="34" charset="0"/>
                <a:cs typeface="Arial" panose="020B0604020202020204" pitchFamily="34" charset="0"/>
              </a:rPr>
              <a:t>Background</a:t>
            </a:r>
            <a:endParaRPr lang="en-US" sz="3200">
              <a:latin typeface="Arial" panose="020B0604020202020204" pitchFamily="34" charset="0"/>
              <a:cs typeface="Arial" panose="020B0604020202020204" pitchFamily="34" charset="0"/>
            </a:endParaRPr>
          </a:p>
          <a:p>
            <a:pPr fontAlgn="auto">
              <a:lnSpc>
                <a:spcPct val="150000"/>
              </a:lnSpc>
            </a:pPr>
            <a:r>
              <a:rPr lang="en-US" sz="3200">
                <a:latin typeface="Arial" panose="020B0604020202020204" pitchFamily="34" charset="0"/>
                <a:cs typeface="Arial" panose="020B0604020202020204" pitchFamily="34" charset="0"/>
              </a:rPr>
              <a:t>Observation and  Problem Statement</a:t>
            </a:r>
            <a:endParaRPr lang="en-US" sz="3200">
              <a:latin typeface="Arial" panose="020B0604020202020204" pitchFamily="34" charset="0"/>
              <a:cs typeface="Arial" panose="020B0604020202020204" pitchFamily="34" charset="0"/>
            </a:endParaRPr>
          </a:p>
          <a:p>
            <a:pPr fontAlgn="auto">
              <a:lnSpc>
                <a:spcPct val="150000"/>
              </a:lnSpc>
            </a:pPr>
            <a:r>
              <a:rPr lang="en-US" sz="3200">
                <a:latin typeface="Arial" panose="020B0604020202020204" pitchFamily="34" charset="0"/>
                <a:cs typeface="Arial" panose="020B0604020202020204" pitchFamily="34" charset="0"/>
              </a:rPr>
              <a:t>Our Solution</a:t>
            </a:r>
            <a:endParaRPr lang="en-US" sz="3200">
              <a:latin typeface="Arial" panose="020B0604020202020204" pitchFamily="34" charset="0"/>
              <a:cs typeface="Arial" panose="020B0604020202020204" pitchFamily="34" charset="0"/>
            </a:endParaRPr>
          </a:p>
          <a:p>
            <a:pPr fontAlgn="auto">
              <a:lnSpc>
                <a:spcPct val="150000"/>
              </a:lnSpc>
            </a:pPr>
            <a:r>
              <a:rPr lang="en-US" sz="3200">
                <a:latin typeface="Arial" panose="020B0604020202020204" pitchFamily="34" charset="0"/>
                <a:cs typeface="Arial" panose="020B0604020202020204" pitchFamily="34" charset="0"/>
              </a:rPr>
              <a:t>Experiments</a:t>
            </a:r>
            <a:endParaRPr lang="en-US" sz="3200">
              <a:latin typeface="Arial" panose="020B0604020202020204" pitchFamily="34" charset="0"/>
              <a:cs typeface="Arial" panose="020B0604020202020204" pitchFamily="34" charset="0"/>
            </a:endParaRPr>
          </a:p>
          <a:p>
            <a:pPr fontAlgn="auto">
              <a:lnSpc>
                <a:spcPct val="150000"/>
              </a:lnSpc>
            </a:pPr>
            <a:r>
              <a:rPr lang="en-US" sz="3200">
                <a:latin typeface="Arial" panose="020B0604020202020204" pitchFamily="34" charset="0"/>
                <a:cs typeface="Arial" panose="020B0604020202020204" pitchFamily="34" charset="0"/>
              </a:rPr>
              <a:t>Conclusion</a:t>
            </a:r>
            <a:endParaRPr lang="en-US" sz="320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310" y="2642870"/>
            <a:ext cx="11550015" cy="815975"/>
          </a:xfrm>
          <a:solidFill>
            <a:srgbClr val="0B5000"/>
          </a:solidFill>
        </p:spPr>
        <p:txBody>
          <a:bodyPr/>
          <a:lstStyle/>
          <a:p>
            <a:pPr algn="ctr"/>
            <a:r>
              <a:rPr lang="en-US" sz="4000" b="1" dirty="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Thank you!</a:t>
            </a:r>
            <a:endParaRPr lang="en-US" sz="4000" b="1" dirty="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21310" y="4076700"/>
            <a:ext cx="11549380" cy="2388870"/>
          </a:xfrm>
        </p:spPr>
        <p:txBody>
          <a:bodyPr/>
          <a:lstStyle/>
          <a:p>
            <a:pPr fontAlgn="auto">
              <a:lnSpc>
                <a:spcPct val="150000"/>
              </a:lnSpc>
            </a:pPr>
            <a:r>
              <a:rPr lang="en-US" sz="2800" b="1" u="sng">
                <a:latin typeface="Arial" panose="020B0604020202020204" pitchFamily="34" charset="0"/>
                <a:cs typeface="Arial" panose="020B0604020202020204" pitchFamily="34" charset="0"/>
              </a:rPr>
              <a:t>Hui Zeng</a:t>
            </a:r>
            <a:r>
              <a:rPr lang="en-US" altLang="zh-CN" sz="2800" b="1" baseline="30000" dirty="0">
                <a:latin typeface="Arial" panose="020B0604020202020204" pitchFamily="34" charset="0"/>
                <a:cs typeface="Arial" panose="020B0604020202020204" pitchFamily="34" charset="0"/>
                <a:sym typeface="+mn-ea"/>
              </a:rPr>
              <a:t>1</a:t>
            </a:r>
            <a:r>
              <a:rPr lang="zh-CN" altLang="en-US" sz="2800" b="1">
                <a:latin typeface="Arial" panose="020B0604020202020204" pitchFamily="34" charset="0"/>
                <a:cs typeface="Arial" panose="020B0604020202020204" pitchFamily="34" charset="0"/>
              </a:rPr>
              <a:t>,</a:t>
            </a:r>
            <a:r>
              <a:rPr lang="en-US" altLang="zh-CN" sz="2800" b="1">
                <a:latin typeface="Arial" panose="020B0604020202020204" pitchFamily="34" charset="0"/>
                <a:cs typeface="Arial" panose="020B0604020202020204" pitchFamily="34" charset="0"/>
              </a:rPr>
              <a:t> Tongqing Zhou</a:t>
            </a:r>
            <a:r>
              <a:rPr lang="en-US" altLang="zh-CN" sz="2800" b="1" baseline="30000" dirty="0">
                <a:latin typeface="Arial" panose="020B0604020202020204" pitchFamily="34" charset="0"/>
                <a:cs typeface="Arial" panose="020B0604020202020204" pitchFamily="34" charset="0"/>
                <a:sym typeface="+mn-ea"/>
              </a:rPr>
              <a:t>1</a:t>
            </a:r>
            <a:r>
              <a:rPr lang="zh-CN" altLang="en-US" sz="2800" b="1">
                <a:latin typeface="Arial" panose="020B0604020202020204" pitchFamily="34" charset="0"/>
                <a:cs typeface="Arial" panose="020B0604020202020204" pitchFamily="34" charset="0"/>
              </a:rPr>
              <a:t>,</a:t>
            </a:r>
            <a:r>
              <a:rPr lang="en-US" altLang="zh-CN" sz="2800" b="1">
                <a:latin typeface="Arial" panose="020B0604020202020204" pitchFamily="34" charset="0"/>
                <a:cs typeface="Arial" panose="020B0604020202020204" pitchFamily="34" charset="0"/>
              </a:rPr>
              <a:t> </a:t>
            </a:r>
            <a:r>
              <a:rPr lang="zh-CN" altLang="en-US" sz="2800" b="1">
                <a:latin typeface="Arial" panose="020B0604020202020204" pitchFamily="34" charset="0"/>
                <a:cs typeface="Arial" panose="020B0604020202020204" pitchFamily="34" charset="0"/>
              </a:rPr>
              <a:t>Yeting Guo</a:t>
            </a:r>
            <a:r>
              <a:rPr lang="en-US" altLang="zh-CN" sz="2800" b="1" baseline="30000" dirty="0">
                <a:latin typeface="Arial" panose="020B0604020202020204" pitchFamily="34" charset="0"/>
                <a:cs typeface="Arial" panose="020B0604020202020204" pitchFamily="34" charset="0"/>
                <a:sym typeface="+mn-ea"/>
              </a:rPr>
              <a:t>1</a:t>
            </a:r>
            <a:r>
              <a:rPr lang="zh-CN" altLang="en-US" sz="2800" b="1">
                <a:latin typeface="Arial" panose="020B0604020202020204" pitchFamily="34" charset="0"/>
                <a:cs typeface="Arial" panose="020B0604020202020204" pitchFamily="34" charset="0"/>
              </a:rPr>
              <a:t>,</a:t>
            </a:r>
            <a:r>
              <a:rPr lang="en-US" altLang="zh-CN" sz="2800" b="1">
                <a:latin typeface="Arial" panose="020B0604020202020204" pitchFamily="34" charset="0"/>
                <a:cs typeface="Arial" panose="020B0604020202020204" pitchFamily="34" charset="0"/>
              </a:rPr>
              <a:t> </a:t>
            </a:r>
            <a:r>
              <a:rPr lang="zh-CN" altLang="en-US" sz="2800" b="1">
                <a:latin typeface="Arial" panose="020B0604020202020204" pitchFamily="34" charset="0"/>
                <a:cs typeface="Arial" panose="020B0604020202020204" pitchFamily="34" charset="0"/>
              </a:rPr>
              <a:t>Zhiping Ca</a:t>
            </a:r>
            <a:r>
              <a:rPr lang="en-US" altLang="zh-CN" sz="2800" b="1">
                <a:latin typeface="Arial" panose="020B0604020202020204" pitchFamily="34" charset="0"/>
                <a:cs typeface="Arial" panose="020B0604020202020204" pitchFamily="34" charset="0"/>
              </a:rPr>
              <a:t>i</a:t>
            </a:r>
            <a:r>
              <a:rPr lang="en-US" altLang="zh-CN" sz="2800" b="1" baseline="30000" dirty="0">
                <a:latin typeface="Arial" panose="020B0604020202020204" pitchFamily="34" charset="0"/>
                <a:cs typeface="Arial" panose="020B0604020202020204" pitchFamily="34" charset="0"/>
                <a:sym typeface="+mn-ea"/>
              </a:rPr>
              <a:t>1</a:t>
            </a:r>
            <a:r>
              <a:rPr lang="en-US" altLang="zh-CN" sz="2800" b="1">
                <a:latin typeface="Arial" panose="020B0604020202020204" pitchFamily="34" charset="0"/>
                <a:cs typeface="Arial" panose="020B0604020202020204" pitchFamily="34" charset="0"/>
              </a:rPr>
              <a:t>, Fang Liu</a:t>
            </a:r>
            <a:r>
              <a:rPr lang="en-US" altLang="zh-CN" sz="2800" b="1" baseline="30000" dirty="0">
                <a:latin typeface="Arial" panose="020B0604020202020204" pitchFamily="34" charset="0"/>
                <a:cs typeface="Arial" panose="020B0604020202020204" pitchFamily="34" charset="0"/>
                <a:sym typeface="+mn-ea"/>
              </a:rPr>
              <a:t> 2</a:t>
            </a:r>
            <a:endParaRPr lang="en-US" altLang="zh-CN" sz="2800" b="1">
              <a:latin typeface="Arial" panose="020B0604020202020204" pitchFamily="34" charset="0"/>
              <a:cs typeface="Arial" panose="020B0604020202020204" pitchFamily="34" charset="0"/>
            </a:endParaRPr>
          </a:p>
          <a:p>
            <a:pPr fontAlgn="auto">
              <a:lnSpc>
                <a:spcPct val="150000"/>
              </a:lnSpc>
            </a:pPr>
            <a:r>
              <a:rPr lang="en-US" altLang="zh-CN" sz="2800" b="1" baseline="30000" dirty="0">
                <a:latin typeface="Arial" panose="020B0604020202020204" pitchFamily="34" charset="0"/>
                <a:cs typeface="Arial" panose="020B0604020202020204" pitchFamily="34" charset="0"/>
                <a:sym typeface="+mn-ea"/>
              </a:rPr>
              <a:t>1 </a:t>
            </a:r>
            <a:r>
              <a:rPr lang="zh-CN" altLang="en-US" b="1">
                <a:latin typeface="Arial" panose="020B0604020202020204" pitchFamily="34" charset="0"/>
                <a:cs typeface="Arial" panose="020B0604020202020204" pitchFamily="34" charset="0"/>
              </a:rPr>
              <a:t>College of Computer, National</a:t>
            </a:r>
            <a:r>
              <a:rPr lang="en-US" altLang="zh-CN" b="1">
                <a:latin typeface="Arial" panose="020B0604020202020204" pitchFamily="34" charset="0"/>
                <a:cs typeface="Arial" panose="020B0604020202020204" pitchFamily="34" charset="0"/>
              </a:rPr>
              <a:t> </a:t>
            </a:r>
            <a:r>
              <a:rPr lang="zh-CN" altLang="en-US" b="1">
                <a:latin typeface="Arial" panose="020B0604020202020204" pitchFamily="34" charset="0"/>
                <a:cs typeface="Arial" panose="020B0604020202020204" pitchFamily="34" charset="0"/>
              </a:rPr>
              <a:t>University of Defense Technology</a:t>
            </a:r>
            <a:endParaRPr lang="zh-CN" altLang="en-US" b="1">
              <a:latin typeface="Arial" panose="020B0604020202020204" pitchFamily="34" charset="0"/>
              <a:cs typeface="Arial" panose="020B0604020202020204" pitchFamily="34" charset="0"/>
            </a:endParaRPr>
          </a:p>
          <a:p>
            <a:pPr fontAlgn="auto">
              <a:lnSpc>
                <a:spcPct val="150000"/>
              </a:lnSpc>
            </a:pPr>
            <a:r>
              <a:rPr lang="en-US" altLang="zh-CN" sz="2800" b="1" baseline="30000" dirty="0">
                <a:latin typeface="Arial" panose="020B0604020202020204" pitchFamily="34" charset="0"/>
                <a:cs typeface="Arial" panose="020B0604020202020204" pitchFamily="34" charset="0"/>
                <a:sym typeface="+mn-ea"/>
              </a:rPr>
              <a:t>2 </a:t>
            </a:r>
            <a:r>
              <a:rPr lang="zh-CN" altLang="en-US" b="1">
                <a:latin typeface="Arial" panose="020B0604020202020204" pitchFamily="34" charset="0"/>
                <a:cs typeface="Arial" panose="020B0604020202020204" pitchFamily="34" charset="0"/>
              </a:rPr>
              <a:t>School of Design, Hunan University</a:t>
            </a:r>
            <a:endParaRPr lang="zh-CN" altLang="en-US" b="1">
              <a:latin typeface="Arial" panose="020B0604020202020204" pitchFamily="34" charset="0"/>
              <a:cs typeface="Arial" panose="020B0604020202020204" pitchFamily="34" charset="0"/>
            </a:endParaRPr>
          </a:p>
        </p:txBody>
      </p:sp>
      <p:sp>
        <p:nvSpPr>
          <p:cNvPr id="4" name="文本框 3"/>
          <p:cNvSpPr txBox="1"/>
          <p:nvPr/>
        </p:nvSpPr>
        <p:spPr>
          <a:xfrm>
            <a:off x="3603625" y="6270625"/>
            <a:ext cx="4986020" cy="460375"/>
          </a:xfrm>
          <a:prstGeom prst="rect">
            <a:avLst/>
          </a:prstGeom>
          <a:noFill/>
        </p:spPr>
        <p:txBody>
          <a:bodyPr wrap="square" rtlCol="0">
            <a:spAutoFit/>
          </a:bodyPr>
          <a:p>
            <a:r>
              <a:rPr lang="en-US" altLang="zh-CN" sz="2400" b="1">
                <a:latin typeface="Arial" panose="020B0604020202020204" pitchFamily="34" charset="0"/>
                <a:cs typeface="Arial" panose="020B0604020202020204" pitchFamily="34" charset="0"/>
              </a:rPr>
              <a:t>Email: zenghui116@nudt.edu.cn</a:t>
            </a:r>
            <a:endParaRPr lang="en-US" altLang="zh-CN" sz="2400" b="1">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455" y="1091565"/>
            <a:ext cx="4910455" cy="882015"/>
          </a:xfrm>
          <a:solidFill>
            <a:schemeClr val="bg1"/>
          </a:solidFill>
        </p:spPr>
        <p:txBody>
          <a:bodyPr>
            <a:normAutofit fontScale="90000"/>
          </a:bodyPr>
          <a:lstStyle/>
          <a:p>
            <a:r>
              <a:rPr lang="en-US" altLang="zh-CN">
                <a:latin typeface="Arial" panose="020B0604020202020204" pitchFamily="34" charset="0"/>
                <a:cs typeface="Arial" panose="020B0604020202020204" pitchFamily="34" charset="0"/>
                <a:sym typeface="+mn-ea"/>
              </a:rPr>
              <a:t>Two main problems in AI</a:t>
            </a:r>
            <a:endParaRPr lang="en-US" b="1">
              <a:solidFill>
                <a:schemeClr val="tx1"/>
              </a:solidFill>
              <a:latin typeface="Arial(标题)" charset="0"/>
              <a:cs typeface="Arial(标题)" charset="0"/>
              <a:sym typeface="+mn-ea"/>
            </a:endParaRPr>
          </a:p>
        </p:txBody>
      </p:sp>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pic>
        <p:nvPicPr>
          <p:cNvPr id="23" name="内容占位符 22"/>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67435" y="2997835"/>
            <a:ext cx="3515360" cy="2637155"/>
          </a:xfrm>
          <a:prstGeom prst="rect">
            <a:avLst/>
          </a:prstGeom>
        </p:spPr>
      </p:pic>
      <p:sp>
        <p:nvSpPr>
          <p:cNvPr id="6" name="文本框 5"/>
          <p:cNvSpPr txBox="1"/>
          <p:nvPr/>
        </p:nvSpPr>
        <p:spPr>
          <a:xfrm>
            <a:off x="1611630" y="2207260"/>
            <a:ext cx="2426970" cy="583565"/>
          </a:xfrm>
          <a:prstGeom prst="rect">
            <a:avLst/>
          </a:prstGeom>
          <a:noFill/>
        </p:spPr>
        <p:txBody>
          <a:bodyPr wrap="square" rtlCol="0">
            <a:spAutoFit/>
          </a:bodyPr>
          <a:p>
            <a:r>
              <a:rPr lang="en-US" altLang="zh-CN" sz="3200">
                <a:latin typeface="Arial" panose="020B0604020202020204" pitchFamily="34" charset="0"/>
                <a:cs typeface="Arial" panose="020B0604020202020204" pitchFamily="34" charset="0"/>
              </a:rPr>
              <a:t>data privacy</a:t>
            </a:r>
            <a:endParaRPr lang="en-US" altLang="zh-CN" sz="3200">
              <a:latin typeface="Arial" panose="020B0604020202020204" pitchFamily="34" charset="0"/>
              <a:cs typeface="Arial" panose="020B0604020202020204" pitchFamily="34" charset="0"/>
            </a:endParaRPr>
          </a:p>
        </p:txBody>
      </p:sp>
      <p:sp>
        <p:nvSpPr>
          <p:cNvPr id="7" name="文本框 6"/>
          <p:cNvSpPr txBox="1"/>
          <p:nvPr/>
        </p:nvSpPr>
        <p:spPr>
          <a:xfrm>
            <a:off x="7690485" y="2207260"/>
            <a:ext cx="2426970" cy="583565"/>
          </a:xfrm>
          <a:prstGeom prst="rect">
            <a:avLst/>
          </a:prstGeom>
          <a:noFill/>
        </p:spPr>
        <p:txBody>
          <a:bodyPr wrap="square" rtlCol="0">
            <a:spAutoFit/>
          </a:bodyPr>
          <a:p>
            <a:r>
              <a:rPr lang="en-US" altLang="zh-CN" sz="3200">
                <a:latin typeface="Arial" panose="020B0604020202020204" pitchFamily="34" charset="0"/>
                <a:cs typeface="Arial" panose="020B0604020202020204" pitchFamily="34" charset="0"/>
              </a:rPr>
              <a:t>data island</a:t>
            </a:r>
            <a:endParaRPr lang="en-US" altLang="zh-CN" sz="3200">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2"/>
          <a:stretch>
            <a:fillRect/>
          </a:stretch>
        </p:blipFill>
        <p:spPr>
          <a:xfrm>
            <a:off x="7146290" y="2997835"/>
            <a:ext cx="3515360" cy="2654935"/>
          </a:xfrm>
          <a:prstGeom prst="rect">
            <a:avLst/>
          </a:prstGeom>
        </p:spPr>
      </p:pic>
      <p:sp>
        <p:nvSpPr>
          <p:cNvPr id="9" name="Title 1"/>
          <p:cNvSpPr>
            <a:spLocks noGrp="1"/>
          </p:cNvSpPr>
          <p:nvPr/>
        </p:nvSpPr>
        <p:spPr>
          <a:xfrm>
            <a:off x="0" y="-635"/>
            <a:ext cx="12191365" cy="858520"/>
          </a:xfrm>
          <a:prstGeom prst="rect">
            <a:avLst/>
          </a:prstGeom>
          <a:solidFill>
            <a:srgbClr val="0B5000"/>
          </a:solidFill>
        </p:spPr>
        <p:txBody>
          <a:bodyPr vert="horz" lIns="91440" tIns="45720" rIns="91440" bIns="45720" rtlCol="0" anchor="ctr">
            <a:normAutofit/>
          </a:bodyPr>
          <a:lstStyle>
            <a:lvl1pPr algn="l" defTabSz="914400" rtl="0" eaLnBrk="1" latinLnBrk="0" hangingPunct="1">
              <a:lnSpc>
                <a:spcPct val="90000"/>
              </a:lnSpc>
              <a:spcBef>
                <a:spcPct val="0"/>
              </a:spcBef>
              <a:defRPr sz="3600" kern="1200">
                <a:solidFill>
                  <a:schemeClr val="tx1"/>
                </a:solidFill>
                <a:latin typeface="+mj-lt"/>
                <a:ea typeface="+mj-ea"/>
                <a:cs typeface="+mj-cs"/>
              </a:defRPr>
            </a:lvl1pPr>
          </a:lstStyle>
          <a:p>
            <a:r>
              <a:rPr lang="en-US" b="1">
                <a:solidFill>
                  <a:schemeClr val="bg1"/>
                </a:solidFill>
                <a:latin typeface="Arial" panose="020B0604020202020204" pitchFamily="34" charset="0"/>
                <a:cs typeface="Arial" panose="020B0604020202020204" pitchFamily="34" charset="0"/>
              </a:rPr>
              <a:t>	Background</a:t>
            </a:r>
            <a:endParaRPr lang="en-US" b="1">
              <a:solidFill>
                <a:schemeClr val="bg1"/>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5"/>
            <a:ext cx="12191365" cy="858520"/>
          </a:xfrm>
          <a:noFill/>
          <a:extLst>
            <a:ext uri="{909E8E84-426E-40DD-AFC4-6F175D3DCCD1}">
              <a14:hiddenFill xmlns:a14="http://schemas.microsoft.com/office/drawing/2010/main">
                <a:solidFill>
                  <a:srgbClr val="0B5000"/>
                </a:solidFill>
              </a14:hiddenFill>
            </a:ext>
          </a:extLst>
        </p:spPr>
        <p:txBody>
          <a:bodyPr>
            <a:normAutofit/>
          </a:bodyPr>
          <a:lstStyle/>
          <a:p>
            <a:r>
              <a:rPr lang="en-US">
                <a:latin typeface="Arial" panose="020B0604020202020204" pitchFamily="34" charset="0"/>
                <a:cs typeface="Arial" panose="020B0604020202020204" pitchFamily="34" charset="0"/>
                <a:sym typeface="+mn-ea"/>
              </a:rPr>
              <a:t>	Federated Learning</a:t>
            </a:r>
            <a:endParaRPr lang="en-US" b="1">
              <a:solidFill>
                <a:schemeClr val="bg1"/>
              </a:solidFill>
              <a:latin typeface="Arial" panose="020B0604020202020204" pitchFamily="34" charset="0"/>
              <a:cs typeface="Arial" panose="020B0604020202020204" pitchFamily="34" charset="0"/>
              <a:sym typeface="+mn-ea"/>
            </a:endParaRPr>
          </a:p>
        </p:txBody>
      </p:sp>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6" name="文本框 5"/>
          <p:cNvSpPr txBox="1"/>
          <p:nvPr/>
        </p:nvSpPr>
        <p:spPr>
          <a:xfrm>
            <a:off x="921385" y="857885"/>
            <a:ext cx="11304905" cy="953135"/>
          </a:xfrm>
          <a:prstGeom prst="rect">
            <a:avLst/>
          </a:prstGeom>
          <a:noFill/>
        </p:spPr>
        <p:txBody>
          <a:bodyPr wrap="square" rtlCol="0">
            <a:spAutoFit/>
          </a:bodyPr>
          <a:p>
            <a:pPr marL="457200" indent="-457200">
              <a:buFont typeface="Arial" panose="020B0604020202020204" pitchFamily="34" charset="0"/>
              <a:buChar char="•"/>
            </a:pPr>
            <a:r>
              <a:rPr lang="en-US" altLang="zh-CN" sz="2800">
                <a:latin typeface="Arial" panose="020B0604020202020204" pitchFamily="34" charset="0"/>
                <a:cs typeface="Arial" panose="020B0604020202020204" pitchFamily="34" charset="0"/>
              </a:rPr>
              <a:t>Federated Learning (FL) </a:t>
            </a:r>
            <a:r>
              <a:rPr lang="zh-CN" altLang="en-US" sz="2800">
                <a:latin typeface="Arial" panose="020B0604020202020204" pitchFamily="34" charset="0"/>
                <a:cs typeface="Arial" panose="020B0604020202020204" pitchFamily="34" charset="0"/>
              </a:rPr>
              <a:t>allows multiple</a:t>
            </a:r>
            <a:r>
              <a:rPr lang="en-US" altLang="zh-CN" sz="2800">
                <a:latin typeface="Arial" panose="020B0604020202020204" pitchFamily="34" charset="0"/>
                <a:cs typeface="Arial" panose="020B0604020202020204" pitchFamily="34" charset="0"/>
              </a:rPr>
              <a:t> </a:t>
            </a:r>
            <a:r>
              <a:rPr lang="zh-CN" altLang="en-US" sz="2800">
                <a:latin typeface="Arial" panose="020B0604020202020204" pitchFamily="34" charset="0"/>
                <a:cs typeface="Arial" panose="020B0604020202020204" pitchFamily="34" charset="0"/>
              </a:rPr>
              <a:t>distributed devices to </a:t>
            </a:r>
            <a:r>
              <a:rPr lang="zh-CN" altLang="en-US" sz="2800">
                <a:solidFill>
                  <a:srgbClr val="FF0000"/>
                </a:solidFill>
                <a:latin typeface="Arial" panose="020B0604020202020204" pitchFamily="34" charset="0"/>
                <a:cs typeface="Arial" panose="020B0604020202020204" pitchFamily="34" charset="0"/>
              </a:rPr>
              <a:t>cooperatively</a:t>
            </a:r>
            <a:r>
              <a:rPr lang="zh-CN" altLang="en-US" sz="2800">
                <a:latin typeface="Arial" panose="020B0604020202020204" pitchFamily="34" charset="0"/>
                <a:cs typeface="Arial" panose="020B0604020202020204" pitchFamily="34" charset="0"/>
              </a:rPr>
              <a:t> train models in parallel </a:t>
            </a:r>
            <a:r>
              <a:rPr lang="en-US" sz="2800">
                <a:latin typeface="Arial" panose="020B0604020202020204" pitchFamily="34" charset="0"/>
                <a:cs typeface="Arial" panose="020B0604020202020204" pitchFamily="34" charset="0"/>
              </a:rPr>
              <a:t>while </a:t>
            </a:r>
            <a:r>
              <a:rPr lang="en-US" sz="2800">
                <a:solidFill>
                  <a:srgbClr val="FF0000"/>
                </a:solidFill>
                <a:latin typeface="Arial" panose="020B0604020202020204" pitchFamily="34" charset="0"/>
                <a:cs typeface="Arial" panose="020B0604020202020204" pitchFamily="34" charset="0"/>
              </a:rPr>
              <a:t>preserving data privacy</a:t>
            </a:r>
            <a:endParaRPr lang="en-US" sz="2800">
              <a:latin typeface="Arial" panose="020B0604020202020204" pitchFamily="34" charset="0"/>
              <a:cs typeface="Arial" panose="020B0604020202020204" pitchFamily="34" charset="0"/>
            </a:endParaRPr>
          </a:p>
        </p:txBody>
      </p:sp>
      <p:pic>
        <p:nvPicPr>
          <p:cNvPr id="3" name="图片 2" descr="89171103e2a5c15f0ec0f22769400c2"/>
          <p:cNvPicPr>
            <a:picLocks noChangeAspect="1"/>
          </p:cNvPicPr>
          <p:nvPr/>
        </p:nvPicPr>
        <p:blipFill>
          <a:blip r:embed="rId1"/>
          <a:stretch>
            <a:fillRect/>
          </a:stretch>
        </p:blipFill>
        <p:spPr>
          <a:xfrm>
            <a:off x="2344420" y="2003425"/>
            <a:ext cx="7502525" cy="39871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5"/>
            <a:ext cx="12191365" cy="858520"/>
          </a:xfrm>
          <a:noFill/>
          <a:extLst>
            <a:ext uri="{909E8E84-426E-40DD-AFC4-6F175D3DCCD1}">
              <a14:hiddenFill xmlns:a14="http://schemas.microsoft.com/office/drawing/2010/main">
                <a:solidFill>
                  <a:srgbClr val="0B5000"/>
                </a:solidFill>
              </a14:hiddenFill>
            </a:ext>
          </a:extLst>
        </p:spPr>
        <p:txBody>
          <a:bodyPr>
            <a:normAutofit/>
          </a:bodyPr>
          <a:lstStyle/>
          <a:p>
            <a:r>
              <a:rPr lang="en-US">
                <a:latin typeface="Arial" panose="020B0604020202020204" pitchFamily="34" charset="0"/>
                <a:cs typeface="Arial" panose="020B0604020202020204" pitchFamily="34" charset="0"/>
                <a:sym typeface="+mn-ea"/>
              </a:rPr>
              <a:t>	Data Heterogeneity Problem in FedA</a:t>
            </a:r>
            <a:r>
              <a:rPr lang="en-US">
                <a:latin typeface="Arial" panose="020B0604020202020204" pitchFamily="34" charset="0"/>
                <a:cs typeface="Arial" panose="020B0604020202020204" pitchFamily="34" charset="0"/>
                <a:sym typeface="+mn-ea"/>
              </a:rPr>
              <a:t>vg</a:t>
            </a:r>
            <a:endParaRPr lang="en-US">
              <a:latin typeface="Arial" panose="020B0604020202020204" pitchFamily="34" charset="0"/>
              <a:cs typeface="Arial" panose="020B0604020202020204" pitchFamily="34" charset="0"/>
              <a:sym typeface="+mn-ea"/>
            </a:endParaRPr>
          </a:p>
        </p:txBody>
      </p:sp>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pic>
        <p:nvPicPr>
          <p:cNvPr id="5" name="图片 4"/>
          <p:cNvPicPr>
            <a:picLocks noChangeAspect="1"/>
          </p:cNvPicPr>
          <p:nvPr>
            <p:custDataLst>
              <p:tags r:id="rId1"/>
            </p:custDataLst>
          </p:nvPr>
        </p:nvPicPr>
        <p:blipFill>
          <a:blip r:embed="rId2"/>
          <a:stretch>
            <a:fillRect/>
          </a:stretch>
        </p:blipFill>
        <p:spPr>
          <a:xfrm>
            <a:off x="5870575" y="1296670"/>
            <a:ext cx="6043930" cy="4060190"/>
          </a:xfrm>
          <a:prstGeom prst="rect">
            <a:avLst/>
          </a:prstGeom>
        </p:spPr>
      </p:pic>
      <p:sp>
        <p:nvSpPr>
          <p:cNvPr id="6" name="文本框 5"/>
          <p:cNvSpPr txBox="1"/>
          <p:nvPr/>
        </p:nvSpPr>
        <p:spPr>
          <a:xfrm>
            <a:off x="949960" y="857885"/>
            <a:ext cx="5196840" cy="4615815"/>
          </a:xfrm>
          <a:prstGeom prst="rect">
            <a:avLst/>
          </a:prstGeom>
          <a:noFill/>
        </p:spPr>
        <p:txBody>
          <a:bodyPr wrap="square" rtlCol="0">
            <a:spAutoFit/>
          </a:bodyPr>
          <a:p>
            <a:pPr marL="457200" indent="-457200" fontAlgn="auto">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Data </a:t>
            </a:r>
            <a:r>
              <a:rPr lang="en-US" sz="2800">
                <a:latin typeface="Arial" panose="020B0604020202020204" pitchFamily="34" charset="0"/>
                <a:cs typeface="Arial" panose="020B0604020202020204" pitchFamily="34" charset="0"/>
                <a:sym typeface="+mn-ea"/>
              </a:rPr>
              <a:t>Heterogeneity</a:t>
            </a:r>
            <a:endParaRPr lang="en-US" sz="2800">
              <a:latin typeface="Arial" panose="020B0604020202020204" pitchFamily="34" charset="0"/>
              <a:cs typeface="Arial" panose="020B0604020202020204" pitchFamily="34" charset="0"/>
              <a:sym typeface="+mn-ea"/>
            </a:endParaRPr>
          </a:p>
          <a:p>
            <a:pPr marL="914400" lvl="1" indent="-457200" fontAlgn="auto">
              <a:lnSpc>
                <a:spcPct val="150000"/>
              </a:lnSpc>
              <a:buFont typeface="Arial" panose="020B0604020202020204" pitchFamily="34" charset="0"/>
              <a:buChar char="•"/>
            </a:pPr>
            <a:r>
              <a:rPr lang="en-US" sz="2800">
                <a:solidFill>
                  <a:srgbClr val="FF0000"/>
                </a:solidFill>
                <a:latin typeface="Arial" panose="020B0604020202020204" pitchFamily="34" charset="0"/>
                <a:cs typeface="Arial" panose="020B0604020202020204" pitchFamily="34" charset="0"/>
                <a:sym typeface="+mn-ea"/>
              </a:rPr>
              <a:t>Global non-IID</a:t>
            </a:r>
            <a:endParaRPr lang="en-US" sz="2800">
              <a:solidFill>
                <a:srgbClr val="FF0000"/>
              </a:solidFill>
              <a:latin typeface="Arial" panose="020B0604020202020204" pitchFamily="34" charset="0"/>
              <a:cs typeface="Arial" panose="020B0604020202020204" pitchFamily="34" charset="0"/>
              <a:sym typeface="+mn-ea"/>
            </a:endParaRPr>
          </a:p>
          <a:p>
            <a:pPr marL="914400" lvl="1" indent="-457200" fontAlgn="auto">
              <a:lnSpc>
                <a:spcPct val="150000"/>
              </a:lnSpc>
              <a:buFont typeface="Arial" panose="020B0604020202020204" pitchFamily="34" charset="0"/>
              <a:buChar char="•"/>
            </a:pPr>
            <a:r>
              <a:rPr lang="en-US" sz="2800">
                <a:solidFill>
                  <a:srgbClr val="FF0000"/>
                </a:solidFill>
                <a:latin typeface="Arial" panose="020B0604020202020204" pitchFamily="34" charset="0"/>
                <a:cs typeface="Arial" panose="020B0604020202020204" pitchFamily="34" charset="0"/>
                <a:sym typeface="+mn-ea"/>
              </a:rPr>
              <a:t>Local class imbalanced</a:t>
            </a:r>
            <a:r>
              <a:rPr lang="en-US" sz="2800">
                <a:solidFill>
                  <a:srgbClr val="FF0000"/>
                </a:solidFill>
                <a:latin typeface="Arial" panose="020B0604020202020204" pitchFamily="34" charset="0"/>
                <a:cs typeface="Arial" panose="020B0604020202020204" pitchFamily="34" charset="0"/>
              </a:rPr>
              <a:t> </a:t>
            </a:r>
            <a:endParaRPr lang="en-US" sz="2800">
              <a:solidFill>
                <a:srgbClr val="FF0000"/>
              </a:solidFill>
              <a:latin typeface="Arial" panose="020B0604020202020204" pitchFamily="34" charset="0"/>
              <a:cs typeface="Arial" panose="020B0604020202020204" pitchFamily="34" charset="0"/>
            </a:endParaRPr>
          </a:p>
          <a:p>
            <a:pPr marL="914400" lvl="1" indent="-457200" fontAlgn="auto">
              <a:lnSpc>
                <a:spcPct val="150000"/>
              </a:lnSpc>
              <a:buFont typeface="Arial" panose="020B0604020202020204" pitchFamily="34" charset="0"/>
              <a:buChar char="•"/>
            </a:pPr>
            <a:endParaRPr lang="en-US" sz="2800">
              <a:latin typeface="Arial" panose="020B0604020202020204" pitchFamily="34" charset="0"/>
              <a:cs typeface="Arial" panose="020B0604020202020204" pitchFamily="34" charset="0"/>
            </a:endParaRPr>
          </a:p>
          <a:p>
            <a:pPr marL="457200" indent="-457200" fontAlgn="auto">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Problem</a:t>
            </a:r>
            <a:endParaRPr lang="en-US" sz="2800">
              <a:latin typeface="Arial" panose="020B0604020202020204" pitchFamily="34" charset="0"/>
              <a:cs typeface="Arial" panose="020B0604020202020204" pitchFamily="34" charset="0"/>
            </a:endParaRPr>
          </a:p>
          <a:p>
            <a:pPr marL="914400" lvl="1" indent="-457200" fontAlgn="auto">
              <a:lnSpc>
                <a:spcPct val="150000"/>
              </a:lnSpc>
              <a:buFont typeface="Arial" panose="020B0604020202020204" pitchFamily="34" charset="0"/>
              <a:buChar char="•"/>
            </a:pPr>
            <a:r>
              <a:rPr lang="en-US" sz="2800">
                <a:solidFill>
                  <a:srgbClr val="FF0000"/>
                </a:solidFill>
                <a:latin typeface="Arial" panose="020B0604020202020204" pitchFamily="34" charset="0"/>
                <a:cs typeface="Arial" panose="020B0604020202020204" pitchFamily="34" charset="0"/>
              </a:rPr>
              <a:t>Slow</a:t>
            </a:r>
            <a:r>
              <a:rPr lang="en-US" sz="2800">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sym typeface="+mn-ea"/>
              </a:rPr>
              <a:t>convergence</a:t>
            </a:r>
            <a:endParaRPr lang="en-US" sz="2800">
              <a:latin typeface="Arial" panose="020B0604020202020204" pitchFamily="34" charset="0"/>
              <a:cs typeface="Arial" panose="020B0604020202020204" pitchFamily="34" charset="0"/>
            </a:endParaRPr>
          </a:p>
          <a:p>
            <a:pPr marL="914400" lvl="1" indent="-457200" fontAlgn="auto">
              <a:lnSpc>
                <a:spcPct val="150000"/>
              </a:lnSpc>
              <a:buFont typeface="Arial" panose="020B0604020202020204" pitchFamily="34" charset="0"/>
              <a:buChar char="•"/>
            </a:pPr>
            <a:r>
              <a:rPr lang="en-US" sz="2800">
                <a:solidFill>
                  <a:srgbClr val="FF0000"/>
                </a:solidFill>
                <a:latin typeface="Arial" panose="020B0604020202020204" pitchFamily="34" charset="0"/>
                <a:cs typeface="Arial" panose="020B0604020202020204" pitchFamily="34" charset="0"/>
              </a:rPr>
              <a:t>Low</a:t>
            </a:r>
            <a:r>
              <a:rPr lang="en-US" sz="2800">
                <a:latin typeface="Arial" panose="020B0604020202020204" pitchFamily="34" charset="0"/>
                <a:cs typeface="Arial" panose="020B0604020202020204" pitchFamily="34" charset="0"/>
              </a:rPr>
              <a:t> training performance</a:t>
            </a:r>
            <a:endParaRPr lang="en-US" sz="280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9" name="Title 1"/>
          <p:cNvSpPr>
            <a:spLocks noGrp="1"/>
          </p:cNvSpPr>
          <p:nvPr/>
        </p:nvSpPr>
        <p:spPr>
          <a:xfrm>
            <a:off x="0" y="-635"/>
            <a:ext cx="12191365" cy="858520"/>
          </a:xfrm>
          <a:prstGeom prst="rect">
            <a:avLst/>
          </a:prstGeom>
          <a:solidFill>
            <a:srgbClr val="0B5000"/>
          </a:solidFill>
        </p:spPr>
        <p:txBody>
          <a:bodyPr vert="horz" lIns="91440" tIns="45720" rIns="91440" bIns="45720" rtlCol="0" anchor="ctr">
            <a:normAutofit/>
          </a:bodyPr>
          <a:lstStyle>
            <a:lvl1pPr algn="l" defTabSz="914400" rtl="0" eaLnBrk="1" latinLnBrk="0" hangingPunct="1">
              <a:lnSpc>
                <a:spcPct val="90000"/>
              </a:lnSpc>
              <a:spcBef>
                <a:spcPct val="0"/>
              </a:spcBef>
              <a:defRPr sz="3600" kern="1200">
                <a:solidFill>
                  <a:schemeClr val="tx1"/>
                </a:solidFill>
                <a:latin typeface="+mj-lt"/>
                <a:ea typeface="+mj-ea"/>
                <a:cs typeface="+mj-cs"/>
              </a:defRPr>
            </a:lvl1pPr>
          </a:lstStyle>
          <a:p>
            <a:r>
              <a:rPr lang="en-US" b="1">
                <a:solidFill>
                  <a:schemeClr val="bg1"/>
                </a:solidFill>
                <a:latin typeface="Arial" panose="020B0604020202020204" pitchFamily="34" charset="0"/>
                <a:cs typeface="Arial" panose="020B0604020202020204" pitchFamily="34" charset="0"/>
              </a:rPr>
              <a:t>	Observations of FL with heterogeneous data</a:t>
            </a:r>
            <a:endParaRPr lang="en-US" b="1">
              <a:solidFill>
                <a:schemeClr val="bg1"/>
              </a:solidFill>
              <a:latin typeface="Arial" panose="020B0604020202020204" pitchFamily="34" charset="0"/>
              <a:cs typeface="Arial" panose="020B0604020202020204" pitchFamily="34" charset="0"/>
            </a:endParaRPr>
          </a:p>
        </p:txBody>
      </p:sp>
      <p:grpSp>
        <p:nvGrpSpPr>
          <p:cNvPr id="28" name="组合 27"/>
          <p:cNvGrpSpPr/>
          <p:nvPr/>
        </p:nvGrpSpPr>
        <p:grpSpPr>
          <a:xfrm>
            <a:off x="1189990" y="1699260"/>
            <a:ext cx="9452610" cy="1811655"/>
            <a:chOff x="1874" y="1876"/>
            <a:chExt cx="14886" cy="2853"/>
          </a:xfrm>
        </p:grpSpPr>
        <p:sp>
          <p:nvSpPr>
            <p:cNvPr id="10" name="文本框 9"/>
            <p:cNvSpPr txBox="1"/>
            <p:nvPr/>
          </p:nvSpPr>
          <p:spPr>
            <a:xfrm>
              <a:off x="1874" y="1876"/>
              <a:ext cx="4486" cy="725"/>
            </a:xfrm>
            <a:prstGeom prst="rect">
              <a:avLst/>
            </a:prstGeom>
            <a:noFill/>
          </p:spPr>
          <p:txBody>
            <a:bodyPr wrap="square" rtlCol="0">
              <a:spAutoFit/>
            </a:bodyPr>
            <a:p>
              <a:r>
                <a:rPr lang="en-US" altLang="zh-CN" sz="2400">
                  <a:latin typeface="Arial" panose="020B0604020202020204" pitchFamily="34" charset="0"/>
                  <a:ea typeface="微软雅黑" panose="020B0503020204020204" charset="-122"/>
                  <a:cs typeface="Arial" panose="020B0604020202020204" pitchFamily="34" charset="0"/>
                </a:rPr>
                <a:t>Dataset</a:t>
              </a:r>
              <a:r>
                <a:rPr lang="zh-CN" altLang="en-US" sz="2400">
                  <a:latin typeface="Arial" panose="020B0604020202020204" pitchFamily="34" charset="0"/>
                  <a:ea typeface="微软雅黑" panose="020B0503020204020204" charset="-122"/>
                  <a:cs typeface="Arial" panose="020B0604020202020204" pitchFamily="34" charset="0"/>
                </a:rPr>
                <a:t>：</a:t>
              </a:r>
              <a:r>
                <a:rPr lang="en-US" altLang="zh-CN" sz="2400">
                  <a:latin typeface="Arial" panose="020B0604020202020204" pitchFamily="34" charset="0"/>
                  <a:ea typeface="微软雅黑" panose="020B0503020204020204" charset="-122"/>
                  <a:cs typeface="Arial" panose="020B0604020202020204" pitchFamily="34" charset="0"/>
                </a:rPr>
                <a:t>MNIST</a:t>
              </a:r>
              <a:endParaRPr lang="en-US" altLang="zh-CN" sz="2400">
                <a:latin typeface="Arial" panose="020B0604020202020204" pitchFamily="34" charset="0"/>
                <a:ea typeface="微软雅黑" panose="020B0503020204020204" charset="-122"/>
                <a:cs typeface="Arial" panose="020B0604020202020204" pitchFamily="34" charset="0"/>
              </a:endParaRPr>
            </a:p>
          </p:txBody>
        </p:sp>
        <p:pic>
          <p:nvPicPr>
            <p:cNvPr id="16" name="图片 15"/>
            <p:cNvPicPr>
              <a:picLocks noChangeAspect="1"/>
            </p:cNvPicPr>
            <p:nvPr/>
          </p:nvPicPr>
          <p:blipFill>
            <a:blip r:embed="rId1"/>
            <a:stretch>
              <a:fillRect/>
            </a:stretch>
          </p:blipFill>
          <p:spPr>
            <a:xfrm>
              <a:off x="1874" y="3026"/>
              <a:ext cx="1403" cy="1454"/>
            </a:xfrm>
            <a:prstGeom prst="rect">
              <a:avLst/>
            </a:prstGeom>
          </p:spPr>
        </p:pic>
        <p:pic>
          <p:nvPicPr>
            <p:cNvPr id="19" name="图片 18"/>
            <p:cNvPicPr>
              <a:picLocks noChangeAspect="1"/>
            </p:cNvPicPr>
            <p:nvPr/>
          </p:nvPicPr>
          <p:blipFill>
            <a:blip r:embed="rId2"/>
            <a:stretch>
              <a:fillRect/>
            </a:stretch>
          </p:blipFill>
          <p:spPr>
            <a:xfrm>
              <a:off x="3433" y="3032"/>
              <a:ext cx="1403" cy="1473"/>
            </a:xfrm>
            <a:prstGeom prst="rect">
              <a:avLst/>
            </a:prstGeom>
          </p:spPr>
        </p:pic>
        <p:pic>
          <p:nvPicPr>
            <p:cNvPr id="20" name="图片 19"/>
            <p:cNvPicPr>
              <a:picLocks noChangeAspect="1"/>
            </p:cNvPicPr>
            <p:nvPr/>
          </p:nvPicPr>
          <p:blipFill>
            <a:blip r:embed="rId3"/>
            <a:stretch>
              <a:fillRect/>
            </a:stretch>
          </p:blipFill>
          <p:spPr>
            <a:xfrm>
              <a:off x="5027" y="3072"/>
              <a:ext cx="1403" cy="1433"/>
            </a:xfrm>
            <a:prstGeom prst="rect">
              <a:avLst/>
            </a:prstGeom>
          </p:spPr>
        </p:pic>
        <p:sp>
          <p:nvSpPr>
            <p:cNvPr id="15" name="文本框 14"/>
            <p:cNvSpPr txBox="1"/>
            <p:nvPr/>
          </p:nvSpPr>
          <p:spPr>
            <a:xfrm>
              <a:off x="9853" y="1876"/>
              <a:ext cx="6465" cy="725"/>
            </a:xfrm>
            <a:prstGeom prst="rect">
              <a:avLst/>
            </a:prstGeom>
            <a:noFill/>
          </p:spPr>
          <p:txBody>
            <a:bodyPr wrap="square" rtlCol="0">
              <a:spAutoFit/>
            </a:bodyPr>
            <a:p>
              <a:r>
                <a:rPr lang="en-US" altLang="zh-CN" sz="2400">
                  <a:latin typeface="Arial" panose="020B0604020202020204" pitchFamily="34" charset="0"/>
                  <a:ea typeface="微软雅黑" panose="020B0503020204020204" charset="-122"/>
                  <a:cs typeface="Arial" panose="020B0604020202020204" pitchFamily="34" charset="0"/>
                </a:rPr>
                <a:t>Training Model</a:t>
              </a:r>
              <a:r>
                <a:rPr lang="zh-CN" altLang="en-US" sz="2400">
                  <a:latin typeface="Arial" panose="020B0604020202020204" pitchFamily="34" charset="0"/>
                  <a:ea typeface="微软雅黑" panose="020B0503020204020204" charset="-122"/>
                  <a:cs typeface="Arial" panose="020B0604020202020204" pitchFamily="34" charset="0"/>
                </a:rPr>
                <a:t>：</a:t>
              </a:r>
              <a:r>
                <a:rPr lang="en-US" altLang="zh-CN" sz="2400">
                  <a:latin typeface="Arial" panose="020B0604020202020204" pitchFamily="34" charset="0"/>
                  <a:ea typeface="微软雅黑" panose="020B0503020204020204" charset="-122"/>
                  <a:cs typeface="Arial" panose="020B0604020202020204" pitchFamily="34" charset="0"/>
                </a:rPr>
                <a:t>LeNet-5</a:t>
              </a:r>
              <a:endParaRPr lang="en-US" altLang="zh-CN" sz="2400">
                <a:latin typeface="Arial" panose="020B0604020202020204" pitchFamily="34" charset="0"/>
                <a:ea typeface="微软雅黑" panose="020B0503020204020204" charset="-122"/>
                <a:cs typeface="Arial" panose="020B0604020202020204" pitchFamily="34" charset="0"/>
              </a:endParaRPr>
            </a:p>
          </p:txBody>
        </p:sp>
        <p:pic>
          <p:nvPicPr>
            <p:cNvPr id="21" name="图片 20"/>
            <p:cNvPicPr>
              <a:picLocks noChangeAspect="1"/>
            </p:cNvPicPr>
            <p:nvPr/>
          </p:nvPicPr>
          <p:blipFill>
            <a:blip r:embed="rId4"/>
            <a:stretch>
              <a:fillRect/>
            </a:stretch>
          </p:blipFill>
          <p:spPr>
            <a:xfrm>
              <a:off x="9703" y="2776"/>
              <a:ext cx="7057" cy="1953"/>
            </a:xfrm>
            <a:prstGeom prst="rect">
              <a:avLst/>
            </a:prstGeom>
          </p:spPr>
        </p:pic>
      </p:grpSp>
      <p:sp>
        <p:nvSpPr>
          <p:cNvPr id="29" name="文本框 28"/>
          <p:cNvSpPr txBox="1"/>
          <p:nvPr/>
        </p:nvSpPr>
        <p:spPr>
          <a:xfrm>
            <a:off x="1130935" y="1124585"/>
            <a:ext cx="5761355"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Setup -- Observation experiment</a:t>
            </a:r>
            <a:r>
              <a:rPr lang="en-US" altLang="zh-CN"/>
              <a:t> </a:t>
            </a:r>
            <a:endParaRPr lang="en-US" altLang="zh-CN"/>
          </a:p>
        </p:txBody>
      </p:sp>
      <p:graphicFrame>
        <p:nvGraphicFramePr>
          <p:cNvPr id="30" name="表格 29"/>
          <p:cNvGraphicFramePr/>
          <p:nvPr>
            <p:custDataLst>
              <p:tags r:id="rId5"/>
            </p:custDataLst>
          </p:nvPr>
        </p:nvGraphicFramePr>
        <p:xfrm>
          <a:off x="1829435" y="4189730"/>
          <a:ext cx="8533765" cy="1783080"/>
        </p:xfrm>
        <a:graphic>
          <a:graphicData uri="http://schemas.openxmlformats.org/drawingml/2006/table">
            <a:tbl>
              <a:tblPr firstRow="1" bandRow="1">
                <a:tableStyleId>{5940675A-B579-460E-94D1-54222C63F5DA}</a:tableStyleId>
              </a:tblPr>
              <a:tblGrid>
                <a:gridCol w="3042920"/>
                <a:gridCol w="5490210"/>
              </a:tblGrid>
              <a:tr h="381000">
                <a:tc>
                  <a:txBody>
                    <a:bodyPr/>
                    <a:p>
                      <a:pPr algn="ctr">
                        <a:buNone/>
                      </a:pPr>
                      <a:r>
                        <a:rPr lang="en-US" altLang="zh-CN" sz="1800">
                          <a:latin typeface="Arial" panose="020B0604020202020204" pitchFamily="34" charset="0"/>
                          <a:cs typeface="Arial" panose="020B0604020202020204" pitchFamily="34" charset="0"/>
                        </a:rPr>
                        <a:t>Notations</a:t>
                      </a:r>
                      <a:endParaRPr lang="en-US" altLang="zh-CN" sz="1800">
                        <a:latin typeface="Arial" panose="020B0604020202020204" pitchFamily="34" charset="0"/>
                        <a:cs typeface="Arial" panose="020B0604020202020204" pitchFamily="34" charset="0"/>
                      </a:endParaRPr>
                    </a:p>
                  </a:txBody>
                  <a:tcPr/>
                </a:tc>
                <a:tc>
                  <a:txBody>
                    <a:bodyPr/>
                    <a:p>
                      <a:pPr algn="ctr">
                        <a:buNone/>
                      </a:pPr>
                      <a:r>
                        <a:rPr lang="en-US" altLang="zh-CN" sz="1800">
                          <a:latin typeface="Arial" panose="020B0604020202020204" pitchFamily="34" charset="0"/>
                          <a:cs typeface="Arial" panose="020B0604020202020204" pitchFamily="34" charset="0"/>
                        </a:rPr>
                        <a:t>Description</a:t>
                      </a:r>
                      <a:endParaRPr lang="en-US" altLang="zh-CN" sz="1800">
                        <a:latin typeface="Arial" panose="020B0604020202020204" pitchFamily="34" charset="0"/>
                        <a:cs typeface="Arial" panose="020B0604020202020204" pitchFamily="34" charset="0"/>
                      </a:endParaRPr>
                    </a:p>
                  </a:txBody>
                  <a:tcPr/>
                </a:tc>
              </a:tr>
              <a:tr h="381000">
                <a:tc>
                  <a:txBody>
                    <a:bodyPr/>
                    <a:p>
                      <a:pPr>
                        <a:buNone/>
                      </a:pPr>
                      <a:r>
                        <a:rPr lang="en-US" altLang="zh-CN" sz="1800">
                          <a:latin typeface="Arial" panose="020B0604020202020204" pitchFamily="34" charset="0"/>
                          <a:cs typeface="Arial" panose="020B0604020202020204" pitchFamily="34" charset="0"/>
                        </a:rPr>
                        <a:t>IID &amp; balanced</a:t>
                      </a:r>
                      <a:endParaRPr lang="en-US" altLang="zh-CN" sz="1800">
                        <a:latin typeface="Arial" panose="020B0604020202020204" pitchFamily="34" charset="0"/>
                        <a:cs typeface="Arial" panose="020B0604020202020204" pitchFamily="34" charset="0"/>
                      </a:endParaRPr>
                    </a:p>
                  </a:txBody>
                  <a:tcPr/>
                </a:tc>
                <a:tc>
                  <a:txBody>
                    <a:bodyPr/>
                    <a:p>
                      <a:pPr>
                        <a:buNone/>
                      </a:pPr>
                      <a:r>
                        <a:rPr lang="en-US" altLang="zh-CN" sz="1800">
                          <a:latin typeface="Arial" panose="020B0604020202020204" pitchFamily="34" charset="0"/>
                          <a:cs typeface="Arial" panose="020B0604020202020204" pitchFamily="34" charset="0"/>
                        </a:rPr>
                        <a:t>Global IID and Local class balanced</a:t>
                      </a:r>
                      <a:endParaRPr lang="en-US" altLang="zh-CN" sz="1800">
                        <a:latin typeface="Arial" panose="020B0604020202020204" pitchFamily="34" charset="0"/>
                        <a:cs typeface="Arial" panose="020B0604020202020204" pitchFamily="34" charset="0"/>
                      </a:endParaRPr>
                    </a:p>
                  </a:txBody>
                  <a:tcPr/>
                </a:tc>
              </a:tr>
              <a:tr h="381000">
                <a:tc>
                  <a:txBody>
                    <a:bodyPr/>
                    <a:p>
                      <a:pPr>
                        <a:buNone/>
                      </a:pPr>
                      <a:r>
                        <a:rPr lang="en-US" altLang="zh-CN" sz="1800">
                          <a:latin typeface="Arial" panose="020B0604020202020204" pitchFamily="34" charset="0"/>
                          <a:cs typeface="Arial" panose="020B0604020202020204" pitchFamily="34" charset="0"/>
                        </a:rPr>
                        <a:t>non-IID &amp; balanced</a:t>
                      </a:r>
                      <a:endParaRPr lang="en-US" altLang="zh-CN" sz="1800">
                        <a:latin typeface="Arial" panose="020B0604020202020204" pitchFamily="34" charset="0"/>
                        <a:cs typeface="Arial" panose="020B0604020202020204" pitchFamily="34" charset="0"/>
                      </a:endParaRPr>
                    </a:p>
                  </a:txBody>
                  <a:tcPr/>
                </a:tc>
                <a:tc>
                  <a:txBody>
                    <a:bodyPr/>
                    <a:p>
                      <a:pPr>
                        <a:buNone/>
                      </a:pPr>
                      <a:r>
                        <a:rPr lang="en-US" altLang="zh-CN" sz="1800">
                          <a:latin typeface="Arial" panose="020B0604020202020204" pitchFamily="34" charset="0"/>
                          <a:cs typeface="Arial" panose="020B0604020202020204" pitchFamily="34" charset="0"/>
                          <a:sym typeface="+mn-ea"/>
                        </a:rPr>
                        <a:t>Global non-IID and Local class balanced</a:t>
                      </a:r>
                      <a:endParaRPr lang="en-US" altLang="zh-CN" sz="1800">
                        <a:latin typeface="Arial" panose="020B0604020202020204" pitchFamily="34" charset="0"/>
                        <a:cs typeface="Arial" panose="020B0604020202020204" pitchFamily="34" charset="0"/>
                        <a:sym typeface="+mn-ea"/>
                      </a:endParaRPr>
                    </a:p>
                  </a:txBody>
                  <a:tcPr/>
                </a:tc>
              </a:tr>
              <a:tr h="640080">
                <a:tc>
                  <a:txBody>
                    <a:bodyPr/>
                    <a:p>
                      <a:pPr>
                        <a:buNone/>
                      </a:pPr>
                      <a:r>
                        <a:rPr lang="en-US" altLang="zh-CN" sz="1800">
                          <a:latin typeface="Arial" panose="020B0604020202020204" pitchFamily="34" charset="0"/>
                          <a:cs typeface="Arial" panose="020B0604020202020204" pitchFamily="34" charset="0"/>
                          <a:sym typeface="+mn-ea"/>
                        </a:rPr>
                        <a:t>non-IID &amp; imbalanced</a:t>
                      </a:r>
                      <a:endParaRPr lang="en-US" altLang="zh-CN" sz="1800">
                        <a:latin typeface="Arial" panose="020B0604020202020204" pitchFamily="34" charset="0"/>
                        <a:cs typeface="Arial" panose="020B0604020202020204" pitchFamily="34" charset="0"/>
                        <a:sym typeface="+mn-ea"/>
                      </a:endParaRPr>
                    </a:p>
                  </a:txBody>
                  <a:tcPr/>
                </a:tc>
                <a:tc>
                  <a:txBody>
                    <a:bodyPr/>
                    <a:p>
                      <a:pPr>
                        <a:buNone/>
                      </a:pPr>
                      <a:r>
                        <a:rPr lang="en-US" altLang="zh-CN" sz="1800">
                          <a:latin typeface="Arial" panose="020B0604020202020204" pitchFamily="34" charset="0"/>
                          <a:cs typeface="Arial" panose="020B0604020202020204" pitchFamily="34" charset="0"/>
                          <a:sym typeface="+mn-ea"/>
                        </a:rPr>
                        <a:t>Global non-IID and Local class imbalanced, the variance of each class is </a:t>
                      </a:r>
                      <a:r>
                        <a:rPr lang="zh-CN" altLang="en-US" sz="1800" spc="130">
                          <a:solidFill>
                            <a:srgbClr val="404040"/>
                          </a:solidFill>
                          <a:latin typeface="Arial" panose="020B0604020202020204" pitchFamily="34" charset="0"/>
                          <a:ea typeface="微软雅黑" panose="020B0503020204020204" charset="-122"/>
                          <a:cs typeface="Arial" panose="020B0604020202020204" pitchFamily="34" charset="0"/>
                          <a:sym typeface="+mn-ea"/>
                        </a:rPr>
                        <a:t>σ</a:t>
                      </a:r>
                      <a:endParaRPr lang="zh-CN" altLang="en-US" sz="1800">
                        <a:latin typeface="Arial" panose="020B0604020202020204" pitchFamily="34" charset="0"/>
                        <a:cs typeface="Arial" panose="020B0604020202020204" pitchFamily="34" charset="0"/>
                        <a:sym typeface="+mn-ea"/>
                      </a:endParaRPr>
                    </a:p>
                  </a:txBody>
                  <a:tcPr/>
                </a:tc>
              </a:tr>
            </a:tbl>
          </a:graphicData>
        </a:graphic>
      </p:graphicFrame>
      <p:sp>
        <p:nvSpPr>
          <p:cNvPr id="31" name="文本框 30"/>
          <p:cNvSpPr txBox="1"/>
          <p:nvPr/>
        </p:nvSpPr>
        <p:spPr>
          <a:xfrm>
            <a:off x="3220085" y="3729355"/>
            <a:ext cx="5752465" cy="398780"/>
          </a:xfrm>
          <a:prstGeom prst="rect">
            <a:avLst/>
          </a:prstGeom>
          <a:noFill/>
        </p:spPr>
        <p:txBody>
          <a:bodyPr wrap="square" rtlCol="0">
            <a:spAutoFit/>
          </a:bodyPr>
          <a:p>
            <a:r>
              <a:rPr lang="en-US" altLang="zh-CN" sz="2000">
                <a:latin typeface="Arial" panose="020B0604020202020204" pitchFamily="34" charset="0"/>
                <a:cs typeface="Arial" panose="020B0604020202020204" pitchFamily="34" charset="0"/>
              </a:rPr>
              <a:t>Table 1. Three different types of data distribution</a:t>
            </a:r>
            <a:endParaRPr lang="en-US" altLang="zh-CN" sz="20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5"/>
            <a:ext cx="12191365" cy="858520"/>
          </a:xfrm>
          <a:noFill/>
          <a:extLst>
            <a:ext uri="{909E8E84-426E-40DD-AFC4-6F175D3DCCD1}">
              <a14:hiddenFill xmlns:a14="http://schemas.microsoft.com/office/drawing/2010/main">
                <a:solidFill>
                  <a:srgbClr val="0B5000"/>
                </a:solidFill>
              </a14:hiddenFill>
            </a:ext>
          </a:extLst>
        </p:spPr>
        <p:txBody>
          <a:bodyPr>
            <a:normAutofit/>
          </a:bodyPr>
          <a:lstStyle/>
          <a:p>
            <a:r>
              <a:rPr lang="en-US">
                <a:latin typeface="Arial" panose="020B0604020202020204" pitchFamily="34" charset="0"/>
                <a:cs typeface="Arial" panose="020B0604020202020204" pitchFamily="34" charset="0"/>
                <a:sym typeface="+mn-ea"/>
              </a:rPr>
              <a:t>	Observation Results</a:t>
            </a:r>
            <a:endParaRPr lang="en-US">
              <a:latin typeface="Arial" panose="020B0604020202020204" pitchFamily="34" charset="0"/>
              <a:cs typeface="Arial" panose="020B0604020202020204" pitchFamily="34" charset="0"/>
              <a:sym typeface="+mn-ea"/>
            </a:endParaRPr>
          </a:p>
        </p:txBody>
      </p:sp>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6" name="文本框 5"/>
          <p:cNvSpPr txBox="1"/>
          <p:nvPr/>
        </p:nvSpPr>
        <p:spPr>
          <a:xfrm>
            <a:off x="846455" y="857885"/>
            <a:ext cx="5565140" cy="4615815"/>
          </a:xfrm>
          <a:prstGeom prst="rect">
            <a:avLst/>
          </a:prstGeom>
          <a:noFill/>
        </p:spPr>
        <p:txBody>
          <a:bodyPr wrap="square" rtlCol="0">
            <a:spAutoFit/>
          </a:bodyPr>
          <a:p>
            <a:pPr marL="457200" lvl="0" indent="-457200" fontAlgn="auto">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Results</a:t>
            </a:r>
            <a:endParaRPr lang="en-US" sz="2800">
              <a:latin typeface="Arial" panose="020B0604020202020204" pitchFamily="34" charset="0"/>
              <a:cs typeface="Arial" panose="020B0604020202020204" pitchFamily="34" charset="0"/>
            </a:endParaRPr>
          </a:p>
          <a:p>
            <a:pPr marL="914400" lvl="1" indent="-457200" fontAlgn="auto">
              <a:lnSpc>
                <a:spcPct val="150000"/>
              </a:lnSpc>
              <a:buFont typeface="Arial" panose="020B0604020202020204" pitchFamily="34" charset="0"/>
              <a:buChar char="•"/>
            </a:pPr>
            <a:r>
              <a:rPr lang="en-US" sz="2800">
                <a:solidFill>
                  <a:srgbClr val="FF0000"/>
                </a:solidFill>
                <a:latin typeface="Arial" panose="020B0604020202020204" pitchFamily="34" charset="0"/>
                <a:cs typeface="Arial" panose="020B0604020202020204" pitchFamily="34" charset="0"/>
              </a:rPr>
              <a:t>Slow</a:t>
            </a:r>
            <a:r>
              <a:rPr lang="en-US" sz="2800">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sym typeface="+mn-ea"/>
              </a:rPr>
              <a:t>convergence</a:t>
            </a:r>
            <a:endParaRPr lang="en-US" sz="2800">
              <a:latin typeface="Arial" panose="020B0604020202020204" pitchFamily="34" charset="0"/>
              <a:cs typeface="Arial" panose="020B0604020202020204" pitchFamily="34" charset="0"/>
              <a:sym typeface="+mn-ea"/>
            </a:endParaRPr>
          </a:p>
          <a:p>
            <a:pPr marL="1371600" lvl="2" indent="-457200" fontAlgn="auto">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sym typeface="+mn-ea"/>
              </a:rPr>
              <a:t>balanced: </a:t>
            </a:r>
            <a:r>
              <a:rPr lang="en-US" sz="2800">
                <a:latin typeface="Arial" panose="020B0604020202020204" pitchFamily="34" charset="0"/>
                <a:cs typeface="Arial" panose="020B0604020202020204" pitchFamily="34" charset="0"/>
              </a:rPr>
              <a:t>5~10 </a:t>
            </a:r>
            <a:endParaRPr lang="en-US" sz="2800">
              <a:latin typeface="Arial" panose="020B0604020202020204" pitchFamily="34" charset="0"/>
              <a:cs typeface="Arial" panose="020B0604020202020204" pitchFamily="34" charset="0"/>
            </a:endParaRPr>
          </a:p>
          <a:p>
            <a:pPr marL="1371600" lvl="2" indent="-457200" fontAlgn="auto">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imbalanced: 20~35</a:t>
            </a:r>
            <a:endParaRPr lang="en-US" sz="2800">
              <a:latin typeface="Arial" panose="020B0604020202020204" pitchFamily="34" charset="0"/>
              <a:cs typeface="Arial" panose="020B0604020202020204" pitchFamily="34" charset="0"/>
            </a:endParaRPr>
          </a:p>
          <a:p>
            <a:pPr marL="914400" lvl="1" indent="-457200" fontAlgn="auto">
              <a:lnSpc>
                <a:spcPct val="150000"/>
              </a:lnSpc>
              <a:buFont typeface="Arial" panose="020B0604020202020204" pitchFamily="34" charset="0"/>
              <a:buChar char="•"/>
            </a:pPr>
            <a:r>
              <a:rPr lang="en-US" sz="2800">
                <a:solidFill>
                  <a:srgbClr val="FF0000"/>
                </a:solidFill>
                <a:latin typeface="Arial" panose="020B0604020202020204" pitchFamily="34" charset="0"/>
                <a:cs typeface="Arial" panose="020B0604020202020204" pitchFamily="34" charset="0"/>
              </a:rPr>
              <a:t>Low</a:t>
            </a:r>
            <a:r>
              <a:rPr lang="en-US" sz="2800">
                <a:latin typeface="Arial" panose="020B0604020202020204" pitchFamily="34" charset="0"/>
                <a:cs typeface="Arial" panose="020B0604020202020204" pitchFamily="34" charset="0"/>
              </a:rPr>
              <a:t> training </a:t>
            </a:r>
            <a:r>
              <a:rPr lang="en-US" sz="2800">
                <a:latin typeface="Arial" panose="020B0604020202020204" pitchFamily="34" charset="0"/>
                <a:cs typeface="Arial" panose="020B0604020202020204" pitchFamily="34" charset="0"/>
                <a:sym typeface="+mn-ea"/>
              </a:rPr>
              <a:t>performance</a:t>
            </a:r>
            <a:endParaRPr lang="en-US" sz="2800">
              <a:latin typeface="Arial" panose="020B0604020202020204" pitchFamily="34" charset="0"/>
              <a:cs typeface="Arial" panose="020B0604020202020204" pitchFamily="34" charset="0"/>
              <a:sym typeface="+mn-ea"/>
            </a:endParaRPr>
          </a:p>
          <a:p>
            <a:pPr marL="1371600" lvl="2" indent="-457200" fontAlgn="auto">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balanced:  ~95%</a:t>
            </a:r>
            <a:endParaRPr lang="en-US" sz="2800">
              <a:latin typeface="Arial" panose="020B0604020202020204" pitchFamily="34" charset="0"/>
              <a:cs typeface="Arial" panose="020B0604020202020204" pitchFamily="34" charset="0"/>
            </a:endParaRPr>
          </a:p>
          <a:p>
            <a:pPr marL="1371600" lvl="2" indent="-457200" fontAlgn="auto">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imbalanced: 80% ~ 93%</a:t>
            </a:r>
            <a:endParaRPr lang="en-US" sz="2800">
              <a:latin typeface="Arial" panose="020B0604020202020204" pitchFamily="34" charset="0"/>
              <a:cs typeface="Arial" panose="020B0604020202020204" pitchFamily="34" charset="0"/>
            </a:endParaRPr>
          </a:p>
        </p:txBody>
      </p:sp>
      <p:pic>
        <p:nvPicPr>
          <p:cNvPr id="3" name="图片 2"/>
          <p:cNvPicPr>
            <a:picLocks noChangeAspect="1"/>
          </p:cNvPicPr>
          <p:nvPr>
            <p:custDataLst>
              <p:tags r:id="rId1"/>
            </p:custDataLst>
          </p:nvPr>
        </p:nvPicPr>
        <p:blipFill>
          <a:blip r:embed="rId2"/>
          <a:stretch>
            <a:fillRect/>
          </a:stretch>
        </p:blipFill>
        <p:spPr>
          <a:xfrm>
            <a:off x="6146800" y="1484630"/>
            <a:ext cx="5861050" cy="3888105"/>
          </a:xfrm>
          <a:prstGeom prst="rect">
            <a:avLst/>
          </a:prstGeom>
        </p:spPr>
      </p:pic>
      <p:cxnSp>
        <p:nvCxnSpPr>
          <p:cNvPr id="7" name="直接连接符 6"/>
          <p:cNvCxnSpPr/>
          <p:nvPr/>
        </p:nvCxnSpPr>
        <p:spPr>
          <a:xfrm flipH="1">
            <a:off x="7192645" y="1677670"/>
            <a:ext cx="11430" cy="3175000"/>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8739505" y="1646555"/>
            <a:ext cx="11430" cy="3175000"/>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9" name="Title 1"/>
          <p:cNvSpPr>
            <a:spLocks noGrp="1"/>
          </p:cNvSpPr>
          <p:nvPr/>
        </p:nvSpPr>
        <p:spPr>
          <a:xfrm>
            <a:off x="0" y="-635"/>
            <a:ext cx="12191365" cy="858520"/>
          </a:xfrm>
          <a:prstGeom prst="rect">
            <a:avLst/>
          </a:prstGeom>
          <a:solidFill>
            <a:srgbClr val="0B5000"/>
          </a:solidFill>
        </p:spPr>
        <p:txBody>
          <a:bodyPr vert="horz" lIns="91440" tIns="45720" rIns="91440" bIns="45720" rtlCol="0" anchor="ctr">
            <a:normAutofit/>
          </a:bodyPr>
          <a:lstStyle>
            <a:lvl1pPr algn="l" defTabSz="914400" rtl="0" eaLnBrk="1" latinLnBrk="0" hangingPunct="1">
              <a:lnSpc>
                <a:spcPct val="90000"/>
              </a:lnSpc>
              <a:spcBef>
                <a:spcPct val="0"/>
              </a:spcBef>
              <a:defRPr sz="3600" kern="1200">
                <a:solidFill>
                  <a:schemeClr val="tx1"/>
                </a:solidFill>
                <a:latin typeface="+mj-lt"/>
                <a:ea typeface="+mj-ea"/>
                <a:cs typeface="+mj-cs"/>
              </a:defRPr>
            </a:lvl1pPr>
          </a:lstStyle>
          <a:p>
            <a:r>
              <a:rPr lang="en-US" b="1">
                <a:solidFill>
                  <a:schemeClr val="bg1"/>
                </a:solidFill>
                <a:latin typeface="Arial" panose="020B0604020202020204" pitchFamily="34" charset="0"/>
                <a:cs typeface="Arial" panose="020B0604020202020204" pitchFamily="34" charset="0"/>
              </a:rPr>
              <a:t>	Problem Statement</a:t>
            </a:r>
            <a:endParaRPr lang="en-US" b="1">
              <a:solidFill>
                <a:schemeClr val="bg1"/>
              </a:solidFill>
              <a:latin typeface="Arial" panose="020B0604020202020204" pitchFamily="34" charset="0"/>
              <a:cs typeface="Arial" panose="020B0604020202020204" pitchFamily="34" charset="0"/>
              <a:sym typeface="+mn-ea"/>
            </a:endParaRPr>
          </a:p>
        </p:txBody>
      </p:sp>
      <p:grpSp>
        <p:nvGrpSpPr>
          <p:cNvPr id="28" name="组合 27"/>
          <p:cNvGrpSpPr/>
          <p:nvPr/>
        </p:nvGrpSpPr>
        <p:grpSpPr>
          <a:xfrm>
            <a:off x="1281430" y="1343025"/>
            <a:ext cx="9629140" cy="2017395"/>
            <a:chOff x="1748" y="1887"/>
            <a:chExt cx="15164" cy="3177"/>
          </a:xfrm>
        </p:grpSpPr>
        <p:sp>
          <p:nvSpPr>
            <p:cNvPr id="11" name="文本框 10"/>
            <p:cNvSpPr txBox="1"/>
            <p:nvPr/>
          </p:nvSpPr>
          <p:spPr>
            <a:xfrm>
              <a:off x="1748" y="2227"/>
              <a:ext cx="5524" cy="822"/>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Heterogeneous Data</a:t>
              </a:r>
              <a:endParaRPr lang="en-US" altLang="zh-CN" sz="2800">
                <a:latin typeface="Arial" panose="020B0604020202020204" pitchFamily="34" charset="0"/>
                <a:cs typeface="Arial" panose="020B0604020202020204" pitchFamily="34" charset="0"/>
              </a:endParaRPr>
            </a:p>
          </p:txBody>
        </p:sp>
        <p:sp>
          <p:nvSpPr>
            <p:cNvPr id="12" name="文本框 11"/>
            <p:cNvSpPr txBox="1"/>
            <p:nvPr/>
          </p:nvSpPr>
          <p:spPr>
            <a:xfrm>
              <a:off x="10129" y="1887"/>
              <a:ext cx="6783" cy="1501"/>
            </a:xfrm>
            <a:prstGeom prst="rect">
              <a:avLst/>
            </a:prstGeom>
            <a:noFill/>
          </p:spPr>
          <p:txBody>
            <a:bodyPr wrap="square" rtlCol="0">
              <a:spAutoFit/>
            </a:bodyPr>
            <a:p>
              <a:pPr algn="ctr"/>
              <a:r>
                <a:rPr lang="en-US" altLang="zh-CN" sz="2800">
                  <a:latin typeface="Arial" panose="020B0604020202020204" pitchFamily="34" charset="0"/>
                  <a:cs typeface="Arial" panose="020B0604020202020204" pitchFamily="34" charset="0"/>
                </a:rPr>
                <a:t>Slow convergence </a:t>
              </a:r>
              <a:endParaRPr lang="en-US" altLang="zh-CN" sz="2800">
                <a:latin typeface="Arial" panose="020B0604020202020204" pitchFamily="34" charset="0"/>
                <a:cs typeface="Arial" panose="020B0604020202020204" pitchFamily="34" charset="0"/>
              </a:endParaRPr>
            </a:p>
            <a:p>
              <a:pPr algn="ctr"/>
              <a:r>
                <a:rPr lang="en-US" altLang="zh-CN" sz="2800">
                  <a:latin typeface="Arial" panose="020B0604020202020204" pitchFamily="34" charset="0"/>
                  <a:cs typeface="Arial" panose="020B0604020202020204" pitchFamily="34" charset="0"/>
                </a:rPr>
                <a:t>Low training performance</a:t>
              </a:r>
              <a:endParaRPr lang="en-US" altLang="zh-CN" sz="2800">
                <a:latin typeface="Arial" panose="020B0604020202020204" pitchFamily="34" charset="0"/>
                <a:cs typeface="Arial" panose="020B0604020202020204" pitchFamily="34" charset="0"/>
              </a:endParaRPr>
            </a:p>
          </p:txBody>
        </p:sp>
        <p:sp>
          <p:nvSpPr>
            <p:cNvPr id="19" name="下箭头 18"/>
            <p:cNvSpPr/>
            <p:nvPr/>
          </p:nvSpPr>
          <p:spPr>
            <a:xfrm rot="16200000">
              <a:off x="8563" y="1513"/>
              <a:ext cx="372" cy="223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7534" y="2815"/>
              <a:ext cx="2398" cy="822"/>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FedAvg</a:t>
              </a:r>
              <a:endParaRPr lang="en-US" altLang="zh-CN" sz="2800">
                <a:latin typeface="Arial" panose="020B0604020202020204" pitchFamily="34" charset="0"/>
                <a:cs typeface="Arial" panose="020B0604020202020204" pitchFamily="34" charset="0"/>
              </a:endParaRPr>
            </a:p>
          </p:txBody>
        </p:sp>
        <p:sp>
          <p:nvSpPr>
            <p:cNvPr id="14" name="下箭头 13"/>
            <p:cNvSpPr/>
            <p:nvPr/>
          </p:nvSpPr>
          <p:spPr>
            <a:xfrm>
              <a:off x="8349" y="3578"/>
              <a:ext cx="372" cy="59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5" name="文本框 14"/>
            <p:cNvSpPr txBox="1"/>
            <p:nvPr/>
          </p:nvSpPr>
          <p:spPr>
            <a:xfrm>
              <a:off x="5304" y="4242"/>
              <a:ext cx="7154" cy="822"/>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Data size   =   Contribution</a:t>
              </a:r>
              <a:endParaRPr lang="en-US" altLang="zh-CN" sz="2800">
                <a:latin typeface="Arial" panose="020B0604020202020204" pitchFamily="34" charset="0"/>
                <a:cs typeface="Arial" panose="020B0604020202020204" pitchFamily="34" charset="0"/>
              </a:endParaRPr>
            </a:p>
          </p:txBody>
        </p:sp>
      </p:grpSp>
      <p:sp>
        <p:nvSpPr>
          <p:cNvPr id="16" name="文本框 15"/>
          <p:cNvSpPr txBox="1"/>
          <p:nvPr/>
        </p:nvSpPr>
        <p:spPr>
          <a:xfrm>
            <a:off x="1111885" y="4519295"/>
            <a:ext cx="4432300"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Data size   </a:t>
            </a:r>
            <a:r>
              <a:rPr lang="en-US" altLang="zh-CN" sz="2800">
                <a:solidFill>
                  <a:srgbClr val="FF0000"/>
                </a:solidFill>
                <a:latin typeface="Arial" panose="020B0604020202020204" pitchFamily="34" charset="0"/>
                <a:cs typeface="Arial" panose="020B0604020202020204" pitchFamily="34" charset="0"/>
              </a:rPr>
              <a:t>≠</a:t>
            </a:r>
            <a:r>
              <a:rPr lang="en-US" altLang="zh-CN" sz="2800">
                <a:latin typeface="Arial" panose="020B0604020202020204" pitchFamily="34" charset="0"/>
                <a:cs typeface="Arial" panose="020B0604020202020204" pitchFamily="34" charset="0"/>
              </a:rPr>
              <a:t>   Contribution</a:t>
            </a:r>
            <a:endParaRPr lang="en-US" altLang="zh-CN" sz="2800">
              <a:latin typeface="Arial" panose="020B0604020202020204" pitchFamily="34" charset="0"/>
              <a:cs typeface="Arial" panose="020B0604020202020204" pitchFamily="34" charset="0"/>
            </a:endParaRPr>
          </a:p>
        </p:txBody>
      </p:sp>
      <p:grpSp>
        <p:nvGrpSpPr>
          <p:cNvPr id="31" name="组合 30"/>
          <p:cNvGrpSpPr/>
          <p:nvPr/>
        </p:nvGrpSpPr>
        <p:grpSpPr>
          <a:xfrm>
            <a:off x="6109970" y="4427220"/>
            <a:ext cx="2202180" cy="1620366"/>
            <a:chOff x="2509" y="7084"/>
            <a:chExt cx="3028" cy="2375"/>
          </a:xfrm>
        </p:grpSpPr>
        <p:pic>
          <p:nvPicPr>
            <p:cNvPr id="17" name="图片 16"/>
            <p:cNvPicPr>
              <a:picLocks noChangeAspect="1"/>
            </p:cNvPicPr>
            <p:nvPr/>
          </p:nvPicPr>
          <p:blipFill>
            <a:blip r:embed="rId1"/>
            <a:stretch>
              <a:fillRect/>
            </a:stretch>
          </p:blipFill>
          <p:spPr>
            <a:xfrm>
              <a:off x="2568" y="7084"/>
              <a:ext cx="1568" cy="1469"/>
            </a:xfrm>
            <a:prstGeom prst="rect">
              <a:avLst/>
            </a:prstGeom>
          </p:spPr>
        </p:pic>
        <p:pic>
          <p:nvPicPr>
            <p:cNvPr id="18" name="图片 17"/>
            <p:cNvPicPr>
              <a:picLocks noChangeAspect="1"/>
            </p:cNvPicPr>
            <p:nvPr/>
          </p:nvPicPr>
          <p:blipFill>
            <a:blip r:embed="rId2"/>
            <a:stretch>
              <a:fillRect/>
            </a:stretch>
          </p:blipFill>
          <p:spPr>
            <a:xfrm>
              <a:off x="4437" y="7290"/>
              <a:ext cx="1100" cy="499"/>
            </a:xfrm>
            <a:prstGeom prst="rect">
              <a:avLst/>
            </a:prstGeom>
          </p:spPr>
        </p:pic>
        <p:pic>
          <p:nvPicPr>
            <p:cNvPr id="20" name="图片 19"/>
            <p:cNvPicPr>
              <a:picLocks noChangeAspect="1"/>
            </p:cNvPicPr>
            <p:nvPr/>
          </p:nvPicPr>
          <p:blipFill>
            <a:blip r:embed="rId3"/>
            <a:stretch>
              <a:fillRect/>
            </a:stretch>
          </p:blipFill>
          <p:spPr>
            <a:xfrm>
              <a:off x="4592" y="8058"/>
              <a:ext cx="787" cy="636"/>
            </a:xfrm>
            <a:prstGeom prst="rect">
              <a:avLst/>
            </a:prstGeom>
          </p:spPr>
        </p:pic>
        <p:sp>
          <p:nvSpPr>
            <p:cNvPr id="26" name="文本框 25"/>
            <p:cNvSpPr txBox="1"/>
            <p:nvPr/>
          </p:nvSpPr>
          <p:spPr>
            <a:xfrm>
              <a:off x="2509" y="8694"/>
              <a:ext cx="2369" cy="765"/>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G-board</a:t>
              </a:r>
              <a:endParaRPr lang="en-US" altLang="zh-CN" sz="2800">
                <a:latin typeface="Arial" panose="020B0604020202020204" pitchFamily="34" charset="0"/>
                <a:cs typeface="Arial" panose="020B0604020202020204" pitchFamily="34" charset="0"/>
              </a:endParaRPr>
            </a:p>
          </p:txBody>
        </p:sp>
      </p:grpSp>
      <p:grpSp>
        <p:nvGrpSpPr>
          <p:cNvPr id="29" name="组合 28"/>
          <p:cNvGrpSpPr/>
          <p:nvPr/>
        </p:nvGrpSpPr>
        <p:grpSpPr>
          <a:xfrm>
            <a:off x="8958580" y="4247223"/>
            <a:ext cx="2973705" cy="1800402"/>
            <a:chOff x="11300" y="6899"/>
            <a:chExt cx="4120" cy="3152"/>
          </a:xfrm>
        </p:grpSpPr>
        <p:pic>
          <p:nvPicPr>
            <p:cNvPr id="21" name="图片 20"/>
            <p:cNvPicPr>
              <a:picLocks noChangeAspect="1"/>
            </p:cNvPicPr>
            <p:nvPr/>
          </p:nvPicPr>
          <p:blipFill>
            <a:blip r:embed="rId4"/>
            <a:stretch>
              <a:fillRect/>
            </a:stretch>
          </p:blipFill>
          <p:spPr>
            <a:xfrm>
              <a:off x="11603" y="7808"/>
              <a:ext cx="921" cy="644"/>
            </a:xfrm>
            <a:prstGeom prst="rect">
              <a:avLst/>
            </a:prstGeom>
          </p:spPr>
        </p:pic>
        <p:pic>
          <p:nvPicPr>
            <p:cNvPr id="22" name="图片 21"/>
            <p:cNvPicPr>
              <a:picLocks noChangeAspect="1"/>
            </p:cNvPicPr>
            <p:nvPr/>
          </p:nvPicPr>
          <p:blipFill>
            <a:blip r:embed="rId5"/>
            <a:stretch>
              <a:fillRect/>
            </a:stretch>
          </p:blipFill>
          <p:spPr>
            <a:xfrm>
              <a:off x="13327" y="6899"/>
              <a:ext cx="1048" cy="1029"/>
            </a:xfrm>
            <a:prstGeom prst="rect">
              <a:avLst/>
            </a:prstGeom>
          </p:spPr>
        </p:pic>
        <p:pic>
          <p:nvPicPr>
            <p:cNvPr id="24" name="图片 23"/>
            <p:cNvPicPr>
              <a:picLocks noChangeAspect="1"/>
            </p:cNvPicPr>
            <p:nvPr/>
          </p:nvPicPr>
          <p:blipFill>
            <a:blip r:embed="rId6"/>
            <a:stretch>
              <a:fillRect/>
            </a:stretch>
          </p:blipFill>
          <p:spPr>
            <a:xfrm>
              <a:off x="13327" y="8147"/>
              <a:ext cx="1048" cy="1029"/>
            </a:xfrm>
            <a:prstGeom prst="rect">
              <a:avLst/>
            </a:prstGeom>
          </p:spPr>
        </p:pic>
        <p:sp>
          <p:nvSpPr>
            <p:cNvPr id="27" name="文本框 26"/>
            <p:cNvSpPr txBox="1"/>
            <p:nvPr/>
          </p:nvSpPr>
          <p:spPr>
            <a:xfrm>
              <a:off x="11300" y="9137"/>
              <a:ext cx="4120" cy="914"/>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Animal pictures</a:t>
              </a:r>
              <a:endParaRPr lang="en-US" altLang="zh-CN" sz="2800">
                <a:latin typeface="Arial" panose="020B0604020202020204" pitchFamily="34" charset="0"/>
                <a:cs typeface="Arial" panose="020B0604020202020204" pitchFamily="34" charset="0"/>
              </a:endParaRPr>
            </a:p>
          </p:txBody>
        </p:sp>
      </p:grpSp>
      <p:sp>
        <p:nvSpPr>
          <p:cNvPr id="30" name="Content Placeholder 2"/>
          <p:cNvSpPr>
            <a:spLocks noGrp="1"/>
          </p:cNvSpPr>
          <p:nvPr>
            <p:ph idx="1"/>
          </p:nvPr>
        </p:nvSpPr>
        <p:spPr>
          <a:xfrm>
            <a:off x="838200" y="857885"/>
            <a:ext cx="10515600" cy="5015230"/>
          </a:xfrm>
        </p:spPr>
        <p:txBody>
          <a:bodyPr/>
          <a:p>
            <a:pPr fontAlgn="auto">
              <a:lnSpc>
                <a:spcPct val="150000"/>
              </a:lnSpc>
            </a:pPr>
            <a:r>
              <a:rPr lang="en-US">
                <a:latin typeface="Arial" panose="020B0604020202020204" pitchFamily="34" charset="0"/>
                <a:cs typeface="Arial" panose="020B0604020202020204" pitchFamily="34" charset="0"/>
              </a:rPr>
              <a:t>Observation analysis</a:t>
            </a:r>
            <a:endParaRPr lang="en-US">
              <a:latin typeface="Arial" panose="020B0604020202020204" pitchFamily="34" charset="0"/>
              <a:cs typeface="Arial" panose="020B0604020202020204" pitchFamily="34" charset="0"/>
            </a:endParaRPr>
          </a:p>
          <a:p>
            <a:pPr fontAlgn="auto">
              <a:lnSpc>
                <a:spcPct val="150000"/>
              </a:lnSpc>
            </a:pPr>
            <a:endParaRPr lang="en-US">
              <a:latin typeface="Arial" panose="020B0604020202020204" pitchFamily="34" charset="0"/>
              <a:cs typeface="Arial" panose="020B0604020202020204" pitchFamily="34" charset="0"/>
            </a:endParaRPr>
          </a:p>
          <a:p>
            <a:pPr fontAlgn="auto">
              <a:lnSpc>
                <a:spcPct val="150000"/>
              </a:lnSpc>
            </a:pPr>
            <a:endParaRPr lang="en-US">
              <a:latin typeface="Arial" panose="020B0604020202020204" pitchFamily="34" charset="0"/>
              <a:cs typeface="Arial" panose="020B0604020202020204" pitchFamily="34" charset="0"/>
            </a:endParaRPr>
          </a:p>
          <a:p>
            <a:pPr fontAlgn="auto">
              <a:lnSpc>
                <a:spcPct val="150000"/>
              </a:lnSpc>
            </a:pPr>
            <a:r>
              <a:rPr lang="en-US">
                <a:latin typeface="Arial" panose="020B0604020202020204" pitchFamily="34" charset="0"/>
                <a:cs typeface="Arial" panose="020B0604020202020204" pitchFamily="34" charset="0"/>
              </a:rPr>
              <a:t>Reality</a:t>
            </a:r>
            <a:endParaRPr lang="en-US">
              <a:latin typeface="Arial" panose="020B0604020202020204" pitchFamily="34" charset="0"/>
              <a:cs typeface="Arial" panose="020B0604020202020204" pitchFamily="34" charset="0"/>
            </a:endParaRPr>
          </a:p>
        </p:txBody>
      </p:sp>
      <p:sp>
        <p:nvSpPr>
          <p:cNvPr id="32" name="文本框 31"/>
          <p:cNvSpPr txBox="1"/>
          <p:nvPr/>
        </p:nvSpPr>
        <p:spPr>
          <a:xfrm>
            <a:off x="1111885" y="5351145"/>
            <a:ext cx="4047490"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Which is more valuable?</a:t>
            </a:r>
            <a:endParaRPr lang="en-US" altLang="zh-CN" sz="2800">
              <a:latin typeface="Arial" panose="020B0604020202020204" pitchFamily="34" charset="0"/>
              <a:cs typeface="Arial" panose="020B0604020202020204" pitchFamily="34" charset="0"/>
            </a:endParaRPr>
          </a:p>
        </p:txBody>
      </p:sp>
      <p:pic>
        <p:nvPicPr>
          <p:cNvPr id="33" name="图片 32" descr="31393938393834313b31393939353232383bb9b4d5fdc8b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41385" y="4577080"/>
            <a:ext cx="330200" cy="330200"/>
          </a:xfrm>
          <a:prstGeom prst="rect">
            <a:avLst/>
          </a:prstGeom>
        </p:spPr>
      </p:pic>
      <p:pic>
        <p:nvPicPr>
          <p:cNvPr id="34" name="图片 33" descr="31393938393834313b31393939353232383bb9b4d5fdc8b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462385" y="4504690"/>
            <a:ext cx="330200" cy="330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50th International Conference on Parallel Processing (ICPP) August 9-12, 2021 in Virtual Chicago, IL </a:t>
            </a:r>
            <a:endParaRPr lang="en-US"/>
          </a:p>
        </p:txBody>
      </p:sp>
      <p:sp>
        <p:nvSpPr>
          <p:cNvPr id="9" name="Title 1"/>
          <p:cNvSpPr>
            <a:spLocks noGrp="1"/>
          </p:cNvSpPr>
          <p:nvPr/>
        </p:nvSpPr>
        <p:spPr>
          <a:xfrm>
            <a:off x="0" y="-635"/>
            <a:ext cx="12191365" cy="858520"/>
          </a:xfrm>
          <a:prstGeom prst="rect">
            <a:avLst/>
          </a:prstGeom>
          <a:solidFill>
            <a:srgbClr val="0B5000"/>
          </a:solidFill>
        </p:spPr>
        <p:txBody>
          <a:bodyPr vert="horz" lIns="91440" tIns="45720" rIns="91440" bIns="45720" rtlCol="0" anchor="ctr">
            <a:normAutofit/>
          </a:bodyPr>
          <a:lstStyle>
            <a:lvl1pPr algn="l" defTabSz="914400" rtl="0" eaLnBrk="1" latinLnBrk="0" hangingPunct="1">
              <a:lnSpc>
                <a:spcPct val="90000"/>
              </a:lnSpc>
              <a:spcBef>
                <a:spcPct val="0"/>
              </a:spcBef>
              <a:defRPr sz="3600" kern="1200">
                <a:solidFill>
                  <a:schemeClr val="tx1"/>
                </a:solidFill>
                <a:latin typeface="+mj-lt"/>
                <a:ea typeface="+mj-ea"/>
                <a:cs typeface="+mj-cs"/>
              </a:defRPr>
            </a:lvl1pPr>
          </a:lstStyle>
          <a:p>
            <a:r>
              <a:rPr lang="en-US" b="1">
                <a:solidFill>
                  <a:schemeClr val="bg1"/>
                </a:solidFill>
                <a:latin typeface="Arial" panose="020B0604020202020204" pitchFamily="34" charset="0"/>
                <a:cs typeface="Arial" panose="020B0604020202020204" pitchFamily="34" charset="0"/>
              </a:rPr>
              <a:t>	Our Solution</a:t>
            </a:r>
            <a:endParaRPr lang="en-US" b="1">
              <a:solidFill>
                <a:schemeClr val="bg1"/>
              </a:solidFill>
              <a:latin typeface="Arial" panose="020B0604020202020204" pitchFamily="34" charset="0"/>
              <a:cs typeface="Arial" panose="020B0604020202020204" pitchFamily="34" charset="0"/>
              <a:sym typeface="+mn-ea"/>
            </a:endParaRPr>
          </a:p>
        </p:txBody>
      </p:sp>
      <p:pic>
        <p:nvPicPr>
          <p:cNvPr id="11" name="图片 10"/>
          <p:cNvPicPr>
            <a:picLocks noChangeAspect="1"/>
          </p:cNvPicPr>
          <p:nvPr/>
        </p:nvPicPr>
        <p:blipFill>
          <a:blip r:embed="rId1"/>
          <a:stretch>
            <a:fillRect/>
          </a:stretch>
        </p:blipFill>
        <p:spPr>
          <a:xfrm>
            <a:off x="1056005" y="1763395"/>
            <a:ext cx="8604250" cy="3920490"/>
          </a:xfrm>
          <a:prstGeom prst="rect">
            <a:avLst/>
          </a:prstGeom>
        </p:spPr>
      </p:pic>
      <p:sp>
        <p:nvSpPr>
          <p:cNvPr id="12" name="文本框 11"/>
          <p:cNvSpPr txBox="1"/>
          <p:nvPr/>
        </p:nvSpPr>
        <p:spPr>
          <a:xfrm>
            <a:off x="981075" y="1049655"/>
            <a:ext cx="3242310" cy="521970"/>
          </a:xfrm>
          <a:prstGeom prst="rect">
            <a:avLst/>
          </a:prstGeom>
          <a:noFill/>
        </p:spPr>
        <p:txBody>
          <a:bodyPr wrap="square" rtlCol="0">
            <a:spAutoFit/>
          </a:bodyPr>
          <a:p>
            <a:r>
              <a:rPr lang="en-US" altLang="zh-CN" sz="2800">
                <a:latin typeface="Arial" panose="020B0604020202020204" pitchFamily="34" charset="0"/>
                <a:cs typeface="Arial" panose="020B0604020202020204" pitchFamily="34" charset="0"/>
              </a:rPr>
              <a:t>FedCav workflow</a:t>
            </a:r>
            <a:endParaRPr lang="en-US" altLang="zh-CN" sz="2800">
              <a:latin typeface="Arial" panose="020B0604020202020204" pitchFamily="34" charset="0"/>
              <a:cs typeface="Arial" panose="020B0604020202020204" pitchFamily="34" charset="0"/>
            </a:endParaRPr>
          </a:p>
        </p:txBody>
      </p:sp>
      <p:sp>
        <p:nvSpPr>
          <p:cNvPr id="3" name="矩形 2"/>
          <p:cNvSpPr/>
          <p:nvPr/>
        </p:nvSpPr>
        <p:spPr>
          <a:xfrm>
            <a:off x="2867025" y="4410075"/>
            <a:ext cx="2014220" cy="464820"/>
          </a:xfrm>
          <a:prstGeom prst="rect">
            <a:avLst/>
          </a:prstGeom>
          <a:noFill/>
          <a:ln w="44450" cmpd="sng">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5818505" y="1950720"/>
            <a:ext cx="1231900" cy="1449705"/>
          </a:xfrm>
          <a:prstGeom prst="rect">
            <a:avLst/>
          </a:prstGeom>
          <a:noFill/>
          <a:ln w="44450" cmpd="sng">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直接箭头连接符 21"/>
          <p:cNvCxnSpPr>
            <a:stCxn id="3" idx="3"/>
          </p:cNvCxnSpPr>
          <p:nvPr/>
        </p:nvCxnSpPr>
        <p:spPr>
          <a:xfrm>
            <a:off x="4881245" y="4642485"/>
            <a:ext cx="5438775" cy="0"/>
          </a:xfrm>
          <a:prstGeom prst="straightConnector1">
            <a:avLst/>
          </a:prstGeom>
          <a:ln w="28575"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肘形连接符 5"/>
          <p:cNvCxnSpPr>
            <a:stCxn id="5" idx="2"/>
          </p:cNvCxnSpPr>
          <p:nvPr/>
        </p:nvCxnSpPr>
        <p:spPr>
          <a:xfrm rot="5400000" flipV="1">
            <a:off x="7872095" y="1962150"/>
            <a:ext cx="1009650" cy="3885565"/>
          </a:xfrm>
          <a:prstGeom prst="bentConnector2">
            <a:avLst/>
          </a:prstGeom>
          <a:ln w="28575"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8153400" y="1950720"/>
            <a:ext cx="1290955" cy="1449705"/>
          </a:xfrm>
          <a:prstGeom prst="rect">
            <a:avLst/>
          </a:prstGeom>
          <a:noFill/>
          <a:ln w="44450" cmpd="sng">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a:off x="9444355" y="2675890"/>
            <a:ext cx="875665" cy="0"/>
          </a:xfrm>
          <a:prstGeom prst="straightConnector1">
            <a:avLst/>
          </a:prstGeom>
          <a:ln w="28575" cmpd="sng">
            <a:solidFill>
              <a:srgbClr val="00B0F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0320020" y="2185670"/>
            <a:ext cx="1633220" cy="982980"/>
          </a:xfrm>
          <a:prstGeom prst="rect">
            <a:avLst/>
          </a:prstGeom>
          <a:noFill/>
          <a:ln w="28575" cmpd="sng">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Arial" panose="020B0604020202020204" pitchFamily="34" charset="0"/>
                <a:cs typeface="Arial" panose="020B0604020202020204" pitchFamily="34" charset="0"/>
                <a:sym typeface="+mn-ea"/>
              </a:rPr>
              <a:t>Detection mechanism</a:t>
            </a:r>
            <a:endParaRPr lang="en-US" altLang="zh-CN">
              <a:solidFill>
                <a:schemeClr val="tx1"/>
              </a:solidFill>
              <a:latin typeface="Arial" panose="020B0604020202020204" pitchFamily="34" charset="0"/>
              <a:cs typeface="Arial" panose="020B0604020202020204" pitchFamily="34" charset="0"/>
            </a:endParaRPr>
          </a:p>
        </p:txBody>
      </p:sp>
      <p:sp>
        <p:nvSpPr>
          <p:cNvPr id="13" name="矩形 12"/>
          <p:cNvSpPr/>
          <p:nvPr/>
        </p:nvSpPr>
        <p:spPr>
          <a:xfrm>
            <a:off x="10320020" y="4060190"/>
            <a:ext cx="1633220" cy="982980"/>
          </a:xfrm>
          <a:prstGeom prst="rect">
            <a:avLst/>
          </a:prstGeom>
          <a:noFill/>
          <a:ln w="28575" cmpd="sng">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Arial" panose="020B0604020202020204" pitchFamily="34" charset="0"/>
                <a:cs typeface="Arial" panose="020B0604020202020204" pitchFamily="34" charset="0"/>
                <a:sym typeface="+mn-ea"/>
              </a:rPr>
              <a:t>Contribution-aware model aggregation</a:t>
            </a:r>
            <a:endParaRPr lang="en-US" altLang="zh-CN">
              <a:solidFill>
                <a:schemeClr val="tx1"/>
              </a:solidFill>
              <a:latin typeface="Arial" panose="020B0604020202020204" pitchFamily="34" charset="0"/>
              <a:cs typeface="Arial" panose="020B0604020202020204" pitchFamily="34" charset="0"/>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8940,&quot;width&quot;:13308}"/>
</p:tagLst>
</file>

<file path=ppt/tags/tag2.xml><?xml version="1.0" encoding="utf-8"?>
<p:tagLst xmlns:p="http://schemas.openxmlformats.org/presentationml/2006/main">
  <p:tag name="KSO_WM_UNIT_TABLE_BEAUTIFY" val="smartTable{4e17057d-f9be-4e67-9223-32a6d2206eb1}"/>
</p:tagLst>
</file>

<file path=ppt/tags/tag3.xml><?xml version="1.0" encoding="utf-8"?>
<p:tagLst xmlns:p="http://schemas.openxmlformats.org/presentationml/2006/main">
  <p:tag name="KSO_WM_UNIT_PLACING_PICTURE_USER_VIEWPORT" val="{&quot;height&quot;:8244,&quot;width&quot;:13812}"/>
</p:tagLst>
</file>

<file path=ppt/tags/tag4.xml><?xml version="1.0" encoding="utf-8"?>
<p:tagLst xmlns:p="http://schemas.openxmlformats.org/presentationml/2006/main">
  <p:tag name="KSO_WM_UNIT_TABLE_BEAUTIFY" val="smartTable{4e17057d-f9be-4e67-9223-32a6d2206eb1}"/>
  <p:tag name="TABLE_ENDDRAG_ORIGIN_RECT" val="671*122"/>
  <p:tag name="TABLE_ENDDRAG_RECT" val="401*199*671*122"/>
</p:tagLst>
</file>

<file path=ppt/tags/tag5.xml><?xml version="1.0" encoding="utf-8"?>
<p:tagLst xmlns:p="http://schemas.openxmlformats.org/presentationml/2006/main">
  <p:tag name="KSO_WM_UNIT_PLACING_PICTURE_USER_VIEWPORT" val="{&quot;height&quot;:5083,&quot;width&quot;:158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5322</Words>
  <Application>WPS 演示</Application>
  <PresentationFormat>Widescreen</PresentationFormat>
  <Paragraphs>261</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20</vt:i4>
      </vt:variant>
    </vt:vector>
  </HeadingPairs>
  <TitlesOfParts>
    <vt:vector size="33" baseType="lpstr">
      <vt:lpstr>Arial</vt:lpstr>
      <vt:lpstr>宋体</vt:lpstr>
      <vt:lpstr>Wingdings</vt:lpstr>
      <vt:lpstr>Arial(标题)</vt:lpstr>
      <vt:lpstr>微软雅黑</vt:lpstr>
      <vt:lpstr>Arial Unicode MS</vt:lpstr>
      <vt:lpstr>Calibri Light</vt:lpstr>
      <vt:lpstr>Calibri</vt:lpstr>
      <vt:lpstr>等线</vt:lpstr>
      <vt:lpstr>等线 Light</vt:lpstr>
      <vt:lpstr>Office Theme</vt:lpstr>
      <vt:lpstr>Custom Design</vt:lpstr>
      <vt:lpstr>1_Custom Design</vt:lpstr>
      <vt:lpstr>FedCav: Contribution-aware Model Aggregation on Distributed Heterogeneous Data in Federated Learning</vt:lpstr>
      <vt:lpstr>	Outline</vt:lpstr>
      <vt:lpstr>Two main problems in AI</vt:lpstr>
      <vt:lpstr>	Federated Learning</vt:lpstr>
      <vt:lpstr>	Data Heterogeneity Problem in FedAvg</vt:lpstr>
      <vt:lpstr>PowerPoint 演示文稿</vt:lpstr>
      <vt:lpstr>	Observation Results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FedCav</dc:title>
  <dc:creator>Hui Zeng</dc:creator>
  <cp:lastModifiedBy>曾晖</cp:lastModifiedBy>
  <cp:revision>951</cp:revision>
  <dcterms:created xsi:type="dcterms:W3CDTF">2021-07-22T17:49:00Z</dcterms:created>
  <dcterms:modified xsi:type="dcterms:W3CDTF">2021-07-29T12:33:18Z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4D998846FD924F7C8D9C9354EF86F6CB</vt:lpwstr>
  </property>
  <property fmtid="{D5CDD505-2E9C-101B-9397-08002B2CF9AE}" pid="3" name="KSOProductBuildVer">
    <vt:lpwstr>2052-11.1.0.10503</vt:lpwstr>
  </property>
</Properties>
</file>