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notesSlides/notesSlide1.xml" ContentType="application/vnd.openxmlformats-officedocument.presentationml.notesSlide+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notesSlides/notesSlide3.xml" ContentType="application/vnd.openxmlformats-officedocument.presentationml.notesSlide+xml"/>
  <Override PartName="/ppt/tags/tag17.xml" ContentType="application/vnd.openxmlformats-officedocument.presentationml.tags+xml"/>
  <Override PartName="/ppt/notesSlides/notesSlide4.xml" ContentType="application/vnd.openxmlformats-officedocument.presentationml.notesSlide+xml"/>
  <Override PartName="/ppt/tags/tag18.xml" ContentType="application/vnd.openxmlformats-officedocument.presentationml.tags+xml"/>
  <Override PartName="/ppt/notesSlides/notesSlide5.xml" ContentType="application/vnd.openxmlformats-officedocument.presentationml.notesSlide+xml"/>
  <Override PartName="/ppt/tags/tag19.xml" ContentType="application/vnd.openxmlformats-officedocument.presentationml.tags+xml"/>
  <Override PartName="/ppt/notesSlides/notesSlide6.xml" ContentType="application/vnd.openxmlformats-officedocument.presentationml.notesSlide+xml"/>
  <Override PartName="/ppt/tags/tag20.xml" ContentType="application/vnd.openxmlformats-officedocument.presentationml.tags+xml"/>
  <Override PartName="/ppt/notesSlides/notesSlide7.xml" ContentType="application/vnd.openxmlformats-officedocument.presentationml.notesSlide+xml"/>
  <Override PartName="/ppt/tags/tag21.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handoutMasterIdLst>
    <p:handoutMasterId r:id="rId16"/>
  </p:handoutMasterIdLst>
  <p:sldIdLst>
    <p:sldId id="712" r:id="rId2"/>
    <p:sldId id="1143" r:id="rId3"/>
    <p:sldId id="1160" r:id="rId4"/>
    <p:sldId id="1161" r:id="rId5"/>
    <p:sldId id="1157" r:id="rId6"/>
    <p:sldId id="1158" r:id="rId7"/>
    <p:sldId id="315" r:id="rId8"/>
    <p:sldId id="1162" r:id="rId9"/>
    <p:sldId id="1163" r:id="rId10"/>
    <p:sldId id="1164" r:id="rId11"/>
    <p:sldId id="1165" r:id="rId12"/>
    <p:sldId id="1167" r:id="rId13"/>
    <p:sldId id="1166" r:id="rId14"/>
  </p:sldIdLst>
  <p:sldSz cx="12192000" cy="6858000"/>
  <p:notesSz cx="6858000" cy="9144000"/>
  <p:embeddedFontLst>
    <p:embeddedFont>
      <p:font typeface="OPPOSans B" panose="02010600030101010101" charset="-122"/>
      <p:regular r:id="rId17"/>
    </p:embeddedFont>
    <p:embeddedFont>
      <p:font typeface="微软雅黑" panose="020B0503020204020204" pitchFamily="34" charset="-122"/>
      <p:regular r:id="rId18"/>
      <p:bold r:id="rId19"/>
    </p:embeddedFont>
    <p:embeddedFont>
      <p:font typeface="微软雅黑 Light" panose="020B0502040204020203" pitchFamily="34" charset="-122"/>
      <p:regular r:id="rId20"/>
    </p:embeddedFont>
  </p:embeddedFontLst>
  <p:custDataLst>
    <p:tags r:id="rId21"/>
  </p:custDataLst>
  <p:defaultTextStyle>
    <a:defPPr>
      <a:defRPr lang="zh-S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15" userDrawn="1">
          <p15:clr>
            <a:srgbClr val="A4A3A4"/>
          </p15:clr>
        </p15:guide>
        <p15:guide id="2" orient="horz" pos="1141" userDrawn="1">
          <p15:clr>
            <a:srgbClr val="A4A3A4"/>
          </p15:clr>
        </p15:guide>
        <p15:guide id="3" pos="3552" userDrawn="1">
          <p15:clr>
            <a:srgbClr val="A4A3A4"/>
          </p15:clr>
        </p15:guide>
        <p15:guide id="4" pos="700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90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1" autoAdjust="0"/>
    <p:restoredTop sz="87962" autoAdjust="0"/>
  </p:normalViewPr>
  <p:slideViewPr>
    <p:cSldViewPr snapToGrid="0" showGuides="1">
      <p:cViewPr varScale="1">
        <p:scale>
          <a:sx n="100" d="100"/>
          <a:sy n="100" d="100"/>
        </p:scale>
        <p:origin x="108" y="306"/>
      </p:cViewPr>
      <p:guideLst>
        <p:guide orient="horz" pos="2515"/>
        <p:guide orient="horz" pos="1141"/>
        <p:guide pos="3552"/>
        <p:guide pos="7003"/>
      </p:guideLst>
    </p:cSldViewPr>
  </p:slideViewPr>
  <p:notesTextViewPr>
    <p:cViewPr>
      <p:scale>
        <a:sx n="1" d="1"/>
        <a:sy n="1" d="1"/>
      </p:scale>
      <p:origin x="0" y="0"/>
    </p:cViewPr>
  </p:notesTextViewPr>
  <p:notesViewPr>
    <p:cSldViewPr snapToGrid="0">
      <p:cViewPr varScale="1">
        <p:scale>
          <a:sx n="69" d="100"/>
          <a:sy n="69" d="100"/>
        </p:scale>
        <p:origin x="2712" y="56"/>
      </p:cViewPr>
      <p:guideLst/>
    </p:cSldViewPr>
  </p:notes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7E9FB1-9CE7-424C-9066-EDC65E2AD646}" type="datetimeFigureOut">
              <a:rPr lang="en-US" smtClean="0"/>
              <a:t>5/13/2024</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0DE7EC-E8C7-4CC2-868C-776C897D167D}"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SG"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689EBF-75C4-4EE4-BF83-56F40D5107F4}" type="datetimeFigureOut">
              <a:rPr lang="zh-SG" altLang="en-US" smtClean="0"/>
              <a:t>13/5/2024</a:t>
            </a:fld>
            <a:endParaRPr lang="zh-SG"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SG"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SG"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SG"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AB93CE-5124-4277-BBE8-F7735A1952C7}" type="slidenum">
              <a:rPr lang="zh-SG" altLang="en-US" smtClean="0"/>
              <a:t>‹#›</a:t>
            </a:fld>
            <a:endParaRPr lang="zh-SG"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5BAB93CE-5124-4277-BBE8-F7735A1952C7}" type="slidenum">
              <a:rPr lang="zh-SG" altLang="en-US" smtClean="0"/>
              <a:t>1</a:t>
            </a:fld>
            <a:endParaRPr lang="zh-SG"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5BAB93CE-5124-4277-BBE8-F7735A1952C7}" type="slidenum">
              <a:rPr lang="zh-SG" altLang="en-US" smtClean="0"/>
              <a:t>7</a:t>
            </a:fld>
            <a:endParaRPr lang="zh-SG"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5BAB93CE-5124-4277-BBE8-F7735A1952C7}" type="slidenum">
              <a:rPr lang="zh-SG" altLang="en-US" smtClean="0"/>
              <a:t>8</a:t>
            </a:fld>
            <a:endParaRPr lang="zh-SG"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5BAB93CE-5124-4277-BBE8-F7735A1952C7}" type="slidenum">
              <a:rPr lang="zh-SG" altLang="en-US" smtClean="0"/>
              <a:t>9</a:t>
            </a:fld>
            <a:endParaRPr lang="zh-SG"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5BAB93CE-5124-4277-BBE8-F7735A1952C7}" type="slidenum">
              <a:rPr lang="zh-SG" altLang="en-US" smtClean="0"/>
              <a:t>10</a:t>
            </a:fld>
            <a:endParaRPr lang="zh-SG"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5BAB93CE-5124-4277-BBE8-F7735A1952C7}" type="slidenum">
              <a:rPr lang="zh-SG" altLang="en-US" smtClean="0"/>
              <a:t>11</a:t>
            </a:fld>
            <a:endParaRPr lang="zh-SG"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5BAB93CE-5124-4277-BBE8-F7735A1952C7}" type="slidenum">
              <a:rPr lang="zh-SG" altLang="en-US" smtClean="0"/>
              <a:t>12</a:t>
            </a:fld>
            <a:endParaRPr lang="zh-SG" altLang="en-US"/>
          </a:p>
        </p:txBody>
      </p:sp>
    </p:spTree>
    <p:extLst>
      <p:ext uri="{BB962C8B-B14F-4D97-AF65-F5344CB8AC3E}">
        <p14:creationId xmlns:p14="http://schemas.microsoft.com/office/powerpoint/2010/main" val="792825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5BAB93CE-5124-4277-BBE8-F7735A1952C7}" type="slidenum">
              <a:rPr lang="zh-SG" altLang="en-US" smtClean="0"/>
              <a:t>13</a:t>
            </a:fld>
            <a:endParaRPr lang="zh-SG" altLang="en-US"/>
          </a:p>
        </p:txBody>
      </p:sp>
    </p:spTree>
    <p:extLst>
      <p:ext uri="{BB962C8B-B14F-4D97-AF65-F5344CB8AC3E}">
        <p14:creationId xmlns:p14="http://schemas.microsoft.com/office/powerpoint/2010/main" val="25897970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封面">
    <p:bg>
      <p:bgPr>
        <a:solidFill>
          <a:schemeClr val="bg2"/>
        </a:solidFill>
        <a:effectLst/>
      </p:bgPr>
    </p:bg>
    <p:spTree>
      <p:nvGrpSpPr>
        <p:cNvPr id="1" name=""/>
        <p:cNvGrpSpPr/>
        <p:nvPr/>
      </p:nvGrpSpPr>
      <p:grpSpPr>
        <a:xfrm>
          <a:off x="0" y="0"/>
          <a:ext cx="0" cy="0"/>
          <a:chOff x="0" y="0"/>
          <a:chExt cx="0" cy="0"/>
        </a:xfrm>
      </p:grpSpPr>
      <p:pic>
        <p:nvPicPr>
          <p:cNvPr id="6" name="图片 5" descr="绿色的叶子&#10;&#10;描述已自动生成"/>
          <p:cNvPicPr>
            <a:picLocks noChangeAspect="1"/>
          </p:cNvPicPr>
          <p:nvPr userDrawn="1"/>
        </p:nvPicPr>
        <p:blipFill rotWithShape="1">
          <a:blip r:embed="rId4" cstate="print">
            <a:extLst>
              <a:ext uri="{28A0092B-C50C-407E-A947-70E740481C1C}">
                <a14:useLocalDpi xmlns:a14="http://schemas.microsoft.com/office/drawing/2010/main" val="0"/>
              </a:ext>
            </a:extLst>
          </a:blip>
          <a:srcRect l="435" b="15992"/>
          <a:stretch>
            <a:fillRect/>
          </a:stretch>
        </p:blipFill>
        <p:spPr>
          <a:xfrm>
            <a:off x="0" y="1"/>
            <a:ext cx="12192000" cy="6857999"/>
          </a:xfrm>
          <a:prstGeom prst="rect">
            <a:avLst/>
          </a:prstGeom>
        </p:spPr>
      </p:pic>
      <p:grpSp>
        <p:nvGrpSpPr>
          <p:cNvPr id="4" name="组合 3"/>
          <p:cNvGrpSpPr/>
          <p:nvPr userDrawn="1"/>
        </p:nvGrpSpPr>
        <p:grpSpPr>
          <a:xfrm>
            <a:off x="-26635" y="-5137"/>
            <a:ext cx="12245271" cy="6868275"/>
            <a:chOff x="-1" y="0"/>
            <a:chExt cx="12245271" cy="6868275"/>
          </a:xfrm>
        </p:grpSpPr>
        <p:sp>
          <p:nvSpPr>
            <p:cNvPr id="22" name="任意多边形: 形状 21"/>
            <p:cNvSpPr/>
            <p:nvPr userDrawn="1">
              <p:custDataLst>
                <p:tags r:id="rId1"/>
              </p:custDataLst>
            </p:nvPr>
          </p:nvSpPr>
          <p:spPr>
            <a:xfrm flipH="1">
              <a:off x="-1" y="5137"/>
              <a:ext cx="9173817" cy="6858000"/>
            </a:xfrm>
            <a:custGeom>
              <a:avLst/>
              <a:gdLst>
                <a:gd name="connsiteX0" fmla="*/ 9215065 w 9215065"/>
                <a:gd name="connsiteY0" fmla="*/ 0 h 6858000"/>
                <a:gd name="connsiteX1" fmla="*/ 0 w 9215065"/>
                <a:gd name="connsiteY1" fmla="*/ 0 h 6858000"/>
                <a:gd name="connsiteX2" fmla="*/ 1149654 w 9215065"/>
                <a:gd name="connsiteY2" fmla="*/ 6858000 h 6858000"/>
                <a:gd name="connsiteX3" fmla="*/ 9215065 w 921506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215065" h="6858000">
                  <a:moveTo>
                    <a:pt x="9215065" y="0"/>
                  </a:moveTo>
                  <a:lnTo>
                    <a:pt x="0" y="0"/>
                  </a:lnTo>
                  <a:lnTo>
                    <a:pt x="1149654" y="6858000"/>
                  </a:lnTo>
                  <a:lnTo>
                    <a:pt x="9215065" y="6858000"/>
                  </a:lnTo>
                  <a:close/>
                </a:path>
              </a:pathLst>
            </a:cu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7" name="任意多边形: 形状 16"/>
            <p:cNvSpPr/>
            <p:nvPr userDrawn="1">
              <p:custDataLst>
                <p:tags r:id="rId2"/>
              </p:custDataLst>
            </p:nvPr>
          </p:nvSpPr>
          <p:spPr>
            <a:xfrm flipH="1">
              <a:off x="8004747" y="0"/>
              <a:ext cx="4240523" cy="6868275"/>
            </a:xfrm>
            <a:custGeom>
              <a:avLst/>
              <a:gdLst>
                <a:gd name="connsiteX0" fmla="*/ 0 w 5083169"/>
                <a:gd name="connsiteY0" fmla="*/ 0 h 6846828"/>
                <a:gd name="connsiteX1" fmla="*/ 3527537 w 5083169"/>
                <a:gd name="connsiteY1" fmla="*/ 0 h 6846828"/>
                <a:gd name="connsiteX2" fmla="*/ 5083169 w 5083169"/>
                <a:gd name="connsiteY2" fmla="*/ 6846828 h 6846828"/>
                <a:gd name="connsiteX3" fmla="*/ 0 w 5083169"/>
                <a:gd name="connsiteY3" fmla="*/ 6846828 h 6846828"/>
                <a:gd name="connsiteX0-1" fmla="*/ 0 w 4867882"/>
                <a:gd name="connsiteY0-2" fmla="*/ 0 h 6857103"/>
                <a:gd name="connsiteX1-3" fmla="*/ 3527537 w 4867882"/>
                <a:gd name="connsiteY1-4" fmla="*/ 0 h 6857103"/>
                <a:gd name="connsiteX2-5" fmla="*/ 4867882 w 4867882"/>
                <a:gd name="connsiteY2-6" fmla="*/ 6857103 h 6857103"/>
                <a:gd name="connsiteX3-7" fmla="*/ 0 w 4867882"/>
                <a:gd name="connsiteY3-8" fmla="*/ 6846828 h 6857103"/>
                <a:gd name="connsiteX4" fmla="*/ 0 w 4867882"/>
                <a:gd name="connsiteY4" fmla="*/ 0 h 6857103"/>
              </a:gdLst>
              <a:ahLst/>
              <a:cxnLst>
                <a:cxn ang="0">
                  <a:pos x="connsiteX0-1" y="connsiteY0-2"/>
                </a:cxn>
                <a:cxn ang="0">
                  <a:pos x="connsiteX1-3" y="connsiteY1-4"/>
                </a:cxn>
                <a:cxn ang="0">
                  <a:pos x="connsiteX2-5" y="connsiteY2-6"/>
                </a:cxn>
                <a:cxn ang="0">
                  <a:pos x="connsiteX3-7" y="connsiteY3-8"/>
                </a:cxn>
                <a:cxn ang="0">
                  <a:pos x="connsiteX4" y="connsiteY4"/>
                </a:cxn>
              </a:cxnLst>
              <a:rect l="l" t="t" r="r" b="b"/>
              <a:pathLst>
                <a:path w="4867882" h="6857103">
                  <a:moveTo>
                    <a:pt x="0" y="0"/>
                  </a:moveTo>
                  <a:lnTo>
                    <a:pt x="3527537" y="0"/>
                  </a:lnTo>
                  <a:lnTo>
                    <a:pt x="4867882" y="6857103"/>
                  </a:lnTo>
                  <a:lnTo>
                    <a:pt x="0" y="6846828"/>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grpSp>
      <p:pic>
        <p:nvPicPr>
          <p:cNvPr id="43" name="图片 42" descr="绿色的叶子&#10;&#10;描述已自动生成"/>
          <p:cNvPicPr>
            <a:picLocks noChangeAspect="1"/>
          </p:cNvPicPr>
          <p:nvPr userDrawn="1"/>
        </p:nvPicPr>
        <p:blipFill rotWithShape="1">
          <a:blip r:embed="rId4" cstate="print">
            <a:extLst>
              <a:ext uri="{28A0092B-C50C-407E-A947-70E740481C1C}">
                <a14:useLocalDpi xmlns:a14="http://schemas.microsoft.com/office/drawing/2010/main" val="0"/>
              </a:ext>
            </a:extLst>
          </a:blip>
          <a:srcRect l="3330" t="7870" r="2895" b="23862"/>
          <a:stretch>
            <a:fillRect/>
          </a:stretch>
        </p:blipFill>
        <p:spPr>
          <a:xfrm>
            <a:off x="376027" y="655081"/>
            <a:ext cx="11482939" cy="5573027"/>
          </a:xfrm>
          <a:custGeom>
            <a:avLst/>
            <a:gdLst>
              <a:gd name="connsiteX0" fmla="*/ 0 w 11482939"/>
              <a:gd name="connsiteY0" fmla="*/ 0 h 5573027"/>
              <a:gd name="connsiteX1" fmla="*/ 11482939 w 11482939"/>
              <a:gd name="connsiteY1" fmla="*/ 0 h 5573027"/>
              <a:gd name="connsiteX2" fmla="*/ 11482939 w 11482939"/>
              <a:gd name="connsiteY2" fmla="*/ 5573027 h 5573027"/>
              <a:gd name="connsiteX3" fmla="*/ 0 w 11482939"/>
              <a:gd name="connsiteY3" fmla="*/ 5573027 h 5573027"/>
            </a:gdLst>
            <a:ahLst/>
            <a:cxnLst>
              <a:cxn ang="0">
                <a:pos x="connsiteX0" y="connsiteY0"/>
              </a:cxn>
              <a:cxn ang="0">
                <a:pos x="connsiteX1" y="connsiteY1"/>
              </a:cxn>
              <a:cxn ang="0">
                <a:pos x="connsiteX2" y="connsiteY2"/>
              </a:cxn>
              <a:cxn ang="0">
                <a:pos x="connsiteX3" y="connsiteY3"/>
              </a:cxn>
            </a:cxnLst>
            <a:rect l="l" t="t" r="r" b="b"/>
            <a:pathLst>
              <a:path w="11482939" h="5573027">
                <a:moveTo>
                  <a:pt x="0" y="0"/>
                </a:moveTo>
                <a:lnTo>
                  <a:pt x="11482939" y="0"/>
                </a:lnTo>
                <a:lnTo>
                  <a:pt x="11482939" y="5573027"/>
                </a:lnTo>
                <a:lnTo>
                  <a:pt x="0" y="5573027"/>
                </a:lnTo>
                <a:close/>
              </a:path>
            </a:pathLst>
          </a:custGeom>
        </p:spPr>
      </p:pic>
      <p:grpSp>
        <p:nvGrpSpPr>
          <p:cNvPr id="13" name="组合 12"/>
          <p:cNvGrpSpPr/>
          <p:nvPr userDrawn="1"/>
        </p:nvGrpSpPr>
        <p:grpSpPr>
          <a:xfrm>
            <a:off x="333034" y="629893"/>
            <a:ext cx="11525932" cy="5598215"/>
            <a:chOff x="333034" y="629893"/>
            <a:chExt cx="11525932" cy="5598215"/>
          </a:xfrm>
        </p:grpSpPr>
        <p:grpSp>
          <p:nvGrpSpPr>
            <p:cNvPr id="12" name="组合 11"/>
            <p:cNvGrpSpPr/>
            <p:nvPr userDrawn="1"/>
          </p:nvGrpSpPr>
          <p:grpSpPr>
            <a:xfrm>
              <a:off x="333034" y="629893"/>
              <a:ext cx="11525932" cy="5598215"/>
              <a:chOff x="378745" y="1254695"/>
              <a:chExt cx="11525932" cy="5598215"/>
            </a:xfrm>
          </p:grpSpPr>
          <p:sp>
            <p:nvSpPr>
              <p:cNvPr id="41" name="任意多边形: 形状 40"/>
              <p:cNvSpPr/>
              <p:nvPr/>
            </p:nvSpPr>
            <p:spPr>
              <a:xfrm>
                <a:off x="378745" y="1254695"/>
                <a:ext cx="8729396" cy="5588000"/>
              </a:xfrm>
              <a:custGeom>
                <a:avLst/>
                <a:gdLst>
                  <a:gd name="connsiteX0" fmla="*/ 0 w 8729396"/>
                  <a:gd name="connsiteY0" fmla="*/ 0 h 5588000"/>
                  <a:gd name="connsiteX1" fmla="*/ 8729396 w 8729396"/>
                  <a:gd name="connsiteY1" fmla="*/ 0 h 5588000"/>
                  <a:gd name="connsiteX2" fmla="*/ 7791939 w 8729396"/>
                  <a:gd name="connsiteY2" fmla="*/ 5588000 h 5588000"/>
                  <a:gd name="connsiteX3" fmla="*/ 0 w 8729396"/>
                  <a:gd name="connsiteY3" fmla="*/ 5588000 h 5588000"/>
                </a:gdLst>
                <a:ahLst/>
                <a:cxnLst>
                  <a:cxn ang="0">
                    <a:pos x="connsiteX0" y="connsiteY0"/>
                  </a:cxn>
                  <a:cxn ang="0">
                    <a:pos x="connsiteX1" y="connsiteY1"/>
                  </a:cxn>
                  <a:cxn ang="0">
                    <a:pos x="connsiteX2" y="connsiteY2"/>
                  </a:cxn>
                  <a:cxn ang="0">
                    <a:pos x="connsiteX3" y="connsiteY3"/>
                  </a:cxn>
                </a:cxnLst>
                <a:rect l="l" t="t" r="r" b="b"/>
                <a:pathLst>
                  <a:path w="8729396" h="5588000">
                    <a:moveTo>
                      <a:pt x="0" y="0"/>
                    </a:moveTo>
                    <a:lnTo>
                      <a:pt x="8729396" y="0"/>
                    </a:lnTo>
                    <a:lnTo>
                      <a:pt x="7791939" y="5588000"/>
                    </a:lnTo>
                    <a:lnTo>
                      <a:pt x="0" y="5588000"/>
                    </a:lnTo>
                    <a:close/>
                  </a:path>
                </a:pathLst>
              </a:custGeom>
              <a:solidFill>
                <a:schemeClr val="bg2">
                  <a:alpha val="96000"/>
                </a:schemeClr>
              </a:solidFill>
              <a:ln w="31750"/>
              <a:effectLst>
                <a:outerShdw blurRad="127000" dist="38100" dir="5400000" algn="t"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6000" dirty="0">
                  <a:cs typeface="+mn-ea"/>
                  <a:sym typeface="+mn-lt"/>
                </a:endParaRPr>
              </a:p>
            </p:txBody>
          </p:sp>
          <p:sp>
            <p:nvSpPr>
              <p:cNvPr id="20" name="任意多边形: 形状 19"/>
              <p:cNvSpPr/>
              <p:nvPr/>
            </p:nvSpPr>
            <p:spPr>
              <a:xfrm flipH="1">
                <a:off x="8170684" y="1264876"/>
                <a:ext cx="3733993" cy="5588034"/>
              </a:xfrm>
              <a:custGeom>
                <a:avLst/>
                <a:gdLst>
                  <a:gd name="connsiteX0" fmla="*/ 0 w 4456252"/>
                  <a:gd name="connsiteY0" fmla="*/ 5588000 h 5588000"/>
                  <a:gd name="connsiteX1" fmla="*/ 1278410 w 4456252"/>
                  <a:gd name="connsiteY1" fmla="*/ 0 h 5588000"/>
                  <a:gd name="connsiteX2" fmla="*/ 3177842 w 4456252"/>
                  <a:gd name="connsiteY2" fmla="*/ 0 h 5588000"/>
                  <a:gd name="connsiteX3" fmla="*/ 4456252 w 4456252"/>
                  <a:gd name="connsiteY3" fmla="*/ 5588000 h 5588000"/>
                  <a:gd name="connsiteX4" fmla="*/ 0 w 4456252"/>
                  <a:gd name="connsiteY4" fmla="*/ 5588000 h 5588000"/>
                  <a:gd name="connsiteX0-1" fmla="*/ 4456252 w 4547692"/>
                  <a:gd name="connsiteY0-2" fmla="*/ 5588000 h 5679440"/>
                  <a:gd name="connsiteX1-3" fmla="*/ 0 w 4547692"/>
                  <a:gd name="connsiteY1-4" fmla="*/ 5588000 h 5679440"/>
                  <a:gd name="connsiteX2-5" fmla="*/ 1278410 w 4547692"/>
                  <a:gd name="connsiteY2-6" fmla="*/ 0 h 5679440"/>
                  <a:gd name="connsiteX3-7" fmla="*/ 3177842 w 4547692"/>
                  <a:gd name="connsiteY3-8" fmla="*/ 0 h 5679440"/>
                  <a:gd name="connsiteX4-9" fmla="*/ 4547692 w 4547692"/>
                  <a:gd name="connsiteY4-10" fmla="*/ 5679440 h 5679440"/>
                  <a:gd name="connsiteX0-11" fmla="*/ 4456252 w 4456252"/>
                  <a:gd name="connsiteY0-12" fmla="*/ 5588000 h 5588000"/>
                  <a:gd name="connsiteX1-13" fmla="*/ 0 w 4456252"/>
                  <a:gd name="connsiteY1-14" fmla="*/ 5588000 h 5588000"/>
                  <a:gd name="connsiteX2-15" fmla="*/ 1278410 w 4456252"/>
                  <a:gd name="connsiteY2-16" fmla="*/ 0 h 5588000"/>
                  <a:gd name="connsiteX3-17" fmla="*/ 3177842 w 4456252"/>
                  <a:gd name="connsiteY3-18" fmla="*/ 0 h 5588000"/>
                  <a:gd name="connsiteX0-19" fmla="*/ 4503209 w 4503209"/>
                  <a:gd name="connsiteY0-20" fmla="*/ 5588000 h 5588000"/>
                  <a:gd name="connsiteX1-21" fmla="*/ 46957 w 4503209"/>
                  <a:gd name="connsiteY1-22" fmla="*/ 5588000 h 5588000"/>
                  <a:gd name="connsiteX2-23" fmla="*/ 0 w 4503209"/>
                  <a:gd name="connsiteY2-24" fmla="*/ 61645 h 5588000"/>
                  <a:gd name="connsiteX3-25" fmla="*/ 3224799 w 4503209"/>
                  <a:gd name="connsiteY3-26" fmla="*/ 0 h 5588000"/>
                  <a:gd name="connsiteX0-27" fmla="*/ 4503209 w 4503209"/>
                  <a:gd name="connsiteY0-28" fmla="*/ 5588000 h 5588000"/>
                  <a:gd name="connsiteX1-29" fmla="*/ 46957 w 4503209"/>
                  <a:gd name="connsiteY1-30" fmla="*/ 5588000 h 5588000"/>
                  <a:gd name="connsiteX2-31" fmla="*/ 0 w 4503209"/>
                  <a:gd name="connsiteY2-32" fmla="*/ 10275 h 5588000"/>
                  <a:gd name="connsiteX3-33" fmla="*/ 3224799 w 4503209"/>
                  <a:gd name="connsiteY3-34" fmla="*/ 0 h 5588000"/>
                  <a:gd name="connsiteX0-35" fmla="*/ 4311842 w 4311842"/>
                  <a:gd name="connsiteY0-36" fmla="*/ 5588000 h 5588000"/>
                  <a:gd name="connsiteX1-37" fmla="*/ 46957 w 4311842"/>
                  <a:gd name="connsiteY1-38" fmla="*/ 5588000 h 5588000"/>
                  <a:gd name="connsiteX2-39" fmla="*/ 0 w 4311842"/>
                  <a:gd name="connsiteY2-40" fmla="*/ 10275 h 5588000"/>
                  <a:gd name="connsiteX3-41" fmla="*/ 3224799 w 4311842"/>
                  <a:gd name="connsiteY3-42" fmla="*/ 0 h 5588000"/>
                  <a:gd name="connsiteX0-43" fmla="*/ 4265561 w 4265561"/>
                  <a:gd name="connsiteY0-44" fmla="*/ 5588000 h 5588000"/>
                  <a:gd name="connsiteX1-45" fmla="*/ 46957 w 4265561"/>
                  <a:gd name="connsiteY1-46" fmla="*/ 5588000 h 5588000"/>
                  <a:gd name="connsiteX2-47" fmla="*/ 0 w 4265561"/>
                  <a:gd name="connsiteY2-48" fmla="*/ 10275 h 5588000"/>
                  <a:gd name="connsiteX3-49" fmla="*/ 3224799 w 4265561"/>
                  <a:gd name="connsiteY3-50" fmla="*/ 0 h 5588000"/>
                  <a:gd name="connsiteX0-51" fmla="*/ 4265561 w 4265561"/>
                  <a:gd name="connsiteY0-52" fmla="*/ 5588000 h 5588000"/>
                  <a:gd name="connsiteX1-53" fmla="*/ 46957 w 4265561"/>
                  <a:gd name="connsiteY1-54" fmla="*/ 5588000 h 5588000"/>
                  <a:gd name="connsiteX2-55" fmla="*/ 0 w 4265561"/>
                  <a:gd name="connsiteY2-56" fmla="*/ 10275 h 5588000"/>
                  <a:gd name="connsiteX3-57" fmla="*/ 3194641 w 4265561"/>
                  <a:gd name="connsiteY3-58" fmla="*/ 0 h 5588000"/>
                </a:gdLst>
                <a:ahLst/>
                <a:cxnLst>
                  <a:cxn ang="0">
                    <a:pos x="connsiteX0-1" y="connsiteY0-2"/>
                  </a:cxn>
                  <a:cxn ang="0">
                    <a:pos x="connsiteX1-3" y="connsiteY1-4"/>
                  </a:cxn>
                  <a:cxn ang="0">
                    <a:pos x="connsiteX2-5" y="connsiteY2-6"/>
                  </a:cxn>
                  <a:cxn ang="0">
                    <a:pos x="connsiteX3-7" y="connsiteY3-8"/>
                  </a:cxn>
                </a:cxnLst>
                <a:rect l="l" t="t" r="r" b="b"/>
                <a:pathLst>
                  <a:path w="4265561" h="5588000">
                    <a:moveTo>
                      <a:pt x="4265561" y="5588000"/>
                    </a:moveTo>
                    <a:lnTo>
                      <a:pt x="46957" y="5588000"/>
                    </a:lnTo>
                    <a:lnTo>
                      <a:pt x="0" y="10275"/>
                    </a:lnTo>
                    <a:lnTo>
                      <a:pt x="3194641" y="0"/>
                    </a:lnTo>
                  </a:path>
                </a:pathLst>
              </a:custGeom>
              <a:solidFill>
                <a:schemeClr val="accent1">
                  <a:alpha val="90000"/>
                </a:schemeClr>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a:cs typeface="+mn-ea"/>
                  <a:sym typeface="+mn-lt"/>
                </a:endParaRPr>
              </a:p>
            </p:txBody>
          </p:sp>
        </p:grpSp>
        <p:grpSp>
          <p:nvGrpSpPr>
            <p:cNvPr id="29" name="组合 28"/>
            <p:cNvGrpSpPr/>
            <p:nvPr userDrawn="1"/>
          </p:nvGrpSpPr>
          <p:grpSpPr>
            <a:xfrm flipH="1">
              <a:off x="10572502" y="5800567"/>
              <a:ext cx="966987" cy="152400"/>
              <a:chOff x="9774601" y="5660136"/>
              <a:chExt cx="966987" cy="152400"/>
            </a:xfrm>
          </p:grpSpPr>
          <p:sp>
            <p:nvSpPr>
              <p:cNvPr id="30" name="矩形 29"/>
              <p:cNvSpPr/>
              <p:nvPr/>
            </p:nvSpPr>
            <p:spPr>
              <a:xfrm>
                <a:off x="10046130" y="5660136"/>
                <a:ext cx="152400" cy="1524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矩形 30"/>
              <p:cNvSpPr/>
              <p:nvPr/>
            </p:nvSpPr>
            <p:spPr>
              <a:xfrm>
                <a:off x="10317659" y="5660136"/>
                <a:ext cx="152400" cy="152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矩形 31"/>
              <p:cNvSpPr/>
              <p:nvPr/>
            </p:nvSpPr>
            <p:spPr>
              <a:xfrm>
                <a:off x="10589188" y="5660136"/>
                <a:ext cx="152400" cy="1524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矩形 32"/>
              <p:cNvSpPr/>
              <p:nvPr/>
            </p:nvSpPr>
            <p:spPr>
              <a:xfrm>
                <a:off x="9774601" y="5660136"/>
                <a:ext cx="152400"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组合 33"/>
            <p:cNvGrpSpPr/>
            <p:nvPr userDrawn="1"/>
          </p:nvGrpSpPr>
          <p:grpSpPr>
            <a:xfrm>
              <a:off x="664749" y="870774"/>
              <a:ext cx="966987" cy="152400"/>
              <a:chOff x="9800002" y="5660136"/>
              <a:chExt cx="966987" cy="152400"/>
            </a:xfrm>
          </p:grpSpPr>
          <p:sp>
            <p:nvSpPr>
              <p:cNvPr id="35" name="矩形 34"/>
              <p:cNvSpPr/>
              <p:nvPr/>
            </p:nvSpPr>
            <p:spPr>
              <a:xfrm>
                <a:off x="10071531" y="5660136"/>
                <a:ext cx="152400" cy="1524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矩形 35"/>
              <p:cNvSpPr/>
              <p:nvPr/>
            </p:nvSpPr>
            <p:spPr>
              <a:xfrm>
                <a:off x="10343060" y="5660136"/>
                <a:ext cx="152400" cy="152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矩形 36"/>
              <p:cNvSpPr/>
              <p:nvPr/>
            </p:nvSpPr>
            <p:spPr>
              <a:xfrm>
                <a:off x="10614589" y="5660136"/>
                <a:ext cx="152400" cy="1524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矩形 37"/>
              <p:cNvSpPr/>
              <p:nvPr/>
            </p:nvSpPr>
            <p:spPr>
              <a:xfrm>
                <a:off x="9800002" y="5660136"/>
                <a:ext cx="152400"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目录">
    <p:bg>
      <p:bgPr>
        <a:solidFill>
          <a:schemeClr val="bg2"/>
        </a:solidFill>
        <a:effectLst/>
      </p:bgPr>
    </p:bg>
    <p:spTree>
      <p:nvGrpSpPr>
        <p:cNvPr id="1" name=""/>
        <p:cNvGrpSpPr/>
        <p:nvPr/>
      </p:nvGrpSpPr>
      <p:grpSpPr>
        <a:xfrm>
          <a:off x="0" y="0"/>
          <a:ext cx="0" cy="0"/>
          <a:chOff x="0" y="0"/>
          <a:chExt cx="0" cy="0"/>
        </a:xfrm>
      </p:grpSpPr>
      <p:pic>
        <p:nvPicPr>
          <p:cNvPr id="10" name="图片 9" descr="绿色的叶子&#10;&#10;描述已自动生成"/>
          <p:cNvPicPr>
            <a:picLocks noChangeAspect="1"/>
          </p:cNvPicPr>
          <p:nvPr userDrawn="1"/>
        </p:nvPicPr>
        <p:blipFill rotWithShape="1">
          <a:blip r:embed="rId3" cstate="print">
            <a:extLst>
              <a:ext uri="{28A0092B-C50C-407E-A947-70E740481C1C}">
                <a14:useLocalDpi xmlns:a14="http://schemas.microsoft.com/office/drawing/2010/main" val="0"/>
              </a:ext>
            </a:extLst>
          </a:blip>
          <a:srcRect l="218" r="82" b="15992"/>
          <a:stretch>
            <a:fillRect/>
          </a:stretch>
        </p:blipFill>
        <p:spPr>
          <a:xfrm>
            <a:off x="-13318" y="1"/>
            <a:ext cx="12208526" cy="6857999"/>
          </a:xfrm>
          <a:prstGeom prst="rect">
            <a:avLst/>
          </a:prstGeom>
        </p:spPr>
      </p:pic>
      <p:sp>
        <p:nvSpPr>
          <p:cNvPr id="14" name="任意多边形: 形状 13"/>
          <p:cNvSpPr/>
          <p:nvPr userDrawn="1">
            <p:custDataLst>
              <p:tags r:id="rId1"/>
            </p:custDataLst>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pic>
        <p:nvPicPr>
          <p:cNvPr id="11" name="图片 10" descr="绿色的叶子&#10;&#10;描述已自动生成"/>
          <p:cNvPicPr>
            <a:picLocks noChangeAspect="1"/>
          </p:cNvPicPr>
          <p:nvPr userDrawn="1"/>
        </p:nvPicPr>
        <p:blipFill rotWithShape="1">
          <a:blip r:embed="rId4" cstate="print">
            <a:extLst>
              <a:ext uri="{28A0092B-C50C-407E-A947-70E740481C1C}">
                <a14:useLocalDpi xmlns:a14="http://schemas.microsoft.com/office/drawing/2010/main" val="0"/>
              </a:ext>
            </a:extLst>
          </a:blip>
          <a:srcRect b="19840"/>
          <a:stretch>
            <a:fillRect/>
          </a:stretch>
        </p:blipFill>
        <p:spPr>
          <a:xfrm>
            <a:off x="440077" y="406471"/>
            <a:ext cx="11311846" cy="6045058"/>
          </a:xfrm>
          <a:prstGeom prst="rect">
            <a:avLst/>
          </a:prstGeom>
        </p:spPr>
      </p:pic>
      <p:sp>
        <p:nvSpPr>
          <p:cNvPr id="16" name="矩形 15"/>
          <p:cNvSpPr/>
          <p:nvPr userDrawn="1"/>
        </p:nvSpPr>
        <p:spPr>
          <a:xfrm>
            <a:off x="440077" y="406471"/>
            <a:ext cx="11311846" cy="6045058"/>
          </a:xfrm>
          <a:prstGeom prst="rect">
            <a:avLst/>
          </a:prstGeom>
          <a:solidFill>
            <a:schemeClr val="bg1">
              <a:alpha val="95000"/>
            </a:schemeClr>
          </a:solidFill>
          <a:ln w="0" cap="flat" cmpd="sng" algn="ctr">
            <a:noFill/>
            <a:prstDash val="solid"/>
            <a:miter lim="800000"/>
          </a:ln>
          <a:effectLst>
            <a:outerShdw blurRad="127000" dist="76200" dir="2700000" algn="tl" rotWithShape="0">
              <a:schemeClr val="accent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页">
    <p:bg>
      <p:bgPr>
        <a:solidFill>
          <a:schemeClr val="bg2"/>
        </a:solidFill>
        <a:effectLst/>
      </p:bgPr>
    </p:bg>
    <p:spTree>
      <p:nvGrpSpPr>
        <p:cNvPr id="1" name=""/>
        <p:cNvGrpSpPr/>
        <p:nvPr/>
      </p:nvGrpSpPr>
      <p:grpSpPr>
        <a:xfrm>
          <a:off x="0" y="0"/>
          <a:ext cx="0" cy="0"/>
          <a:chOff x="0" y="0"/>
          <a:chExt cx="0" cy="0"/>
        </a:xfrm>
      </p:grpSpPr>
      <p:pic>
        <p:nvPicPr>
          <p:cNvPr id="17" name="图片 16" descr="绿色的叶子&#10;&#10;描述已自动生成"/>
          <p:cNvPicPr>
            <a:picLocks noChangeAspect="1"/>
          </p:cNvPicPr>
          <p:nvPr userDrawn="1"/>
        </p:nvPicPr>
        <p:blipFill rotWithShape="1">
          <a:blip r:embed="rId4" cstate="print">
            <a:extLst>
              <a:ext uri="{28A0092B-C50C-407E-A947-70E740481C1C}">
                <a14:useLocalDpi xmlns:a14="http://schemas.microsoft.com/office/drawing/2010/main" val="0"/>
              </a:ext>
            </a:extLst>
          </a:blip>
          <a:srcRect l="435" b="15992"/>
          <a:stretch>
            <a:fillRect/>
          </a:stretch>
        </p:blipFill>
        <p:spPr>
          <a:xfrm>
            <a:off x="0" y="1"/>
            <a:ext cx="12192000" cy="6857999"/>
          </a:xfrm>
          <a:prstGeom prst="rect">
            <a:avLst/>
          </a:prstGeom>
        </p:spPr>
      </p:pic>
      <p:sp>
        <p:nvSpPr>
          <p:cNvPr id="7" name="任意多边形: 形状 6"/>
          <p:cNvSpPr/>
          <p:nvPr>
            <p:custDataLst>
              <p:tags r:id="rId1"/>
            </p:custDataLst>
          </p:nvPr>
        </p:nvSpPr>
        <p:spPr>
          <a:xfrm>
            <a:off x="2783540" y="0"/>
            <a:ext cx="9407061" cy="6858000"/>
          </a:xfrm>
          <a:custGeom>
            <a:avLst/>
            <a:gdLst>
              <a:gd name="connsiteX0" fmla="*/ 0 w 9407061"/>
              <a:gd name="connsiteY0" fmla="*/ 0 h 6858000"/>
              <a:gd name="connsiteX1" fmla="*/ 9407061 w 9407061"/>
              <a:gd name="connsiteY1" fmla="*/ 0 h 6858000"/>
              <a:gd name="connsiteX2" fmla="*/ 9407061 w 9407061"/>
              <a:gd name="connsiteY2" fmla="*/ 6858000 h 6858000"/>
              <a:gd name="connsiteX3" fmla="*/ 0 w 94070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407061" h="6858000">
                <a:moveTo>
                  <a:pt x="0" y="0"/>
                </a:moveTo>
                <a:lnTo>
                  <a:pt x="9407061" y="0"/>
                </a:lnTo>
                <a:lnTo>
                  <a:pt x="9407061" y="6858000"/>
                </a:lnTo>
                <a:lnTo>
                  <a:pt x="0" y="6858000"/>
                </a:lnTo>
                <a:close/>
              </a:path>
            </a:pathLst>
          </a:cu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2" name="任意多边形: 形状 11"/>
          <p:cNvSpPr/>
          <p:nvPr userDrawn="1"/>
        </p:nvSpPr>
        <p:spPr>
          <a:xfrm>
            <a:off x="0" y="0"/>
            <a:ext cx="6949440" cy="6858000"/>
          </a:xfrm>
          <a:custGeom>
            <a:avLst/>
            <a:gdLst>
              <a:gd name="connsiteX0" fmla="*/ 0 w 6949440"/>
              <a:gd name="connsiteY0" fmla="*/ 0 h 6858000"/>
              <a:gd name="connsiteX1" fmla="*/ 5234940 w 6949440"/>
              <a:gd name="connsiteY1" fmla="*/ 0 h 6858000"/>
              <a:gd name="connsiteX2" fmla="*/ 6949440 w 6949440"/>
              <a:gd name="connsiteY2" fmla="*/ 6858000 h 6858000"/>
              <a:gd name="connsiteX3" fmla="*/ 0 w 69494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949440" h="6858000">
                <a:moveTo>
                  <a:pt x="0" y="0"/>
                </a:moveTo>
                <a:lnTo>
                  <a:pt x="5234940" y="0"/>
                </a:lnTo>
                <a:lnTo>
                  <a:pt x="6949440" y="6858000"/>
                </a:lnTo>
                <a:lnTo>
                  <a:pt x="0" y="685800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 name="组合 1"/>
          <p:cNvGrpSpPr/>
          <p:nvPr userDrawn="1"/>
        </p:nvGrpSpPr>
        <p:grpSpPr>
          <a:xfrm>
            <a:off x="341086" y="359229"/>
            <a:ext cx="11509829" cy="6139543"/>
            <a:chOff x="341086" y="359229"/>
            <a:chExt cx="11509829" cy="6139543"/>
          </a:xfrm>
        </p:grpSpPr>
        <p:sp>
          <p:nvSpPr>
            <p:cNvPr id="11" name="矩形 10"/>
            <p:cNvSpPr/>
            <p:nvPr userDrawn="1"/>
          </p:nvSpPr>
          <p:spPr>
            <a:xfrm>
              <a:off x="341086" y="359229"/>
              <a:ext cx="11509829" cy="6139543"/>
            </a:xfrm>
            <a:prstGeom prst="rect">
              <a:avLst/>
            </a:prstGeom>
            <a:solidFill>
              <a:schemeClr val="bg1">
                <a:alpha val="92000"/>
              </a:schemeClr>
            </a:solidFill>
            <a:ln w="0" cap="flat" cmpd="sng" algn="ctr">
              <a:noFill/>
              <a:prstDash val="solid"/>
              <a:miter lim="800000"/>
            </a:ln>
            <a:effectLst>
              <a:outerShdw blurRad="127000" dist="76200" dir="2700000" algn="tl" rotWithShape="0">
                <a:schemeClr val="accent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userDrawn="1"/>
          </p:nvGrpSpPr>
          <p:grpSpPr>
            <a:xfrm flipH="1">
              <a:off x="10570977" y="6019903"/>
              <a:ext cx="966987" cy="152400"/>
              <a:chOff x="9774601" y="5660136"/>
              <a:chExt cx="966987" cy="152400"/>
            </a:xfrm>
          </p:grpSpPr>
          <p:sp>
            <p:nvSpPr>
              <p:cNvPr id="15" name="矩形 14"/>
              <p:cNvSpPr/>
              <p:nvPr/>
            </p:nvSpPr>
            <p:spPr>
              <a:xfrm>
                <a:off x="10046130" y="5660136"/>
                <a:ext cx="152400" cy="1524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矩形 21"/>
              <p:cNvSpPr/>
              <p:nvPr/>
            </p:nvSpPr>
            <p:spPr>
              <a:xfrm>
                <a:off x="10317659" y="5660136"/>
                <a:ext cx="152400" cy="152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矩形 22"/>
              <p:cNvSpPr/>
              <p:nvPr/>
            </p:nvSpPr>
            <p:spPr>
              <a:xfrm>
                <a:off x="10589188" y="5660136"/>
                <a:ext cx="152400" cy="1524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矩形 23"/>
              <p:cNvSpPr/>
              <p:nvPr/>
            </p:nvSpPr>
            <p:spPr>
              <a:xfrm>
                <a:off x="9774601" y="5660136"/>
                <a:ext cx="152400"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6" name="标题 15"/>
          <p:cNvSpPr>
            <a:spLocks noGrp="1"/>
          </p:cNvSpPr>
          <p:nvPr>
            <p:ph type="title"/>
            <p:custDataLst>
              <p:tags r:id="rId2"/>
            </p:custDataLst>
          </p:nvPr>
        </p:nvSpPr>
        <p:spPr>
          <a:xfrm>
            <a:off x="680771" y="606890"/>
            <a:ext cx="4813123" cy="441964"/>
          </a:xfrm>
          <a:prstGeom prst="rect">
            <a:avLst/>
          </a:prstGeom>
        </p:spPr>
        <p:txBody>
          <a:bodyPr vert="horz" lIns="90170" tIns="46990" rIns="90170" bIns="46990" rtlCol="0" anchor="ctr" anchorCtr="0">
            <a:noAutofit/>
          </a:bodyPr>
          <a:lstStyle>
            <a:lvl1pPr>
              <a:defRPr lang="zh-CN" altLang="en-US" sz="2800" dirty="0">
                <a:solidFill>
                  <a:schemeClr val="accent1"/>
                </a:solidFill>
                <a:latin typeface="+mj-lt"/>
              </a:defRPr>
            </a:lvl1pPr>
          </a:lstStyle>
          <a:p>
            <a:r>
              <a:rPr lang="zh-CN" altLang="en-US" dirty="0"/>
              <a:t>单击此处编辑母版标题样式</a:t>
            </a:r>
          </a:p>
        </p:txBody>
      </p:sp>
      <p:sp>
        <p:nvSpPr>
          <p:cNvPr id="13" name="矩形 12"/>
          <p:cNvSpPr/>
          <p:nvPr userDrawn="1"/>
        </p:nvSpPr>
        <p:spPr>
          <a:xfrm>
            <a:off x="635052" y="631428"/>
            <a:ext cx="45719" cy="3928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过渡页">
    <p:bg>
      <p:bgPr>
        <a:solidFill>
          <a:schemeClr val="bg2"/>
        </a:solidFill>
        <a:effectLst/>
      </p:bgPr>
    </p:bg>
    <p:spTree>
      <p:nvGrpSpPr>
        <p:cNvPr id="1" name=""/>
        <p:cNvGrpSpPr/>
        <p:nvPr/>
      </p:nvGrpSpPr>
      <p:grpSpPr>
        <a:xfrm>
          <a:off x="0" y="0"/>
          <a:ext cx="0" cy="0"/>
          <a:chOff x="0" y="0"/>
          <a:chExt cx="0" cy="0"/>
        </a:xfrm>
      </p:grpSpPr>
      <p:pic>
        <p:nvPicPr>
          <p:cNvPr id="22" name="图片 21" descr="绿色的叶子&#10;&#10;描述已自动生成"/>
          <p:cNvPicPr>
            <a:picLocks noChangeAspect="1"/>
          </p:cNvPicPr>
          <p:nvPr userDrawn="1"/>
        </p:nvPicPr>
        <p:blipFill rotWithShape="1">
          <a:blip r:embed="rId3" cstate="print">
            <a:extLst>
              <a:ext uri="{28A0092B-C50C-407E-A947-70E740481C1C}">
                <a14:useLocalDpi xmlns:a14="http://schemas.microsoft.com/office/drawing/2010/main" val="0"/>
              </a:ext>
            </a:extLst>
          </a:blip>
          <a:srcRect l="331" b="15992"/>
          <a:stretch>
            <a:fillRect/>
          </a:stretch>
        </p:blipFill>
        <p:spPr>
          <a:xfrm>
            <a:off x="-12700" y="1"/>
            <a:ext cx="12204700" cy="6857999"/>
          </a:xfrm>
          <a:prstGeom prst="rect">
            <a:avLst/>
          </a:prstGeom>
        </p:spPr>
      </p:pic>
      <p:grpSp>
        <p:nvGrpSpPr>
          <p:cNvPr id="2" name="组合 1"/>
          <p:cNvGrpSpPr/>
          <p:nvPr userDrawn="1"/>
        </p:nvGrpSpPr>
        <p:grpSpPr>
          <a:xfrm>
            <a:off x="0" y="0"/>
            <a:ext cx="12192000" cy="6858000"/>
            <a:chOff x="0" y="0"/>
            <a:chExt cx="12192000" cy="6858000"/>
          </a:xfrm>
        </p:grpSpPr>
        <p:sp>
          <p:nvSpPr>
            <p:cNvPr id="7" name="矩形 6"/>
            <p:cNvSpPr/>
            <p:nvPr>
              <p:custDataLst>
                <p:tags r:id="rId1"/>
              </p:custDataLst>
            </p:nvPr>
          </p:nvSpPr>
          <p:spPr>
            <a:xfrm>
              <a:off x="6096000" y="0"/>
              <a:ext cx="6096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12" name="矩形 11"/>
            <p:cNvSpPr/>
            <p:nvPr userDrawn="1"/>
          </p:nvSpPr>
          <p:spPr>
            <a:xfrm>
              <a:off x="0" y="0"/>
              <a:ext cx="6096000" cy="6858000"/>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1" name="矩形 10"/>
          <p:cNvSpPr/>
          <p:nvPr userDrawn="1"/>
        </p:nvSpPr>
        <p:spPr>
          <a:xfrm>
            <a:off x="420431" y="395239"/>
            <a:ext cx="11351138" cy="6067522"/>
          </a:xfrm>
          <a:prstGeom prst="rect">
            <a:avLst/>
          </a:prstGeom>
          <a:solidFill>
            <a:schemeClr val="bg1">
              <a:alpha val="92000"/>
            </a:schemeClr>
          </a:solidFill>
          <a:ln w="0" cap="flat" cmpd="sng" algn="ctr">
            <a:noFill/>
            <a:prstDash val="solid"/>
            <a:miter lim="800000"/>
          </a:ln>
          <a:effectLst>
            <a:outerShdw blurRad="127000" dist="76200" dir="2700000" algn="tl" rotWithShape="0">
              <a:schemeClr val="accent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userDrawn="1"/>
        </p:nvGrpSpPr>
        <p:grpSpPr>
          <a:xfrm flipH="1">
            <a:off x="10241326" y="5715501"/>
            <a:ext cx="966987" cy="152400"/>
            <a:chOff x="9774601" y="5660136"/>
            <a:chExt cx="966987" cy="152400"/>
          </a:xfrm>
        </p:grpSpPr>
        <p:sp>
          <p:nvSpPr>
            <p:cNvPr id="18" name="矩形 17"/>
            <p:cNvSpPr/>
            <p:nvPr/>
          </p:nvSpPr>
          <p:spPr>
            <a:xfrm>
              <a:off x="10046130" y="5660136"/>
              <a:ext cx="152400" cy="1524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矩形 18"/>
            <p:cNvSpPr/>
            <p:nvPr/>
          </p:nvSpPr>
          <p:spPr>
            <a:xfrm>
              <a:off x="10317659" y="5660136"/>
              <a:ext cx="152400" cy="152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矩形 19"/>
            <p:cNvSpPr/>
            <p:nvPr/>
          </p:nvSpPr>
          <p:spPr>
            <a:xfrm>
              <a:off x="10589188" y="5660136"/>
              <a:ext cx="152400" cy="1524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矩形 20"/>
            <p:cNvSpPr/>
            <p:nvPr/>
          </p:nvSpPr>
          <p:spPr>
            <a:xfrm>
              <a:off x="9774601" y="5660136"/>
              <a:ext cx="152400" cy="15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任意多边形: 形状 22"/>
          <p:cNvSpPr/>
          <p:nvPr userDrawn="1"/>
        </p:nvSpPr>
        <p:spPr>
          <a:xfrm>
            <a:off x="1029903" y="1645921"/>
            <a:ext cx="10178410" cy="3474720"/>
          </a:xfrm>
          <a:custGeom>
            <a:avLst/>
            <a:gdLst>
              <a:gd name="connsiteX0" fmla="*/ 0 w 10195560"/>
              <a:gd name="connsiteY0" fmla="*/ 0 h 3474720"/>
              <a:gd name="connsiteX1" fmla="*/ 10195560 w 10195560"/>
              <a:gd name="connsiteY1" fmla="*/ 0 h 3474720"/>
              <a:gd name="connsiteX2" fmla="*/ 10195560 w 10195560"/>
              <a:gd name="connsiteY2" fmla="*/ 1530157 h 3474720"/>
              <a:gd name="connsiteX3" fmla="*/ 9838314 w 10195560"/>
              <a:gd name="connsiteY3" fmla="*/ 1737360 h 3474720"/>
              <a:gd name="connsiteX4" fmla="*/ 10195560 w 10195560"/>
              <a:gd name="connsiteY4" fmla="*/ 1944562 h 3474720"/>
              <a:gd name="connsiteX5" fmla="*/ 10195560 w 10195560"/>
              <a:gd name="connsiteY5" fmla="*/ 3474720 h 3474720"/>
              <a:gd name="connsiteX6" fmla="*/ 0 w 10195560"/>
              <a:gd name="connsiteY6" fmla="*/ 3474720 h 347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95560" h="3474720">
                <a:moveTo>
                  <a:pt x="0" y="0"/>
                </a:moveTo>
                <a:lnTo>
                  <a:pt x="10195560" y="0"/>
                </a:lnTo>
                <a:lnTo>
                  <a:pt x="10195560" y="1530157"/>
                </a:lnTo>
                <a:lnTo>
                  <a:pt x="9838314" y="1737360"/>
                </a:lnTo>
                <a:lnTo>
                  <a:pt x="10195560" y="1944562"/>
                </a:lnTo>
                <a:lnTo>
                  <a:pt x="10195560" y="3474720"/>
                </a:lnTo>
                <a:lnTo>
                  <a:pt x="0" y="347472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dirty="0">
              <a:solidFill>
                <a:schemeClr val="bg1"/>
              </a:solidFill>
              <a:latin typeface="+mj-ea"/>
              <a:ea typeface="+mj-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
    <p:bg>
      <p:bgPr>
        <a:solidFill>
          <a:schemeClr val="bg2"/>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3Column_Red">
    <p:bg>
      <p:bgPr>
        <a:solidFill>
          <a:schemeClr val="bg1"/>
        </a:solidFill>
        <a:effectLst/>
      </p:bgPr>
    </p:bg>
    <p:spTree>
      <p:nvGrpSpPr>
        <p:cNvPr id="1" name=""/>
        <p:cNvGrpSpPr/>
        <p:nvPr/>
      </p:nvGrpSpPr>
      <p:grpSpPr>
        <a:xfrm>
          <a:off x="0" y="0"/>
          <a:ext cx="0" cy="0"/>
          <a:chOff x="0" y="0"/>
          <a:chExt cx="0" cy="0"/>
        </a:xfrm>
      </p:grpSpPr>
      <p:pic>
        <p:nvPicPr>
          <p:cNvPr id="4" name="图片 3" descr="形状&#10;&#10;描述已自动生成"/>
          <p:cNvPicPr>
            <a:picLocks noChangeAspect="1"/>
          </p:cNvPicPr>
          <p:nvPr userDrawn="1"/>
        </p:nvPicPr>
        <p:blipFill>
          <a:blip r:embed="rId2"/>
          <a:stretch>
            <a:fillRect/>
          </a:stretch>
        </p:blipFill>
        <p:spPr>
          <a:xfrm>
            <a:off x="0" y="0"/>
            <a:ext cx="12192000" cy="6858000"/>
          </a:xfrm>
          <a:prstGeom prst="rect">
            <a:avLst/>
          </a:prstGeom>
        </p:spPr>
      </p:pic>
      <p:sp>
        <p:nvSpPr>
          <p:cNvPr id="7" name="文本占位符 6"/>
          <p:cNvSpPr>
            <a:spLocks noGrp="1"/>
          </p:cNvSpPr>
          <p:nvPr>
            <p:ph type="body" sz="quarter" idx="11" hasCustomPrompt="1"/>
          </p:nvPr>
        </p:nvSpPr>
        <p:spPr>
          <a:xfrm>
            <a:off x="440603" y="182445"/>
            <a:ext cx="1657138" cy="287259"/>
          </a:xfrm>
          <a:prstGeom prst="rect">
            <a:avLst/>
          </a:prstGeom>
        </p:spPr>
        <p:txBody>
          <a:bodyPr/>
          <a:lstStyle>
            <a:lvl1pPr marL="0" indent="0">
              <a:lnSpc>
                <a:spcPct val="100000"/>
              </a:lnSpc>
              <a:buNone/>
              <a:defRPr sz="1100" b="0" i="0" baseline="0">
                <a:solidFill>
                  <a:schemeClr val="bg1"/>
                </a:solidFill>
                <a:latin typeface="微软雅黑 Light" panose="020B0502040204020203" charset="-122"/>
                <a:ea typeface="微软雅黑 Light" panose="020B0502040204020203" charset="-122"/>
                <a:cs typeface="Segoe UI Light" panose="020B0502040204020203" charset="0"/>
              </a:defRPr>
            </a:lvl1pPr>
          </a:lstStyle>
          <a:p>
            <a:pPr lvl="0"/>
            <a:r>
              <a:rPr kumimoji="1" lang="en-US" altLang="zh-CN" dirty="0" err="1"/>
              <a:t>OfficePLUS</a:t>
            </a:r>
            <a:endParaRPr kumimoji="1" lang="zh-CN" altLang="en-US" dirty="0"/>
          </a:p>
        </p:txBody>
      </p:sp>
      <p:sp>
        <p:nvSpPr>
          <p:cNvPr id="9" name="文本占位符 8"/>
          <p:cNvSpPr>
            <a:spLocks noGrp="1"/>
          </p:cNvSpPr>
          <p:nvPr>
            <p:ph type="body" sz="quarter" idx="13" hasCustomPrompt="1"/>
          </p:nvPr>
        </p:nvSpPr>
        <p:spPr>
          <a:xfrm>
            <a:off x="4153012" y="759876"/>
            <a:ext cx="7074345" cy="5399189"/>
          </a:xfrm>
          <a:prstGeom prst="rect">
            <a:avLst/>
          </a:prstGeom>
        </p:spPr>
        <p:txBody>
          <a:bodyPr/>
          <a:lstStyle>
            <a:lvl1pPr marL="0" indent="0">
              <a:lnSpc>
                <a:spcPct val="150000"/>
              </a:lnSpc>
              <a:buNone/>
              <a:defRPr sz="1200" b="0" i="0" baseline="0">
                <a:solidFill>
                  <a:schemeClr val="bg1"/>
                </a:solidFill>
                <a:latin typeface="微软雅黑 Light" panose="020B0502040204020203" charset="-122"/>
                <a:ea typeface="微软雅黑 Light" panose="020B0502040204020203" charset="-122"/>
                <a:cs typeface="微软雅黑 Light" panose="020B0502040204020203" charset="-122"/>
              </a:defRPr>
            </a:lvl1pPr>
          </a:lstStyle>
          <a:p>
            <a:pPr lvl="0"/>
            <a:r>
              <a:rPr kumimoji="1" lang="en-US" altLang="zh-CN" dirty="0" err="1"/>
              <a:t>OfficePLUS</a:t>
            </a:r>
            <a:endParaRPr kumimoji="1" lang="zh-CN" altLang="en-US" dirty="0"/>
          </a:p>
        </p:txBody>
      </p:sp>
      <p:sp>
        <p:nvSpPr>
          <p:cNvPr id="10" name="文本占位符 9"/>
          <p:cNvSpPr>
            <a:spLocks noGrp="1"/>
          </p:cNvSpPr>
          <p:nvPr>
            <p:ph type="body" sz="quarter" idx="14" hasCustomPrompt="1"/>
          </p:nvPr>
        </p:nvSpPr>
        <p:spPr>
          <a:xfrm>
            <a:off x="4153012" y="182445"/>
            <a:ext cx="2259871" cy="287259"/>
          </a:xfrm>
          <a:prstGeom prst="rect">
            <a:avLst/>
          </a:prstGeom>
        </p:spPr>
        <p:txBody>
          <a:bodyPr/>
          <a:lstStyle>
            <a:lvl1pPr marL="0" indent="0">
              <a:lnSpc>
                <a:spcPct val="100000"/>
              </a:lnSpc>
              <a:buNone/>
              <a:defRPr sz="1100" b="0" i="0" baseline="0">
                <a:solidFill>
                  <a:schemeClr val="bg1"/>
                </a:solidFill>
                <a:latin typeface="微软雅黑 Light" panose="020B0502040204020203" charset="-122"/>
                <a:ea typeface="微软雅黑 Light" panose="020B0502040204020203" charset="-122"/>
                <a:cs typeface="Segoe UI Light" panose="020B0502040204020203" charset="0"/>
              </a:defRPr>
            </a:lvl1pPr>
          </a:lstStyle>
          <a:p>
            <a:pPr lvl="0"/>
            <a:r>
              <a:rPr kumimoji="1" lang="en-US" altLang="zh-CN"/>
              <a:t>OfficePLUS</a:t>
            </a:r>
            <a:endParaRPr kumimoji="1" lang="zh-CN" altLang="en-US"/>
          </a:p>
        </p:txBody>
      </p:sp>
      <p:sp>
        <p:nvSpPr>
          <p:cNvPr id="11" name="文本占位符 10"/>
          <p:cNvSpPr>
            <a:spLocks noGrp="1"/>
          </p:cNvSpPr>
          <p:nvPr>
            <p:ph type="body" sz="quarter" idx="10" hasCustomPrompt="1"/>
          </p:nvPr>
        </p:nvSpPr>
        <p:spPr>
          <a:xfrm>
            <a:off x="440603" y="759873"/>
            <a:ext cx="1657138" cy="440267"/>
          </a:xfrm>
          <a:prstGeom prst="rect">
            <a:avLst/>
          </a:prstGeom>
        </p:spPr>
        <p:txBody>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865" b="0" i="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kumimoji="1" lang="en-US" altLang="zh-CN"/>
              <a:t>OfficePLUS</a:t>
            </a:r>
            <a:endParaRPr kumimoji="1" lang="zh-CN" altLang="en-US"/>
          </a:p>
        </p:txBody>
      </p:sp>
      <p:sp>
        <p:nvSpPr>
          <p:cNvPr id="6" name="文本占位符 5"/>
          <p:cNvSpPr>
            <a:spLocks noGrp="1"/>
          </p:cNvSpPr>
          <p:nvPr>
            <p:ph type="body" sz="quarter" idx="15" hasCustomPrompt="1"/>
          </p:nvPr>
        </p:nvSpPr>
        <p:spPr>
          <a:xfrm>
            <a:off x="440603" y="1490309"/>
            <a:ext cx="1657138" cy="4607818"/>
          </a:xfrm>
          <a:prstGeom prst="rect">
            <a:avLst/>
          </a:prstGeom>
        </p:spPr>
        <p:txBody>
          <a:bodyPr/>
          <a:lstStyle>
            <a:lvl1pPr marL="0" indent="0">
              <a:lnSpc>
                <a:spcPct val="150000"/>
              </a:lnSpc>
              <a:buNone/>
              <a:defRPr sz="1100" b="0" i="0" baseline="0">
                <a:solidFill>
                  <a:schemeClr val="bg1"/>
                </a:solidFill>
                <a:latin typeface="微软雅黑 Light" panose="020B0502040204020203" charset="-122"/>
                <a:ea typeface="微软雅黑 Light" panose="020B0502040204020203" charset="-122"/>
                <a:cs typeface="Segoe UI Light" panose="020B0502040204020203" charset="0"/>
              </a:defRPr>
            </a:lvl1pPr>
          </a:lstStyle>
          <a:p>
            <a:pPr lvl="0"/>
            <a:r>
              <a:rPr kumimoji="1" lang="en-US" altLang="zh-CN"/>
              <a:t>OfficePLUS</a:t>
            </a:r>
            <a:endParaRPr kumimoji="1" lang="zh-CN" altLang="en-US"/>
          </a:p>
        </p:txBody>
      </p:sp>
      <p:sp>
        <p:nvSpPr>
          <p:cNvPr id="8" name="文本占位符 7"/>
          <p:cNvSpPr>
            <a:spLocks noGrp="1"/>
          </p:cNvSpPr>
          <p:nvPr>
            <p:ph type="body" sz="quarter" idx="16" hasCustomPrompt="1"/>
          </p:nvPr>
        </p:nvSpPr>
        <p:spPr>
          <a:xfrm>
            <a:off x="2377999" y="182445"/>
            <a:ext cx="1494754" cy="287259"/>
          </a:xfrm>
          <a:prstGeom prst="rect">
            <a:avLst/>
          </a:prstGeom>
        </p:spPr>
        <p:txBody>
          <a:bodyPr/>
          <a:lstStyle>
            <a:lvl1pPr marL="0" indent="0">
              <a:lnSpc>
                <a:spcPct val="100000"/>
              </a:lnSpc>
              <a:buNone/>
              <a:defRPr sz="1100" b="0" i="0" baseline="0">
                <a:solidFill>
                  <a:schemeClr val="bg1"/>
                </a:solidFill>
                <a:latin typeface="微软雅黑 Light" panose="020B0502040204020203" charset="-122"/>
                <a:ea typeface="微软雅黑 Light" panose="020B0502040204020203" charset="-122"/>
                <a:cs typeface="Segoe UI Light" panose="020B0502040204020203" charset="0"/>
              </a:defRPr>
            </a:lvl1pPr>
          </a:lstStyle>
          <a:p>
            <a:pPr lvl="0"/>
            <a:r>
              <a:rPr kumimoji="1" lang="en-US" altLang="zh-CN" dirty="0" err="1"/>
              <a:t>OfficePLUS</a:t>
            </a:r>
            <a:endParaRPr kumimoji="1" lang="zh-CN" altLang="en-US" dirty="0"/>
          </a:p>
        </p:txBody>
      </p:sp>
      <p:sp>
        <p:nvSpPr>
          <p:cNvPr id="14" name="文本占位符 13"/>
          <p:cNvSpPr>
            <a:spLocks noGrp="1"/>
          </p:cNvSpPr>
          <p:nvPr>
            <p:ph type="body" sz="quarter" idx="17" hasCustomPrompt="1"/>
          </p:nvPr>
        </p:nvSpPr>
        <p:spPr>
          <a:xfrm>
            <a:off x="2378000" y="759876"/>
            <a:ext cx="1494754" cy="5399189"/>
          </a:xfrm>
          <a:prstGeom prst="rect">
            <a:avLst/>
          </a:prstGeom>
        </p:spPr>
        <p:txBody>
          <a:bodyPr/>
          <a:lstStyle>
            <a:lvl1pPr marL="0" indent="0">
              <a:lnSpc>
                <a:spcPct val="150000"/>
              </a:lnSpc>
              <a:buNone/>
              <a:defRPr sz="1200" b="0" i="0" baseline="0">
                <a:solidFill>
                  <a:schemeClr val="bg1"/>
                </a:solidFill>
                <a:latin typeface="微软雅黑 Light" panose="020B0502040204020203" charset="-122"/>
                <a:ea typeface="微软雅黑 Light" panose="020B0502040204020203" charset="-122"/>
                <a:cs typeface="微软雅黑 Light" panose="020B0502040204020203" charset="-122"/>
              </a:defRPr>
            </a:lvl1pPr>
          </a:lstStyle>
          <a:p>
            <a:pPr lvl="0"/>
            <a:r>
              <a:rPr kumimoji="1" lang="en-US" altLang="zh-CN" dirty="0" err="1"/>
              <a:t>OfficePLUS</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tags" Target="../tags/tag6.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5.xml"/><Relationship Id="rId5" Type="http://schemas.openxmlformats.org/officeDocument/2006/relationships/slideLayout" Target="../slideLayouts/slideLayout5.xml"/><Relationship Id="rId10"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custDataLst>
              <p:tags r:id="rId8"/>
            </p:custDataLst>
          </p:nvPr>
        </p:nvSpPr>
        <p:spPr>
          <a:xfrm>
            <a:off x="669882" y="952508"/>
            <a:ext cx="10852237" cy="5388907"/>
          </a:xfrm>
          <a:prstGeom prst="rect">
            <a:avLst/>
          </a:prstGeom>
        </p:spPr>
        <p:txBody>
          <a:bodyPr vert="horz" lIns="90170" tIns="46990" rIns="90170" bIns="46990" rtlCol="0">
            <a:sp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9"/>
            </p:custDataLst>
          </p:nvPr>
        </p:nvSpPr>
        <p:spPr>
          <a:xfrm>
            <a:off x="879742" y="6349833"/>
            <a:ext cx="2700000" cy="316800"/>
          </a:xfrm>
          <a:prstGeom prst="rect">
            <a:avLst/>
          </a:prstGeom>
        </p:spPr>
        <p:txBody>
          <a:bodyPr vert="horz" lIns="91440" tIns="45720" rIns="91440" bIns="45720" rtlCol="0" anchor="ctr">
            <a:spAutoFit/>
          </a:bodyPr>
          <a:lstStyle>
            <a:lvl1pPr algn="l">
              <a:defRPr sz="1200" baseline="0">
                <a:solidFill>
                  <a:schemeClr val="tx1">
                    <a:lumMod val="85000"/>
                    <a:lumOff val="1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2024/5/13</a:t>
            </a:fld>
            <a:endParaRPr lang="zh-CN" altLang="en-US"/>
          </a:p>
        </p:txBody>
      </p:sp>
      <p:sp>
        <p:nvSpPr>
          <p:cNvPr id="5" name="页脚占位符 4"/>
          <p:cNvSpPr>
            <a:spLocks noGrp="1"/>
          </p:cNvSpPr>
          <p:nvPr>
            <p:ph type="ftr" sz="quarter" idx="3"/>
            <p:custDataLst>
              <p:tags r:id="rId10"/>
            </p:custDataLst>
          </p:nvPr>
        </p:nvSpPr>
        <p:spPr>
          <a:xfrm>
            <a:off x="4116000" y="6349833"/>
            <a:ext cx="3960000" cy="316800"/>
          </a:xfrm>
          <a:prstGeom prst="rect">
            <a:avLst/>
          </a:prstGeom>
        </p:spPr>
        <p:txBody>
          <a:bodyPr vert="horz" lIns="91440" tIns="45720" rIns="91440" bIns="45720" rtlCol="0" anchor="ctr">
            <a:spAutoFit/>
          </a:bodyPr>
          <a:lstStyle>
            <a:lvl1pPr algn="ctr">
              <a:defRPr sz="1200" baseline="0">
                <a:solidFill>
                  <a:schemeClr val="tx1">
                    <a:lumMod val="85000"/>
                    <a:lumOff val="1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1"/>
            </p:custDataLst>
          </p:nvPr>
        </p:nvSpPr>
        <p:spPr>
          <a:xfrm>
            <a:off x="8610600" y="6349833"/>
            <a:ext cx="2700000" cy="316800"/>
          </a:xfrm>
          <a:prstGeom prst="rect">
            <a:avLst/>
          </a:prstGeom>
        </p:spPr>
        <p:txBody>
          <a:bodyPr vert="horz" lIns="91440" tIns="45720" rIns="91440" bIns="45720" rtlCol="0" anchor="ctr">
            <a:spAutoFit/>
          </a:bodyPr>
          <a:lstStyle>
            <a:lvl1pPr algn="r">
              <a:defRPr sz="1200" baseline="0">
                <a:solidFill>
                  <a:schemeClr val="tx1">
                    <a:lumMod val="85000"/>
                    <a:lumOff val="1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矩形 6" hidden="1"/>
          <p:cNvSpPr/>
          <p:nvPr>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1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9.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20.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21.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5.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p:cNvSpPr txBox="1"/>
          <p:nvPr>
            <p:custDataLst>
              <p:tags r:id="rId2"/>
            </p:custDataLst>
          </p:nvPr>
        </p:nvSpPr>
        <p:spPr>
          <a:xfrm>
            <a:off x="3023590" y="2875002"/>
            <a:ext cx="6144820" cy="1107996"/>
          </a:xfrm>
          <a:prstGeom prst="rect">
            <a:avLst/>
          </a:prstGeom>
        </p:spPr>
        <p:txBody>
          <a:bodyPr wrap="square" lIns="0" tIns="0" rIns="0" bIns="0">
            <a:spAutoFit/>
          </a:bodyPr>
          <a:lst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pPr>
              <a:spcBef>
                <a:spcPts val="0"/>
              </a:spcBef>
              <a:buSzPct val="100000"/>
            </a:pPr>
            <a:r>
              <a:rPr lang="zh-CN" altLang="en-US" sz="7200" b="0" dirty="0">
                <a:solidFill>
                  <a:schemeClr val="accent1"/>
                </a:solidFill>
                <a:latin typeface="微软雅黑" panose="020B0503020204020204" pitchFamily="34" charset="-122"/>
                <a:cs typeface="+mn-ea"/>
                <a:sym typeface="+mn-lt"/>
              </a:rPr>
              <a:t>数据结构</a:t>
            </a:r>
            <a:endParaRPr lang="en-US" altLang="zh-CN" sz="7200" b="0" dirty="0">
              <a:solidFill>
                <a:schemeClr val="accent1"/>
              </a:solidFill>
              <a:latin typeface="微软雅黑" panose="020B0503020204020204" pitchFamily="34" charset="-122"/>
              <a:cs typeface="+mn-ea"/>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764633" y="469556"/>
            <a:ext cx="1088881" cy="729049"/>
          </a:xfrm>
        </p:spPr>
        <p:txBody>
          <a:bodyPr/>
          <a:lstStyle/>
          <a:p>
            <a:r>
              <a:rPr lang="zh-CN" altLang="en-US" sz="3200" b="0" dirty="0">
                <a:solidFill>
                  <a:srgbClr val="4D4D4D"/>
                </a:solidFill>
                <a:latin typeface="-apple-system"/>
              </a:rPr>
              <a:t>示例</a:t>
            </a:r>
            <a:endParaRPr lang="zh-CN" altLang="en-US" sz="3200" dirty="0"/>
          </a:p>
        </p:txBody>
      </p:sp>
      <p:sp>
        <p:nvSpPr>
          <p:cNvPr id="16" name="文本框 15"/>
          <p:cNvSpPr txBox="1"/>
          <p:nvPr/>
        </p:nvSpPr>
        <p:spPr>
          <a:xfrm>
            <a:off x="1853514" y="724119"/>
            <a:ext cx="6097772" cy="369332"/>
          </a:xfrm>
          <a:prstGeom prst="rect">
            <a:avLst/>
          </a:prstGeom>
          <a:noFill/>
        </p:spPr>
        <p:txBody>
          <a:bodyPr wrap="square">
            <a:spAutoFit/>
          </a:bodyPr>
          <a:lstStyle/>
          <a:p>
            <a:r>
              <a:rPr lang="zh-CN" altLang="en-US" dirty="0"/>
              <a:t>二分搜索树</a:t>
            </a:r>
            <a:r>
              <a:rPr lang="en-US" altLang="zh-CN" dirty="0"/>
              <a:t>-</a:t>
            </a:r>
            <a:r>
              <a:rPr lang="zh-CN" altLang="en-US" dirty="0"/>
              <a:t>层序遍历</a:t>
            </a:r>
          </a:p>
        </p:txBody>
      </p:sp>
      <p:sp>
        <p:nvSpPr>
          <p:cNvPr id="2" name="文本框 1"/>
          <p:cNvSpPr txBox="1"/>
          <p:nvPr/>
        </p:nvSpPr>
        <p:spPr>
          <a:xfrm>
            <a:off x="1013254" y="1348014"/>
            <a:ext cx="10416746" cy="707886"/>
          </a:xfrm>
          <a:prstGeom prst="rect">
            <a:avLst/>
          </a:prstGeom>
          <a:noFill/>
        </p:spPr>
        <p:txBody>
          <a:bodyPr wrap="square" rtlCol="0">
            <a:spAutoFit/>
          </a:bodyPr>
          <a:lstStyle/>
          <a:p>
            <a:r>
              <a:rPr lang="zh-CN" altLang="en-US" sz="2000" dirty="0"/>
              <a:t>二分搜索树的层序遍历，即逐层进行遍历，即将每层的节点存在队列当中，然后进行出队（取出节点）和入队（存入下一层的节点）的操作，以此达到遍历的目的。</a:t>
            </a:r>
            <a:endParaRPr lang="en-US" altLang="zh-CN" sz="2000" dirty="0"/>
          </a:p>
        </p:txBody>
      </p:sp>
      <p:sp>
        <p:nvSpPr>
          <p:cNvPr id="3" name="文本框 2"/>
          <p:cNvSpPr txBox="1"/>
          <p:nvPr/>
        </p:nvSpPr>
        <p:spPr>
          <a:xfrm>
            <a:off x="1013254" y="2205309"/>
            <a:ext cx="9662984" cy="1804020"/>
          </a:xfrm>
          <a:prstGeom prst="rect">
            <a:avLst/>
          </a:prstGeom>
          <a:noFill/>
        </p:spPr>
        <p:txBody>
          <a:bodyPr wrap="square" rtlCol="0">
            <a:spAutoFit/>
          </a:bodyPr>
          <a:lstStyle/>
          <a:p>
            <a:pPr>
              <a:lnSpc>
                <a:spcPct val="125000"/>
              </a:lnSpc>
            </a:pPr>
            <a:r>
              <a:rPr lang="zh-CN" altLang="en-US" dirty="0"/>
              <a:t>（</a:t>
            </a:r>
            <a:r>
              <a:rPr lang="en-US" altLang="zh-CN" dirty="0"/>
              <a:t>1</a:t>
            </a:r>
            <a:r>
              <a:rPr lang="zh-CN" altLang="en-US" dirty="0"/>
              <a:t>）先取出根节点放入队列中序遍历：先递归访问左子树，再访问自身，再递归访问右子树。</a:t>
            </a:r>
            <a:endParaRPr lang="en-US" altLang="zh-CN" dirty="0"/>
          </a:p>
          <a:p>
            <a:pPr>
              <a:lnSpc>
                <a:spcPct val="125000"/>
              </a:lnSpc>
            </a:pPr>
            <a:r>
              <a:rPr lang="zh-CN" altLang="en-US" dirty="0"/>
              <a:t>（</a:t>
            </a:r>
            <a:r>
              <a:rPr lang="en-US" altLang="zh-CN" dirty="0"/>
              <a:t>2</a:t>
            </a:r>
            <a:r>
              <a:rPr lang="zh-CN" altLang="en-US" dirty="0"/>
              <a:t>）取出 </a:t>
            </a:r>
            <a:r>
              <a:rPr lang="en-US" altLang="zh-CN" dirty="0"/>
              <a:t>29</a:t>
            </a:r>
            <a:r>
              <a:rPr lang="zh-CN" altLang="en-US" dirty="0"/>
              <a:t>，左右孩子节点入队。</a:t>
            </a:r>
            <a:endParaRPr lang="en-US" altLang="zh-CN" dirty="0"/>
          </a:p>
          <a:p>
            <a:pPr>
              <a:lnSpc>
                <a:spcPct val="125000"/>
              </a:lnSpc>
            </a:pPr>
            <a:r>
              <a:rPr lang="zh-CN" altLang="en-US" dirty="0"/>
              <a:t>（</a:t>
            </a:r>
            <a:r>
              <a:rPr lang="en-US" altLang="zh-CN" dirty="0"/>
              <a:t>3</a:t>
            </a:r>
            <a:r>
              <a:rPr lang="zh-CN" altLang="en-US" dirty="0"/>
              <a:t>）队首 </a:t>
            </a:r>
            <a:r>
              <a:rPr lang="en-US" altLang="zh-CN" dirty="0"/>
              <a:t>17 </a:t>
            </a:r>
            <a:r>
              <a:rPr lang="zh-CN" altLang="en-US" dirty="0"/>
              <a:t>出队，孩子节点 </a:t>
            </a:r>
            <a:r>
              <a:rPr lang="en-US" altLang="zh-CN" dirty="0"/>
              <a:t>14</a:t>
            </a:r>
            <a:r>
              <a:rPr lang="zh-CN" altLang="en-US" dirty="0"/>
              <a:t>、</a:t>
            </a:r>
            <a:r>
              <a:rPr lang="en-US" altLang="zh-CN" dirty="0"/>
              <a:t>23 </a:t>
            </a:r>
            <a:r>
              <a:rPr lang="zh-CN" altLang="en-US" dirty="0"/>
              <a:t>入队。</a:t>
            </a:r>
            <a:endParaRPr lang="en-US" altLang="zh-CN" dirty="0"/>
          </a:p>
          <a:p>
            <a:pPr>
              <a:lnSpc>
                <a:spcPct val="125000"/>
              </a:lnSpc>
            </a:pPr>
            <a:r>
              <a:rPr lang="zh-CN" altLang="en-US" dirty="0"/>
              <a:t>（</a:t>
            </a:r>
            <a:r>
              <a:rPr lang="en-US" altLang="zh-CN" dirty="0"/>
              <a:t>4</a:t>
            </a:r>
            <a:r>
              <a:rPr lang="zh-CN" altLang="en-US" dirty="0"/>
              <a:t>）</a:t>
            </a:r>
            <a:r>
              <a:rPr lang="en-US" altLang="zh-CN" dirty="0"/>
              <a:t>31 </a:t>
            </a:r>
            <a:r>
              <a:rPr lang="zh-CN" altLang="en-US" dirty="0"/>
              <a:t>出队，孩子节点 </a:t>
            </a:r>
            <a:r>
              <a:rPr lang="en-US" altLang="zh-CN" dirty="0"/>
              <a:t>30 </a:t>
            </a:r>
            <a:r>
              <a:rPr lang="zh-CN" altLang="en-US" dirty="0"/>
              <a:t>和 </a:t>
            </a:r>
            <a:r>
              <a:rPr lang="en-US" altLang="zh-CN" dirty="0"/>
              <a:t>43 </a:t>
            </a:r>
            <a:r>
              <a:rPr lang="zh-CN" altLang="en-US" dirty="0"/>
              <a:t>入队。</a:t>
            </a:r>
            <a:endParaRPr lang="en-US" altLang="zh-CN" dirty="0"/>
          </a:p>
          <a:p>
            <a:pPr>
              <a:lnSpc>
                <a:spcPct val="125000"/>
              </a:lnSpc>
            </a:pPr>
            <a:r>
              <a:rPr lang="zh-CN" altLang="en-US" dirty="0"/>
              <a:t>（</a:t>
            </a:r>
            <a:r>
              <a:rPr lang="en-US" altLang="zh-CN" dirty="0"/>
              <a:t>5</a:t>
            </a:r>
            <a:r>
              <a:rPr lang="zh-CN" altLang="en-US" dirty="0"/>
              <a:t>）最后全部出队</a:t>
            </a:r>
          </a:p>
        </p:txBody>
      </p:sp>
      <p:pic>
        <p:nvPicPr>
          <p:cNvPr id="5" name="图片 4"/>
          <p:cNvPicPr>
            <a:picLocks noChangeAspect="1"/>
          </p:cNvPicPr>
          <p:nvPr/>
        </p:nvPicPr>
        <p:blipFill>
          <a:blip r:embed="rId4"/>
          <a:stretch>
            <a:fillRect/>
          </a:stretch>
        </p:blipFill>
        <p:spPr>
          <a:xfrm>
            <a:off x="1248032" y="4260344"/>
            <a:ext cx="2928928" cy="1804020"/>
          </a:xfrm>
          <a:prstGeom prst="rect">
            <a:avLst/>
          </a:prstGeom>
        </p:spPr>
      </p:pic>
      <p:pic>
        <p:nvPicPr>
          <p:cNvPr id="7" name="图片 6"/>
          <p:cNvPicPr>
            <a:picLocks noChangeAspect="1"/>
          </p:cNvPicPr>
          <p:nvPr/>
        </p:nvPicPr>
        <p:blipFill>
          <a:blip r:embed="rId5"/>
          <a:stretch>
            <a:fillRect/>
          </a:stretch>
        </p:blipFill>
        <p:spPr>
          <a:xfrm>
            <a:off x="4314888" y="4260344"/>
            <a:ext cx="3234036" cy="1804020"/>
          </a:xfrm>
          <a:prstGeom prst="rect">
            <a:avLst/>
          </a:prstGeom>
        </p:spPr>
      </p:pic>
      <p:pic>
        <p:nvPicPr>
          <p:cNvPr id="9" name="图片 8"/>
          <p:cNvPicPr>
            <a:picLocks noChangeAspect="1"/>
          </p:cNvPicPr>
          <p:nvPr/>
        </p:nvPicPr>
        <p:blipFill>
          <a:blip r:embed="rId6"/>
          <a:stretch>
            <a:fillRect/>
          </a:stretch>
        </p:blipFill>
        <p:spPr>
          <a:xfrm>
            <a:off x="7820088" y="4243560"/>
            <a:ext cx="3123880" cy="1719795"/>
          </a:xfrm>
          <a:prstGeom prst="rect">
            <a:avLst/>
          </a:prstGeom>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764633" y="469556"/>
            <a:ext cx="1088881" cy="729049"/>
          </a:xfrm>
        </p:spPr>
        <p:txBody>
          <a:bodyPr/>
          <a:lstStyle/>
          <a:p>
            <a:r>
              <a:rPr lang="zh-CN" altLang="en-US" sz="3200" b="0" dirty="0">
                <a:solidFill>
                  <a:srgbClr val="4D4D4D"/>
                </a:solidFill>
                <a:latin typeface="-apple-system"/>
              </a:rPr>
              <a:t>示例</a:t>
            </a:r>
            <a:endParaRPr lang="zh-CN" altLang="en-US" sz="3200" dirty="0"/>
          </a:p>
        </p:txBody>
      </p:sp>
      <p:sp>
        <p:nvSpPr>
          <p:cNvPr id="16" name="文本框 15"/>
          <p:cNvSpPr txBox="1"/>
          <p:nvPr/>
        </p:nvSpPr>
        <p:spPr>
          <a:xfrm>
            <a:off x="1853514" y="724119"/>
            <a:ext cx="6097772" cy="369332"/>
          </a:xfrm>
          <a:prstGeom prst="rect">
            <a:avLst/>
          </a:prstGeom>
          <a:noFill/>
        </p:spPr>
        <p:txBody>
          <a:bodyPr wrap="square">
            <a:spAutoFit/>
          </a:bodyPr>
          <a:lstStyle/>
          <a:p>
            <a:r>
              <a:rPr lang="zh-CN" altLang="en-US" dirty="0"/>
              <a:t>二分搜索树</a:t>
            </a:r>
            <a:r>
              <a:rPr lang="en-US" altLang="zh-CN" dirty="0"/>
              <a:t>-</a:t>
            </a:r>
            <a:r>
              <a:rPr lang="zh-CN" altLang="en-US" dirty="0"/>
              <a:t>层序遍历</a:t>
            </a:r>
          </a:p>
        </p:txBody>
      </p:sp>
      <p:sp>
        <p:nvSpPr>
          <p:cNvPr id="2" name="文本框 1"/>
          <p:cNvSpPr txBox="1"/>
          <p:nvPr/>
        </p:nvSpPr>
        <p:spPr>
          <a:xfrm>
            <a:off x="1013254" y="1348014"/>
            <a:ext cx="10416746" cy="707886"/>
          </a:xfrm>
          <a:prstGeom prst="rect">
            <a:avLst/>
          </a:prstGeom>
          <a:noFill/>
        </p:spPr>
        <p:txBody>
          <a:bodyPr wrap="square" rtlCol="0">
            <a:spAutoFit/>
          </a:bodyPr>
          <a:lstStyle/>
          <a:p>
            <a:r>
              <a:rPr lang="zh-CN" altLang="en-US" sz="2000" dirty="0"/>
              <a:t>二分搜索树的层序遍历，即逐层进行遍历，即将每层的节点存在队列当中，然后进行出队（取出节点）和入队（存入下一层的节点）的操作，以此达到遍历的目的。</a:t>
            </a:r>
            <a:endParaRPr lang="en-US" altLang="zh-CN" sz="2000" dirty="0"/>
          </a:p>
        </p:txBody>
      </p:sp>
      <p:sp>
        <p:nvSpPr>
          <p:cNvPr id="3" name="文本框 2"/>
          <p:cNvSpPr txBox="1"/>
          <p:nvPr/>
        </p:nvSpPr>
        <p:spPr>
          <a:xfrm>
            <a:off x="1013254" y="2139030"/>
            <a:ext cx="9662984" cy="1804020"/>
          </a:xfrm>
          <a:prstGeom prst="rect">
            <a:avLst/>
          </a:prstGeom>
          <a:noFill/>
        </p:spPr>
        <p:txBody>
          <a:bodyPr wrap="square" rtlCol="0">
            <a:spAutoFit/>
          </a:bodyPr>
          <a:lstStyle/>
          <a:p>
            <a:pPr>
              <a:lnSpc>
                <a:spcPct val="125000"/>
              </a:lnSpc>
            </a:pPr>
            <a:r>
              <a:rPr lang="zh-CN" altLang="en-US" dirty="0"/>
              <a:t>（</a:t>
            </a:r>
            <a:r>
              <a:rPr lang="en-US" altLang="zh-CN" dirty="0"/>
              <a:t>1</a:t>
            </a:r>
            <a:r>
              <a:rPr lang="zh-CN" altLang="en-US" dirty="0"/>
              <a:t>）先取出根节点放入队列中序遍历：先递归访问左子树，再访问自身，再递归访问右子树。</a:t>
            </a:r>
            <a:endParaRPr lang="en-US" altLang="zh-CN" dirty="0"/>
          </a:p>
          <a:p>
            <a:pPr>
              <a:lnSpc>
                <a:spcPct val="125000"/>
              </a:lnSpc>
            </a:pPr>
            <a:r>
              <a:rPr lang="zh-CN" altLang="en-US" dirty="0"/>
              <a:t>（</a:t>
            </a:r>
            <a:r>
              <a:rPr lang="en-US" altLang="zh-CN" dirty="0"/>
              <a:t>2</a:t>
            </a:r>
            <a:r>
              <a:rPr lang="zh-CN" altLang="en-US" dirty="0"/>
              <a:t>）取出 </a:t>
            </a:r>
            <a:r>
              <a:rPr lang="en-US" altLang="zh-CN" dirty="0"/>
              <a:t>29</a:t>
            </a:r>
            <a:r>
              <a:rPr lang="zh-CN" altLang="en-US" dirty="0"/>
              <a:t>，左右孩子节点入队。</a:t>
            </a:r>
            <a:endParaRPr lang="en-US" altLang="zh-CN" dirty="0"/>
          </a:p>
          <a:p>
            <a:pPr>
              <a:lnSpc>
                <a:spcPct val="125000"/>
              </a:lnSpc>
            </a:pPr>
            <a:r>
              <a:rPr lang="zh-CN" altLang="en-US" dirty="0"/>
              <a:t>（</a:t>
            </a:r>
            <a:r>
              <a:rPr lang="en-US" altLang="zh-CN" dirty="0"/>
              <a:t>3</a:t>
            </a:r>
            <a:r>
              <a:rPr lang="zh-CN" altLang="en-US" dirty="0"/>
              <a:t>）队首 </a:t>
            </a:r>
            <a:r>
              <a:rPr lang="en-US" altLang="zh-CN" dirty="0"/>
              <a:t>17 </a:t>
            </a:r>
            <a:r>
              <a:rPr lang="zh-CN" altLang="en-US" dirty="0"/>
              <a:t>出队，孩子节点 </a:t>
            </a:r>
            <a:r>
              <a:rPr lang="en-US" altLang="zh-CN" dirty="0"/>
              <a:t>14</a:t>
            </a:r>
            <a:r>
              <a:rPr lang="zh-CN" altLang="en-US" dirty="0"/>
              <a:t>、</a:t>
            </a:r>
            <a:r>
              <a:rPr lang="en-US" altLang="zh-CN" dirty="0"/>
              <a:t>23 </a:t>
            </a:r>
            <a:r>
              <a:rPr lang="zh-CN" altLang="en-US" dirty="0"/>
              <a:t>入队。</a:t>
            </a:r>
            <a:endParaRPr lang="en-US" altLang="zh-CN" dirty="0"/>
          </a:p>
          <a:p>
            <a:pPr>
              <a:lnSpc>
                <a:spcPct val="125000"/>
              </a:lnSpc>
            </a:pPr>
            <a:r>
              <a:rPr lang="zh-CN" altLang="en-US" dirty="0"/>
              <a:t>（</a:t>
            </a:r>
            <a:r>
              <a:rPr lang="en-US" altLang="zh-CN" dirty="0"/>
              <a:t>4</a:t>
            </a:r>
            <a:r>
              <a:rPr lang="zh-CN" altLang="en-US" dirty="0"/>
              <a:t>）</a:t>
            </a:r>
            <a:r>
              <a:rPr lang="en-US" altLang="zh-CN" dirty="0"/>
              <a:t>31 </a:t>
            </a:r>
            <a:r>
              <a:rPr lang="zh-CN" altLang="en-US" dirty="0"/>
              <a:t>出队，孩子节点 </a:t>
            </a:r>
            <a:r>
              <a:rPr lang="en-US" altLang="zh-CN" dirty="0"/>
              <a:t>30 </a:t>
            </a:r>
            <a:r>
              <a:rPr lang="zh-CN" altLang="en-US" dirty="0"/>
              <a:t>和 </a:t>
            </a:r>
            <a:r>
              <a:rPr lang="en-US" altLang="zh-CN" dirty="0"/>
              <a:t>43 </a:t>
            </a:r>
            <a:r>
              <a:rPr lang="zh-CN" altLang="en-US" dirty="0"/>
              <a:t>入队。</a:t>
            </a:r>
            <a:endParaRPr lang="en-US" altLang="zh-CN" dirty="0"/>
          </a:p>
          <a:p>
            <a:pPr>
              <a:lnSpc>
                <a:spcPct val="125000"/>
              </a:lnSpc>
            </a:pPr>
            <a:r>
              <a:rPr lang="zh-CN" altLang="en-US" dirty="0"/>
              <a:t>（</a:t>
            </a:r>
            <a:r>
              <a:rPr lang="en-US" altLang="zh-CN" dirty="0"/>
              <a:t>5</a:t>
            </a:r>
            <a:r>
              <a:rPr lang="zh-CN" altLang="en-US" dirty="0"/>
              <a:t>）最后全部出队</a:t>
            </a:r>
          </a:p>
        </p:txBody>
      </p:sp>
      <p:pic>
        <p:nvPicPr>
          <p:cNvPr id="6" name="图片 5"/>
          <p:cNvPicPr>
            <a:picLocks noChangeAspect="1"/>
          </p:cNvPicPr>
          <p:nvPr/>
        </p:nvPicPr>
        <p:blipFill>
          <a:blip r:embed="rId4"/>
          <a:stretch>
            <a:fillRect/>
          </a:stretch>
        </p:blipFill>
        <p:spPr>
          <a:xfrm>
            <a:off x="1309073" y="4040408"/>
            <a:ext cx="4161653" cy="2348036"/>
          </a:xfrm>
          <a:prstGeom prst="rect">
            <a:avLst/>
          </a:prstGeom>
        </p:spPr>
      </p:pic>
      <p:pic>
        <p:nvPicPr>
          <p:cNvPr id="10" name="图片 9"/>
          <p:cNvPicPr>
            <a:picLocks noChangeAspect="1"/>
          </p:cNvPicPr>
          <p:nvPr/>
        </p:nvPicPr>
        <p:blipFill>
          <a:blip r:embed="rId5"/>
          <a:stretch>
            <a:fillRect/>
          </a:stretch>
        </p:blipFill>
        <p:spPr>
          <a:xfrm>
            <a:off x="5844746" y="4031414"/>
            <a:ext cx="4401451" cy="2342802"/>
          </a:xfrm>
          <a:prstGeom prst="rect">
            <a:avLst/>
          </a:prstGeom>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764633" y="469556"/>
            <a:ext cx="1088881" cy="729049"/>
          </a:xfrm>
        </p:spPr>
        <p:txBody>
          <a:bodyPr/>
          <a:lstStyle/>
          <a:p>
            <a:r>
              <a:rPr lang="zh-CN" altLang="en-US" sz="3200" b="0" dirty="0">
                <a:solidFill>
                  <a:srgbClr val="4D4D4D"/>
                </a:solidFill>
                <a:latin typeface="-apple-system"/>
              </a:rPr>
              <a:t>习题</a:t>
            </a:r>
            <a:endParaRPr lang="zh-CN" altLang="en-US" sz="3200" dirty="0"/>
          </a:p>
        </p:txBody>
      </p:sp>
      <p:sp>
        <p:nvSpPr>
          <p:cNvPr id="16" name="文本框 15"/>
          <p:cNvSpPr txBox="1"/>
          <p:nvPr/>
        </p:nvSpPr>
        <p:spPr>
          <a:xfrm>
            <a:off x="1853514" y="724119"/>
            <a:ext cx="6097772" cy="369332"/>
          </a:xfrm>
          <a:prstGeom prst="rect">
            <a:avLst/>
          </a:prstGeom>
          <a:noFill/>
        </p:spPr>
        <p:txBody>
          <a:bodyPr wrap="square">
            <a:spAutoFit/>
          </a:bodyPr>
          <a:lstStyle/>
          <a:p>
            <a:r>
              <a:rPr lang="zh-CN" altLang="en-US" dirty="0"/>
              <a:t>二分搜索树</a:t>
            </a:r>
            <a:r>
              <a:rPr lang="en-US" altLang="zh-CN" dirty="0"/>
              <a:t>-</a:t>
            </a:r>
            <a:r>
              <a:rPr lang="zh-CN" altLang="en-US" dirty="0"/>
              <a:t>深度优先遍历</a:t>
            </a:r>
          </a:p>
        </p:txBody>
      </p:sp>
      <p:sp>
        <p:nvSpPr>
          <p:cNvPr id="2" name="文本框 1"/>
          <p:cNvSpPr txBox="1"/>
          <p:nvPr/>
        </p:nvSpPr>
        <p:spPr>
          <a:xfrm>
            <a:off x="1013254" y="1348014"/>
            <a:ext cx="10416746" cy="707886"/>
          </a:xfrm>
          <a:prstGeom prst="rect">
            <a:avLst/>
          </a:prstGeom>
          <a:noFill/>
        </p:spPr>
        <p:txBody>
          <a:bodyPr wrap="square" rtlCol="0">
            <a:spAutoFit/>
          </a:bodyPr>
          <a:lstStyle/>
          <a:p>
            <a:r>
              <a:rPr lang="zh-CN" altLang="en-US" sz="2000" dirty="0"/>
              <a:t>深度优先遍历分为三种：先序遍历（</a:t>
            </a:r>
            <a:r>
              <a:rPr lang="en-US" altLang="zh-CN" sz="2000" dirty="0"/>
              <a:t>preorder tree walk</a:t>
            </a:r>
            <a:r>
              <a:rPr lang="zh-CN" altLang="en-US" sz="2000" dirty="0"/>
              <a:t>）、中序遍历（</a:t>
            </a:r>
            <a:r>
              <a:rPr lang="en-US" altLang="zh-CN" sz="2000" dirty="0" err="1"/>
              <a:t>inorder</a:t>
            </a:r>
            <a:r>
              <a:rPr lang="en-US" altLang="zh-CN" sz="2000" dirty="0"/>
              <a:t> tree walk</a:t>
            </a:r>
            <a:r>
              <a:rPr lang="zh-CN" altLang="en-US" sz="2000" dirty="0"/>
              <a:t>）、后序遍历（</a:t>
            </a:r>
            <a:r>
              <a:rPr lang="en-US" altLang="zh-CN" sz="2000" dirty="0" err="1"/>
              <a:t>postorder</a:t>
            </a:r>
            <a:r>
              <a:rPr lang="en-US" altLang="zh-CN" sz="2000" dirty="0"/>
              <a:t> tree walk</a:t>
            </a:r>
            <a:r>
              <a:rPr lang="zh-CN" altLang="en-US" sz="2000" dirty="0"/>
              <a:t>）。</a:t>
            </a:r>
            <a:endParaRPr lang="en-US" altLang="zh-CN" sz="2000" dirty="0"/>
          </a:p>
        </p:txBody>
      </p:sp>
      <p:sp>
        <p:nvSpPr>
          <p:cNvPr id="3" name="文本框 2"/>
          <p:cNvSpPr txBox="1"/>
          <p:nvPr/>
        </p:nvSpPr>
        <p:spPr>
          <a:xfrm>
            <a:off x="1013254" y="2205309"/>
            <a:ext cx="9662984" cy="1108701"/>
          </a:xfrm>
          <a:prstGeom prst="rect">
            <a:avLst/>
          </a:prstGeom>
          <a:noFill/>
        </p:spPr>
        <p:txBody>
          <a:bodyPr wrap="square" rtlCol="0">
            <a:spAutoFit/>
          </a:bodyPr>
          <a:lstStyle/>
          <a:p>
            <a:pPr marL="285750" indent="-285750">
              <a:lnSpc>
                <a:spcPct val="125000"/>
              </a:lnSpc>
              <a:buFont typeface="Wingdings" panose="05000000000000000000" pitchFamily="2" charset="2"/>
              <a:buChar char="l"/>
            </a:pPr>
            <a:r>
              <a:rPr lang="zh-CN" altLang="en-US" dirty="0"/>
              <a:t>前序遍历：先访问当前节点，再依次递归访问左右子树。</a:t>
            </a:r>
            <a:endParaRPr lang="en-US" altLang="zh-CN" dirty="0"/>
          </a:p>
          <a:p>
            <a:pPr marL="285750" indent="-285750">
              <a:lnSpc>
                <a:spcPct val="125000"/>
              </a:lnSpc>
              <a:buFont typeface="Wingdings" panose="05000000000000000000" pitchFamily="2" charset="2"/>
              <a:buChar char="l"/>
            </a:pPr>
            <a:r>
              <a:rPr lang="zh-CN" altLang="en-US" dirty="0"/>
              <a:t>中序遍历：先递归访问左子树，再访问自身，再递归访问右子树。</a:t>
            </a:r>
            <a:endParaRPr lang="en-US" altLang="zh-CN" dirty="0"/>
          </a:p>
          <a:p>
            <a:pPr marL="285750" indent="-285750">
              <a:lnSpc>
                <a:spcPct val="125000"/>
              </a:lnSpc>
              <a:buFont typeface="Wingdings" panose="05000000000000000000" pitchFamily="2" charset="2"/>
              <a:buChar char="l"/>
            </a:pPr>
            <a:r>
              <a:rPr lang="zh-CN" altLang="en-US" dirty="0"/>
              <a:t>后序遍历：先递归访问左右子树，再访问自身节点。</a:t>
            </a:r>
          </a:p>
        </p:txBody>
      </p:sp>
      <p:pic>
        <p:nvPicPr>
          <p:cNvPr id="8" name="图片 7">
            <a:extLst>
              <a:ext uri="{FF2B5EF4-FFF2-40B4-BE49-F238E27FC236}">
                <a16:creationId xmlns:a16="http://schemas.microsoft.com/office/drawing/2014/main" id="{5BEA0B72-98A5-D7DF-44DE-B30A7C0BAF53}"/>
              </a:ext>
            </a:extLst>
          </p:cNvPr>
          <p:cNvPicPr>
            <a:picLocks noChangeAspect="1"/>
          </p:cNvPicPr>
          <p:nvPr/>
        </p:nvPicPr>
        <p:blipFill>
          <a:blip r:embed="rId4"/>
          <a:stretch>
            <a:fillRect/>
          </a:stretch>
        </p:blipFill>
        <p:spPr>
          <a:xfrm>
            <a:off x="1195387" y="3429000"/>
            <a:ext cx="3552825" cy="2657475"/>
          </a:xfrm>
          <a:prstGeom prst="rect">
            <a:avLst/>
          </a:prstGeom>
        </p:spPr>
      </p:pic>
      <p:pic>
        <p:nvPicPr>
          <p:cNvPr id="10" name="图片 9">
            <a:extLst>
              <a:ext uri="{FF2B5EF4-FFF2-40B4-BE49-F238E27FC236}">
                <a16:creationId xmlns:a16="http://schemas.microsoft.com/office/drawing/2014/main" id="{9C41818E-C3BF-813C-2CC2-8BAF071DC77C}"/>
              </a:ext>
            </a:extLst>
          </p:cNvPr>
          <p:cNvPicPr>
            <a:picLocks noChangeAspect="1"/>
          </p:cNvPicPr>
          <p:nvPr/>
        </p:nvPicPr>
        <p:blipFill>
          <a:blip r:embed="rId5"/>
          <a:stretch>
            <a:fillRect/>
          </a:stretch>
        </p:blipFill>
        <p:spPr>
          <a:xfrm>
            <a:off x="5700715" y="3429000"/>
            <a:ext cx="4081460" cy="2633568"/>
          </a:xfrm>
          <a:prstGeom prst="rect">
            <a:avLst/>
          </a:prstGeom>
        </p:spPr>
      </p:pic>
    </p:spTree>
    <p:custDataLst>
      <p:tags r:id="rId1"/>
    </p:custDataLst>
    <p:extLst>
      <p:ext uri="{BB962C8B-B14F-4D97-AF65-F5344CB8AC3E}">
        <p14:creationId xmlns:p14="http://schemas.microsoft.com/office/powerpoint/2010/main" val="1003852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764633" y="469556"/>
            <a:ext cx="1088881" cy="729049"/>
          </a:xfrm>
        </p:spPr>
        <p:txBody>
          <a:bodyPr/>
          <a:lstStyle/>
          <a:p>
            <a:r>
              <a:rPr lang="zh-CN" altLang="en-US" sz="3200" b="0" dirty="0">
                <a:solidFill>
                  <a:srgbClr val="4D4D4D"/>
                </a:solidFill>
                <a:latin typeface="-apple-system"/>
              </a:rPr>
              <a:t>习题</a:t>
            </a:r>
            <a:endParaRPr lang="zh-CN" altLang="en-US" sz="3200" dirty="0"/>
          </a:p>
        </p:txBody>
      </p:sp>
      <p:sp>
        <p:nvSpPr>
          <p:cNvPr id="16" name="文本框 15"/>
          <p:cNvSpPr txBox="1"/>
          <p:nvPr/>
        </p:nvSpPr>
        <p:spPr>
          <a:xfrm>
            <a:off x="1853514" y="724119"/>
            <a:ext cx="6097772" cy="369332"/>
          </a:xfrm>
          <a:prstGeom prst="rect">
            <a:avLst/>
          </a:prstGeom>
          <a:noFill/>
        </p:spPr>
        <p:txBody>
          <a:bodyPr wrap="square">
            <a:spAutoFit/>
          </a:bodyPr>
          <a:lstStyle/>
          <a:p>
            <a:r>
              <a:rPr lang="zh-CN" altLang="en-US" dirty="0"/>
              <a:t>二分搜索树</a:t>
            </a:r>
            <a:r>
              <a:rPr lang="en-US" altLang="zh-CN" dirty="0"/>
              <a:t>-</a:t>
            </a:r>
            <a:r>
              <a:rPr lang="zh-CN" altLang="en-US" dirty="0"/>
              <a:t>层序遍历</a:t>
            </a:r>
          </a:p>
        </p:txBody>
      </p:sp>
      <p:sp>
        <p:nvSpPr>
          <p:cNvPr id="2" name="文本框 1"/>
          <p:cNvSpPr txBox="1"/>
          <p:nvPr/>
        </p:nvSpPr>
        <p:spPr>
          <a:xfrm>
            <a:off x="1013254" y="1348014"/>
            <a:ext cx="10416746" cy="707886"/>
          </a:xfrm>
          <a:prstGeom prst="rect">
            <a:avLst/>
          </a:prstGeom>
          <a:noFill/>
        </p:spPr>
        <p:txBody>
          <a:bodyPr wrap="square" rtlCol="0">
            <a:spAutoFit/>
          </a:bodyPr>
          <a:lstStyle/>
          <a:p>
            <a:r>
              <a:rPr lang="zh-CN" altLang="en-US" sz="2000" dirty="0"/>
              <a:t>二分搜索树的层序遍历，即逐层进行遍历，即将每层的节点存在队列当中，然后进行出队（取出节点）和入队（存入下一层的节点）的操作，以此达到遍历的目的。</a:t>
            </a:r>
            <a:endParaRPr lang="en-US" altLang="zh-CN" sz="2000" dirty="0"/>
          </a:p>
        </p:txBody>
      </p:sp>
      <p:pic>
        <p:nvPicPr>
          <p:cNvPr id="4" name="图片 3">
            <a:extLst>
              <a:ext uri="{FF2B5EF4-FFF2-40B4-BE49-F238E27FC236}">
                <a16:creationId xmlns:a16="http://schemas.microsoft.com/office/drawing/2014/main" id="{0AEE0647-9466-8B89-A542-E52E9B993476}"/>
              </a:ext>
            </a:extLst>
          </p:cNvPr>
          <p:cNvPicPr>
            <a:picLocks noChangeAspect="1"/>
          </p:cNvPicPr>
          <p:nvPr/>
        </p:nvPicPr>
        <p:blipFill>
          <a:blip r:embed="rId4"/>
          <a:stretch>
            <a:fillRect/>
          </a:stretch>
        </p:blipFill>
        <p:spPr>
          <a:xfrm>
            <a:off x="1252537" y="2714625"/>
            <a:ext cx="3552825" cy="2657475"/>
          </a:xfrm>
          <a:prstGeom prst="rect">
            <a:avLst/>
          </a:prstGeom>
        </p:spPr>
      </p:pic>
      <p:pic>
        <p:nvPicPr>
          <p:cNvPr id="5" name="图片 4">
            <a:extLst>
              <a:ext uri="{FF2B5EF4-FFF2-40B4-BE49-F238E27FC236}">
                <a16:creationId xmlns:a16="http://schemas.microsoft.com/office/drawing/2014/main" id="{4809CFDC-EA47-50BC-4959-0ED04648A584}"/>
              </a:ext>
            </a:extLst>
          </p:cNvPr>
          <p:cNvPicPr>
            <a:picLocks noChangeAspect="1"/>
          </p:cNvPicPr>
          <p:nvPr/>
        </p:nvPicPr>
        <p:blipFill>
          <a:blip r:embed="rId5"/>
          <a:stretch>
            <a:fillRect/>
          </a:stretch>
        </p:blipFill>
        <p:spPr>
          <a:xfrm>
            <a:off x="5757865" y="2714625"/>
            <a:ext cx="4081460" cy="2633568"/>
          </a:xfrm>
          <a:prstGeom prst="rect">
            <a:avLst/>
          </a:prstGeom>
        </p:spPr>
      </p:pic>
    </p:spTree>
    <p:custDataLst>
      <p:tags r:id="rId1"/>
    </p:custDataLst>
    <p:extLst>
      <p:ext uri="{BB962C8B-B14F-4D97-AF65-F5344CB8AC3E}">
        <p14:creationId xmlns:p14="http://schemas.microsoft.com/office/powerpoint/2010/main" val="1265135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0"/>
          <p:cNvSpPr>
            <a:spLocks noGrp="1"/>
          </p:cNvSpPr>
          <p:nvPr>
            <p:ph type="title"/>
          </p:nvPr>
        </p:nvSpPr>
        <p:spPr>
          <a:xfrm>
            <a:off x="764633" y="469556"/>
            <a:ext cx="4753665" cy="729049"/>
          </a:xfrm>
        </p:spPr>
        <p:txBody>
          <a:bodyPr/>
          <a:lstStyle/>
          <a:p>
            <a:r>
              <a:rPr lang="zh-CN" altLang="en-US" sz="3200" i="0" dirty="0">
                <a:solidFill>
                  <a:srgbClr val="4D4D4D"/>
                </a:solidFill>
                <a:effectLst/>
                <a:latin typeface="-apple-system"/>
              </a:rPr>
              <a:t>常见的数据结构</a:t>
            </a:r>
            <a:endParaRPr lang="zh-CN" altLang="en-US" sz="3200" dirty="0"/>
          </a:p>
        </p:txBody>
      </p:sp>
      <p:sp>
        <p:nvSpPr>
          <p:cNvPr id="7" name="文本框 6"/>
          <p:cNvSpPr txBox="1"/>
          <p:nvPr/>
        </p:nvSpPr>
        <p:spPr>
          <a:xfrm>
            <a:off x="1135024" y="1392808"/>
            <a:ext cx="10656483" cy="1135054"/>
          </a:xfrm>
          <a:prstGeom prst="rect">
            <a:avLst/>
          </a:prstGeom>
          <a:noFill/>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栈（</a:t>
            </a:r>
            <a:r>
              <a:rPr lang="en-US" altLang="zh-CN" sz="2400" b="1" dirty="0">
                <a:latin typeface="微软雅黑" panose="020B0503020204020204" pitchFamily="34" charset="-122"/>
                <a:ea typeface="微软雅黑" panose="020B0503020204020204" pitchFamily="34" charset="-122"/>
              </a:rPr>
              <a:t>Stack</a:t>
            </a:r>
            <a:r>
              <a:rPr lang="zh-CN" altLang="en-US"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：栈是一种特殊的线性表，它只能在一个表的一个固定端进行数据结点的插入和删除操作。</a:t>
            </a:r>
          </a:p>
        </p:txBody>
      </p:sp>
      <p:sp>
        <p:nvSpPr>
          <p:cNvPr id="15" name="文本框 14"/>
          <p:cNvSpPr txBox="1"/>
          <p:nvPr/>
        </p:nvSpPr>
        <p:spPr>
          <a:xfrm>
            <a:off x="1135024" y="2527862"/>
            <a:ext cx="10188650" cy="1198880"/>
          </a:xfrm>
          <a:prstGeom prst="rect">
            <a:avLst/>
          </a:prstGeom>
          <a:noFill/>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队列（</a:t>
            </a:r>
            <a:r>
              <a:rPr lang="en-US" altLang="zh-CN" sz="2400" b="1" dirty="0">
                <a:latin typeface="微软雅黑" panose="020B0503020204020204" pitchFamily="34" charset="-122"/>
                <a:ea typeface="微软雅黑" panose="020B0503020204020204" pitchFamily="34" charset="-122"/>
              </a:rPr>
              <a:t>Queue</a:t>
            </a:r>
            <a:r>
              <a:rPr lang="zh-CN" altLang="en-US"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：队列和栈类似，也是一种特殊的线性表。和栈不同的是，队列只允许在表的一端进行插入操作，而在另一端进行删除操作。</a:t>
            </a:r>
          </a:p>
        </p:txBody>
      </p:sp>
      <p:sp>
        <p:nvSpPr>
          <p:cNvPr id="2" name="文本框 1"/>
          <p:cNvSpPr txBox="1"/>
          <p:nvPr/>
        </p:nvSpPr>
        <p:spPr>
          <a:xfrm>
            <a:off x="1135024" y="3691208"/>
            <a:ext cx="10188650" cy="1198880"/>
          </a:xfrm>
          <a:prstGeom prst="rect">
            <a:avLst/>
          </a:prstGeom>
          <a:noFill/>
        </p:spPr>
        <p:txBody>
          <a:bodyPr wrap="square">
            <a:spAutoFit/>
          </a:bodyPr>
          <a:lstStyle/>
          <a:p>
            <a:pPr algn="l">
              <a:lnSpc>
                <a:spcPct val="150000"/>
              </a:lnSpc>
              <a:buClrTx/>
              <a:buSzTx/>
              <a:buFontTx/>
            </a:pPr>
            <a:r>
              <a:rPr lang="zh-CN" altLang="en-US" sz="2400" b="1" dirty="0">
                <a:latin typeface="微软雅黑" panose="020B0503020204020204" pitchFamily="34" charset="-122"/>
                <a:ea typeface="微软雅黑" panose="020B0503020204020204" pitchFamily="34" charset="-122"/>
              </a:rPr>
              <a:t>数组（</a:t>
            </a:r>
            <a:r>
              <a:rPr lang="en-US" altLang="zh-CN" sz="2400" b="1" dirty="0">
                <a:latin typeface="微软雅黑" panose="020B0503020204020204" pitchFamily="34" charset="-122"/>
                <a:ea typeface="微软雅黑" panose="020B0503020204020204" pitchFamily="34" charset="-122"/>
              </a:rPr>
              <a:t>Array</a:t>
            </a:r>
            <a:r>
              <a:rPr lang="zh-CN" altLang="en-US"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：数组是一种聚合数据类型，它是将具有相同类型的若干变量有序地组织在一起的集合。</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0"/>
          <p:cNvSpPr>
            <a:spLocks noGrp="1"/>
          </p:cNvSpPr>
          <p:nvPr>
            <p:ph type="title"/>
          </p:nvPr>
        </p:nvSpPr>
        <p:spPr>
          <a:xfrm>
            <a:off x="764633" y="469556"/>
            <a:ext cx="4753665" cy="729049"/>
          </a:xfrm>
        </p:spPr>
        <p:txBody>
          <a:bodyPr/>
          <a:lstStyle/>
          <a:p>
            <a:r>
              <a:rPr lang="zh-CN" altLang="en-US" sz="3200" i="0" dirty="0">
                <a:solidFill>
                  <a:srgbClr val="4D4D4D"/>
                </a:solidFill>
                <a:effectLst/>
                <a:latin typeface="-apple-system"/>
              </a:rPr>
              <a:t>常见的数据结构</a:t>
            </a:r>
            <a:endParaRPr lang="zh-CN" altLang="en-US" sz="3200" dirty="0"/>
          </a:p>
        </p:txBody>
      </p:sp>
      <p:sp>
        <p:nvSpPr>
          <p:cNvPr id="7" name="文本框 6"/>
          <p:cNvSpPr txBox="1"/>
          <p:nvPr/>
        </p:nvSpPr>
        <p:spPr>
          <a:xfrm>
            <a:off x="1135024" y="1751158"/>
            <a:ext cx="10656483" cy="1135054"/>
          </a:xfrm>
          <a:prstGeom prst="rect">
            <a:avLst/>
          </a:prstGeom>
          <a:noFill/>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链表（</a:t>
            </a:r>
            <a:r>
              <a:rPr lang="en-US" altLang="zh-CN" sz="2400" b="1" dirty="0">
                <a:latin typeface="微软雅黑" panose="020B0503020204020204" pitchFamily="34" charset="-122"/>
                <a:ea typeface="微软雅黑" panose="020B0503020204020204" pitchFamily="34" charset="-122"/>
              </a:rPr>
              <a:t>Linked List</a:t>
            </a:r>
            <a:r>
              <a:rPr lang="zh-CN" altLang="en-US"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：链表是一种数据元素按照链式存储结构进行存储的数据结构，这种存储结构具有在物理上存在非连续的特点。</a:t>
            </a:r>
          </a:p>
        </p:txBody>
      </p:sp>
      <p:sp>
        <p:nvSpPr>
          <p:cNvPr id="15" name="文本框 14"/>
          <p:cNvSpPr txBox="1"/>
          <p:nvPr/>
        </p:nvSpPr>
        <p:spPr>
          <a:xfrm>
            <a:off x="1135024" y="2944727"/>
            <a:ext cx="10188650" cy="580415"/>
          </a:xfrm>
          <a:prstGeom prst="rect">
            <a:avLst/>
          </a:prstGeom>
          <a:noFill/>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树（</a:t>
            </a:r>
            <a:r>
              <a:rPr lang="en-US" altLang="zh-CN" sz="2400" b="1" dirty="0">
                <a:latin typeface="微软雅黑" panose="020B0503020204020204" pitchFamily="34" charset="-122"/>
                <a:ea typeface="微软雅黑" panose="020B0503020204020204" pitchFamily="34" charset="-122"/>
              </a:rPr>
              <a:t>Tree</a:t>
            </a:r>
            <a:r>
              <a:rPr lang="zh-CN" altLang="en-US"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树是典型的非线性结构，它是包括，</a:t>
            </a: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个结点的有穷集合 </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a:t>
            </a:r>
          </a:p>
        </p:txBody>
      </p:sp>
      <p:sp>
        <p:nvSpPr>
          <p:cNvPr id="2" name="文本框 1"/>
          <p:cNvSpPr txBox="1"/>
          <p:nvPr/>
        </p:nvSpPr>
        <p:spPr>
          <a:xfrm>
            <a:off x="1135024" y="3787350"/>
            <a:ext cx="10188650" cy="1198880"/>
          </a:xfrm>
          <a:prstGeom prst="rect">
            <a:avLst/>
          </a:prstGeom>
          <a:noFill/>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图（</a:t>
            </a:r>
            <a:r>
              <a:rPr lang="en-US" altLang="zh-CN" sz="2400" b="1" dirty="0">
                <a:latin typeface="微软雅黑" panose="020B0503020204020204" pitchFamily="34" charset="-122"/>
                <a:ea typeface="微软雅黑" panose="020B0503020204020204" pitchFamily="34" charset="-122"/>
              </a:rPr>
              <a:t>Graph</a:t>
            </a:r>
            <a:r>
              <a:rPr lang="zh-CN" altLang="en-US"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：图是另一种非线性数据结构。在图结构中，数据结点一般称为顶点，而边是顶点的有序偶对。</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0"/>
          <p:cNvSpPr>
            <a:spLocks noGrp="1"/>
          </p:cNvSpPr>
          <p:nvPr>
            <p:ph type="title"/>
          </p:nvPr>
        </p:nvSpPr>
        <p:spPr>
          <a:xfrm>
            <a:off x="764633" y="469556"/>
            <a:ext cx="4753665" cy="729049"/>
          </a:xfrm>
        </p:spPr>
        <p:txBody>
          <a:bodyPr/>
          <a:lstStyle/>
          <a:p>
            <a:r>
              <a:rPr lang="zh-CN" altLang="en-US" sz="3200" i="0" dirty="0">
                <a:solidFill>
                  <a:srgbClr val="4D4D4D"/>
                </a:solidFill>
                <a:effectLst/>
                <a:latin typeface="-apple-system"/>
              </a:rPr>
              <a:t>常见的数据结构</a:t>
            </a:r>
            <a:endParaRPr lang="zh-CN" altLang="en-US" sz="3200" dirty="0"/>
          </a:p>
        </p:txBody>
      </p:sp>
      <p:sp>
        <p:nvSpPr>
          <p:cNvPr id="7" name="文本框 6"/>
          <p:cNvSpPr txBox="1"/>
          <p:nvPr/>
        </p:nvSpPr>
        <p:spPr>
          <a:xfrm>
            <a:off x="1135024" y="1800584"/>
            <a:ext cx="10656483" cy="581057"/>
          </a:xfrm>
          <a:prstGeom prst="rect">
            <a:avLst/>
          </a:prstGeom>
          <a:noFill/>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堆（</a:t>
            </a:r>
            <a:r>
              <a:rPr lang="en-US" altLang="zh-CN" sz="2400" b="1" dirty="0">
                <a:latin typeface="微软雅黑" panose="020B0503020204020204" pitchFamily="34" charset="-122"/>
                <a:ea typeface="微软雅黑" panose="020B0503020204020204" pitchFamily="34" charset="-122"/>
              </a:rPr>
              <a:t>Heap</a:t>
            </a:r>
            <a:r>
              <a:rPr lang="zh-CN" altLang="en-US"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堆是一种特殊的树形数据结构，一般讨论的堆都是二叉堆。</a:t>
            </a:r>
          </a:p>
        </p:txBody>
      </p:sp>
      <p:sp>
        <p:nvSpPr>
          <p:cNvPr id="15" name="文本框 14"/>
          <p:cNvSpPr txBox="1"/>
          <p:nvPr/>
        </p:nvSpPr>
        <p:spPr>
          <a:xfrm>
            <a:off x="1135024" y="2697591"/>
            <a:ext cx="10188650" cy="1689052"/>
          </a:xfrm>
          <a:prstGeom prst="rect">
            <a:avLst/>
          </a:prstGeom>
          <a:noFill/>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散列表（</a:t>
            </a:r>
            <a:r>
              <a:rPr lang="en-US" altLang="zh-CN" sz="2400" b="1" dirty="0">
                <a:latin typeface="微软雅黑" panose="020B0503020204020204" pitchFamily="34" charset="-122"/>
                <a:ea typeface="微软雅黑" panose="020B0503020204020204" pitchFamily="34" charset="-122"/>
              </a:rPr>
              <a:t>Hash table</a:t>
            </a:r>
            <a:r>
              <a:rPr lang="zh-CN" altLang="en-US"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散列表源自于散列函数</a:t>
            </a:r>
            <a:r>
              <a:rPr lang="en-US" altLang="zh-CN" sz="2400" dirty="0">
                <a:latin typeface="微软雅黑" panose="020B0503020204020204" pitchFamily="34" charset="-122"/>
                <a:ea typeface="微软雅黑" panose="020B0503020204020204" pitchFamily="34" charset="-122"/>
              </a:rPr>
              <a:t>(Hash function)</a:t>
            </a:r>
            <a:r>
              <a:rPr lang="zh-CN" altLang="en-US" sz="2400" dirty="0">
                <a:latin typeface="微软雅黑" panose="020B0503020204020204" pitchFamily="34" charset="-122"/>
                <a:ea typeface="微软雅黑" panose="020B0503020204020204" pitchFamily="34" charset="-122"/>
              </a:rPr>
              <a:t>，其思想是如果在结构中存在关键字和</a:t>
            </a:r>
            <a:r>
              <a:rPr lang="en-US" altLang="zh-CN" sz="2400" dirty="0">
                <a:latin typeface="微软雅黑" panose="020B0503020204020204" pitchFamily="34" charset="-122"/>
                <a:ea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rPr>
              <a:t>相等的记录，那么必定在</a:t>
            </a:r>
            <a:r>
              <a:rPr lang="en-US" altLang="zh-CN" sz="2400" dirty="0">
                <a:latin typeface="微软雅黑" panose="020B0503020204020204" pitchFamily="34" charset="-122"/>
                <a:ea typeface="微软雅黑" panose="020B0503020204020204" pitchFamily="34" charset="-122"/>
              </a:rPr>
              <a:t>F(T)</a:t>
            </a:r>
            <a:r>
              <a:rPr lang="zh-CN" altLang="en-US" sz="2400" dirty="0">
                <a:latin typeface="微软雅黑" panose="020B0503020204020204" pitchFamily="34" charset="-122"/>
                <a:ea typeface="微软雅黑" panose="020B0503020204020204" pitchFamily="34" charset="-122"/>
              </a:rPr>
              <a:t>的存储位置可以找到该记录，这样就可以不用进行比较操作而直接取得所查记录。</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0"/>
          <p:cNvSpPr>
            <a:spLocks noGrp="1"/>
          </p:cNvSpPr>
          <p:nvPr>
            <p:ph type="title"/>
          </p:nvPr>
        </p:nvSpPr>
        <p:spPr>
          <a:xfrm>
            <a:off x="764633" y="469556"/>
            <a:ext cx="4753665" cy="729049"/>
          </a:xfrm>
        </p:spPr>
        <p:txBody>
          <a:bodyPr/>
          <a:lstStyle/>
          <a:p>
            <a:r>
              <a:rPr lang="zh-CN" altLang="en-US" sz="3200" i="0" dirty="0">
                <a:solidFill>
                  <a:srgbClr val="4D4D4D"/>
                </a:solidFill>
                <a:effectLst/>
                <a:latin typeface="-apple-system"/>
              </a:rPr>
              <a:t>常用算法</a:t>
            </a:r>
            <a:endParaRPr lang="zh-CN" altLang="en-US" sz="3200" dirty="0"/>
          </a:p>
        </p:txBody>
      </p:sp>
      <p:sp>
        <p:nvSpPr>
          <p:cNvPr id="7" name="文本框 6"/>
          <p:cNvSpPr txBox="1"/>
          <p:nvPr/>
        </p:nvSpPr>
        <p:spPr>
          <a:xfrm>
            <a:off x="1135024" y="1646845"/>
            <a:ext cx="10656483" cy="1135054"/>
          </a:xfrm>
          <a:prstGeom prst="rect">
            <a:avLst/>
          </a:prstGeom>
          <a:noFill/>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数据结构研究的内容</a:t>
            </a:r>
            <a:r>
              <a:rPr lang="zh-CN" altLang="en-US" sz="2400" dirty="0">
                <a:latin typeface="微软雅黑" panose="020B0503020204020204" pitchFamily="34" charset="-122"/>
                <a:ea typeface="微软雅黑" panose="020B0503020204020204" pitchFamily="34" charset="-122"/>
              </a:rPr>
              <a:t>：就是如何按一定的逻辑结构，把数据组织起来，并选择适当的存储表示方法把逻辑结构组织好的数据存储到计算机的存储器里。</a:t>
            </a:r>
          </a:p>
        </p:txBody>
      </p:sp>
      <p:sp>
        <p:nvSpPr>
          <p:cNvPr id="2" name="文本框 1"/>
          <p:cNvSpPr txBox="1"/>
          <p:nvPr/>
        </p:nvSpPr>
        <p:spPr>
          <a:xfrm>
            <a:off x="1135024" y="3015188"/>
            <a:ext cx="10656483" cy="581057"/>
          </a:xfrm>
          <a:prstGeom prst="rect">
            <a:avLst/>
          </a:prstGeom>
          <a:noFill/>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算法研究的目的</a:t>
            </a:r>
            <a:r>
              <a:rPr lang="zh-CN" altLang="en-US" sz="2400" dirty="0">
                <a:latin typeface="微软雅黑" panose="020B0503020204020204" pitchFamily="34" charset="-122"/>
                <a:ea typeface="微软雅黑" panose="020B0503020204020204" pitchFamily="34" charset="-122"/>
              </a:rPr>
              <a:t>：为了更有效的处理数据，提高数据运算效率</a:t>
            </a:r>
            <a:r>
              <a:rPr lang="zh-CN" altLang="en-US" sz="2400" b="0" i="0" dirty="0">
                <a:solidFill>
                  <a:srgbClr val="333333"/>
                </a:solidFill>
                <a:effectLst/>
                <a:highlight>
                  <a:srgbClr val="FFFFFF"/>
                </a:highlight>
                <a:latin typeface="Helvetica Neue"/>
              </a:rPr>
              <a:t>。</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0"/>
          <p:cNvSpPr>
            <a:spLocks noGrp="1"/>
          </p:cNvSpPr>
          <p:nvPr>
            <p:ph type="title"/>
          </p:nvPr>
        </p:nvSpPr>
        <p:spPr>
          <a:xfrm>
            <a:off x="764633" y="469556"/>
            <a:ext cx="4753665" cy="729049"/>
          </a:xfrm>
        </p:spPr>
        <p:txBody>
          <a:bodyPr/>
          <a:lstStyle/>
          <a:p>
            <a:r>
              <a:rPr lang="zh-CN" altLang="en-US" sz="3200" i="0" dirty="0">
                <a:solidFill>
                  <a:srgbClr val="4D4D4D"/>
                </a:solidFill>
                <a:effectLst/>
                <a:latin typeface="-apple-system"/>
              </a:rPr>
              <a:t>常用算法</a:t>
            </a:r>
            <a:endParaRPr lang="zh-CN" altLang="en-US" sz="3200" dirty="0"/>
          </a:p>
        </p:txBody>
      </p:sp>
      <p:sp>
        <p:nvSpPr>
          <p:cNvPr id="15" name="文本框 14"/>
          <p:cNvSpPr txBox="1"/>
          <p:nvPr/>
        </p:nvSpPr>
        <p:spPr>
          <a:xfrm>
            <a:off x="1001675" y="1198605"/>
            <a:ext cx="10188650" cy="1135054"/>
          </a:xfrm>
          <a:prstGeom prst="rect">
            <a:avLst/>
          </a:prstGeom>
          <a:noFill/>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检索：</a:t>
            </a:r>
            <a:r>
              <a:rPr lang="zh-CN" altLang="en-US" sz="2400" dirty="0"/>
              <a:t>检索就是在数据结构里查找满足一定条件的节点。一般是给定一个某字段的值，找具有该字段值的节点。</a:t>
            </a:r>
            <a:endParaRPr lang="zh-CN" altLang="en-US" sz="24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1001675" y="2495181"/>
            <a:ext cx="10188650" cy="581057"/>
          </a:xfrm>
          <a:prstGeom prst="rect">
            <a:avLst/>
          </a:prstGeom>
          <a:noFill/>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插入：</a:t>
            </a:r>
            <a:r>
              <a:rPr lang="zh-CN" altLang="en-US" sz="2400" dirty="0"/>
              <a:t>往数据结构中增加新的节点。</a:t>
            </a:r>
            <a:endParaRPr lang="zh-CN" altLang="en-US" sz="24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001675" y="3237760"/>
            <a:ext cx="10188650" cy="581057"/>
          </a:xfrm>
          <a:prstGeom prst="rect">
            <a:avLst/>
          </a:prstGeom>
          <a:noFill/>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删除：</a:t>
            </a:r>
            <a:r>
              <a:rPr lang="zh-CN" altLang="en-US" sz="2400" dirty="0"/>
              <a:t>把指定的结点从数据结构中去掉。</a:t>
            </a:r>
            <a:endParaRPr lang="zh-CN" altLang="en-US" sz="2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001675" y="3961820"/>
            <a:ext cx="10188650" cy="581057"/>
          </a:xfrm>
          <a:prstGeom prst="rect">
            <a:avLst/>
          </a:prstGeom>
          <a:noFill/>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更新：</a:t>
            </a:r>
            <a:r>
              <a:rPr lang="zh-CN" altLang="en-US" sz="2400" dirty="0"/>
              <a:t>改变指定节点的一个或多个字段的值。</a:t>
            </a:r>
            <a:endParaRPr lang="zh-CN" altLang="en-US" sz="24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001675" y="4685880"/>
            <a:ext cx="10188650" cy="581057"/>
          </a:xfrm>
          <a:prstGeom prst="rect">
            <a:avLst/>
          </a:prstGeom>
          <a:noFill/>
        </p:spPr>
        <p:txBody>
          <a:bodyPr wrap="square">
            <a:spAutoFit/>
          </a:bodyPr>
          <a:lstStyle/>
          <a:p>
            <a:pPr>
              <a:lnSpc>
                <a:spcPct val="150000"/>
              </a:lnSpc>
            </a:pPr>
            <a:r>
              <a:rPr lang="zh-CN" altLang="en-US" sz="2400" b="1" dirty="0">
                <a:latin typeface="微软雅黑" panose="020B0503020204020204" pitchFamily="34" charset="-122"/>
                <a:ea typeface="微软雅黑" panose="020B0503020204020204" pitchFamily="34" charset="-122"/>
              </a:rPr>
              <a:t>排序：</a:t>
            </a:r>
            <a:r>
              <a:rPr lang="zh-CN" altLang="en-US" sz="2400" dirty="0"/>
              <a:t>把节点按某种指定的顺序重新排列。例如递增或递减。</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764633" y="469556"/>
            <a:ext cx="1088881" cy="729049"/>
          </a:xfrm>
        </p:spPr>
        <p:txBody>
          <a:bodyPr/>
          <a:lstStyle/>
          <a:p>
            <a:r>
              <a:rPr lang="zh-CN" altLang="en-US" sz="3200" b="0" dirty="0">
                <a:solidFill>
                  <a:srgbClr val="4D4D4D"/>
                </a:solidFill>
                <a:latin typeface="-apple-system"/>
              </a:rPr>
              <a:t>示例</a:t>
            </a:r>
            <a:endParaRPr lang="zh-CN" altLang="en-US" sz="3200" dirty="0"/>
          </a:p>
        </p:txBody>
      </p:sp>
      <p:sp>
        <p:nvSpPr>
          <p:cNvPr id="16" name="文本框 15"/>
          <p:cNvSpPr txBox="1"/>
          <p:nvPr/>
        </p:nvSpPr>
        <p:spPr>
          <a:xfrm>
            <a:off x="1853514" y="724119"/>
            <a:ext cx="6097772" cy="369332"/>
          </a:xfrm>
          <a:prstGeom prst="rect">
            <a:avLst/>
          </a:prstGeom>
          <a:noFill/>
        </p:spPr>
        <p:txBody>
          <a:bodyPr wrap="square">
            <a:spAutoFit/>
          </a:bodyPr>
          <a:lstStyle/>
          <a:p>
            <a:r>
              <a:rPr lang="zh-CN" altLang="en-US" dirty="0"/>
              <a:t>二分搜索树</a:t>
            </a:r>
          </a:p>
        </p:txBody>
      </p:sp>
      <p:sp>
        <p:nvSpPr>
          <p:cNvPr id="2" name="文本框 1"/>
          <p:cNvSpPr txBox="1"/>
          <p:nvPr/>
        </p:nvSpPr>
        <p:spPr>
          <a:xfrm>
            <a:off x="1000897" y="1594022"/>
            <a:ext cx="10416746" cy="984885"/>
          </a:xfrm>
          <a:prstGeom prst="rect">
            <a:avLst/>
          </a:prstGeom>
          <a:noFill/>
        </p:spPr>
        <p:txBody>
          <a:bodyPr wrap="square" rtlCol="0">
            <a:spAutoFit/>
          </a:bodyPr>
          <a:lstStyle/>
          <a:p>
            <a:r>
              <a:rPr lang="zh-CN" altLang="en-US" sz="2000" dirty="0"/>
              <a:t>二分搜索树（英语：</a:t>
            </a:r>
            <a:r>
              <a:rPr lang="en-US" altLang="zh-CN" sz="2000" dirty="0"/>
              <a:t>Binary Search Tree</a:t>
            </a:r>
            <a:r>
              <a:rPr lang="zh-CN" altLang="en-US" sz="2000" dirty="0"/>
              <a:t>），也称为 二叉查找树 、二叉搜索树 、有序二叉树或排序二叉树。满足以下几个条件：</a:t>
            </a:r>
            <a:endParaRPr lang="en-US" altLang="zh-CN" sz="2000" dirty="0"/>
          </a:p>
          <a:p>
            <a:endParaRPr lang="zh-CN" altLang="en-US" dirty="0"/>
          </a:p>
        </p:txBody>
      </p:sp>
      <p:pic>
        <p:nvPicPr>
          <p:cNvPr id="4" name="图片 3"/>
          <p:cNvPicPr>
            <a:picLocks noChangeAspect="1"/>
          </p:cNvPicPr>
          <p:nvPr/>
        </p:nvPicPr>
        <p:blipFill>
          <a:blip r:embed="rId4"/>
          <a:stretch>
            <a:fillRect/>
          </a:stretch>
        </p:blipFill>
        <p:spPr>
          <a:xfrm>
            <a:off x="1000897" y="2517352"/>
            <a:ext cx="5267325" cy="3276600"/>
          </a:xfrm>
          <a:prstGeom prst="rect">
            <a:avLst/>
          </a:prstGeom>
        </p:spPr>
      </p:pic>
      <p:sp>
        <p:nvSpPr>
          <p:cNvPr id="6" name="文本框 5"/>
          <p:cNvSpPr txBox="1"/>
          <p:nvPr/>
        </p:nvSpPr>
        <p:spPr>
          <a:xfrm>
            <a:off x="6657202" y="3236607"/>
            <a:ext cx="4760441" cy="1631216"/>
          </a:xfrm>
          <a:prstGeom prst="rect">
            <a:avLst/>
          </a:prstGeom>
          <a:noFill/>
        </p:spPr>
        <p:txBody>
          <a:bodyPr wrap="square">
            <a:spAutoFit/>
          </a:bodyPr>
          <a:lstStyle/>
          <a:p>
            <a:pPr marL="285750" indent="-285750">
              <a:buFont typeface="Wingdings" panose="05000000000000000000" pitchFamily="2" charset="2"/>
              <a:buChar char="l"/>
            </a:pPr>
            <a:r>
              <a:rPr lang="zh-CN" altLang="en-US" sz="2000" dirty="0"/>
              <a:t>若它的左子树不为空，左子树上所有节点的值都小于它的根节点。</a:t>
            </a:r>
            <a:endParaRPr lang="en-US" altLang="zh-CN" sz="2000" dirty="0"/>
          </a:p>
          <a:p>
            <a:endParaRPr lang="zh-CN" altLang="en-US" sz="2000" dirty="0"/>
          </a:p>
          <a:p>
            <a:pPr marL="285750" indent="-285750">
              <a:buFont typeface="Wingdings" panose="05000000000000000000" pitchFamily="2" charset="2"/>
              <a:buChar char="l"/>
            </a:pPr>
            <a:r>
              <a:rPr lang="zh-CN" altLang="en-US" sz="2000" dirty="0"/>
              <a:t>若它的右子树不为空，右子树上所有的节点的值都大于它的根节点。</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764633" y="469556"/>
            <a:ext cx="1088881" cy="729049"/>
          </a:xfrm>
        </p:spPr>
        <p:txBody>
          <a:bodyPr/>
          <a:lstStyle/>
          <a:p>
            <a:r>
              <a:rPr lang="zh-CN" altLang="en-US" sz="3200" b="0" dirty="0">
                <a:solidFill>
                  <a:srgbClr val="4D4D4D"/>
                </a:solidFill>
                <a:latin typeface="-apple-system"/>
              </a:rPr>
              <a:t>示例</a:t>
            </a:r>
            <a:endParaRPr lang="zh-CN" altLang="en-US" sz="3200" dirty="0"/>
          </a:p>
        </p:txBody>
      </p:sp>
      <p:sp>
        <p:nvSpPr>
          <p:cNvPr id="16" name="文本框 15"/>
          <p:cNvSpPr txBox="1"/>
          <p:nvPr/>
        </p:nvSpPr>
        <p:spPr>
          <a:xfrm>
            <a:off x="1853514" y="724119"/>
            <a:ext cx="6097772" cy="369332"/>
          </a:xfrm>
          <a:prstGeom prst="rect">
            <a:avLst/>
          </a:prstGeom>
          <a:noFill/>
        </p:spPr>
        <p:txBody>
          <a:bodyPr wrap="square">
            <a:spAutoFit/>
          </a:bodyPr>
          <a:lstStyle/>
          <a:p>
            <a:r>
              <a:rPr lang="zh-CN" altLang="en-US" dirty="0"/>
              <a:t>二分搜索树</a:t>
            </a:r>
            <a:r>
              <a:rPr lang="en-US" altLang="zh-CN" dirty="0"/>
              <a:t>-</a:t>
            </a:r>
            <a:r>
              <a:rPr lang="zh-CN" altLang="en-US" dirty="0"/>
              <a:t>深度优先遍历</a:t>
            </a:r>
          </a:p>
        </p:txBody>
      </p:sp>
      <p:sp>
        <p:nvSpPr>
          <p:cNvPr id="2" name="文本框 1"/>
          <p:cNvSpPr txBox="1"/>
          <p:nvPr/>
        </p:nvSpPr>
        <p:spPr>
          <a:xfrm>
            <a:off x="1013254" y="1348014"/>
            <a:ext cx="10416746" cy="707886"/>
          </a:xfrm>
          <a:prstGeom prst="rect">
            <a:avLst/>
          </a:prstGeom>
          <a:noFill/>
        </p:spPr>
        <p:txBody>
          <a:bodyPr wrap="square" rtlCol="0">
            <a:spAutoFit/>
          </a:bodyPr>
          <a:lstStyle/>
          <a:p>
            <a:r>
              <a:rPr lang="zh-CN" altLang="en-US" sz="2000" dirty="0"/>
              <a:t>深度优先遍历分为三种：先序遍历（</a:t>
            </a:r>
            <a:r>
              <a:rPr lang="en-US" altLang="zh-CN" sz="2000" dirty="0"/>
              <a:t>preorder tree walk</a:t>
            </a:r>
            <a:r>
              <a:rPr lang="zh-CN" altLang="en-US" sz="2000" dirty="0"/>
              <a:t>）、中序遍历（</a:t>
            </a:r>
            <a:r>
              <a:rPr lang="en-US" altLang="zh-CN" sz="2000" dirty="0" err="1"/>
              <a:t>inorder</a:t>
            </a:r>
            <a:r>
              <a:rPr lang="en-US" altLang="zh-CN" sz="2000" dirty="0"/>
              <a:t> tree walk</a:t>
            </a:r>
            <a:r>
              <a:rPr lang="zh-CN" altLang="en-US" sz="2000" dirty="0"/>
              <a:t>）、后序遍历（</a:t>
            </a:r>
            <a:r>
              <a:rPr lang="en-US" altLang="zh-CN" sz="2000" dirty="0" err="1"/>
              <a:t>postorder</a:t>
            </a:r>
            <a:r>
              <a:rPr lang="en-US" altLang="zh-CN" sz="2000" dirty="0"/>
              <a:t> tree walk</a:t>
            </a:r>
            <a:r>
              <a:rPr lang="zh-CN" altLang="en-US" sz="2000" dirty="0"/>
              <a:t>）。</a:t>
            </a:r>
            <a:endParaRPr lang="en-US" altLang="zh-CN" sz="2000" dirty="0"/>
          </a:p>
        </p:txBody>
      </p:sp>
      <p:sp>
        <p:nvSpPr>
          <p:cNvPr id="3" name="文本框 2"/>
          <p:cNvSpPr txBox="1"/>
          <p:nvPr/>
        </p:nvSpPr>
        <p:spPr>
          <a:xfrm>
            <a:off x="1013254" y="2205309"/>
            <a:ext cx="9662984" cy="1108701"/>
          </a:xfrm>
          <a:prstGeom prst="rect">
            <a:avLst/>
          </a:prstGeom>
          <a:noFill/>
        </p:spPr>
        <p:txBody>
          <a:bodyPr wrap="square" rtlCol="0">
            <a:spAutoFit/>
          </a:bodyPr>
          <a:lstStyle/>
          <a:p>
            <a:pPr marL="285750" indent="-285750">
              <a:lnSpc>
                <a:spcPct val="125000"/>
              </a:lnSpc>
              <a:buFont typeface="Wingdings" panose="05000000000000000000" pitchFamily="2" charset="2"/>
              <a:buChar char="l"/>
            </a:pPr>
            <a:r>
              <a:rPr lang="zh-CN" altLang="en-US" dirty="0"/>
              <a:t>前序遍历：先访问当前节点，再依次递归访问左右子树。</a:t>
            </a:r>
            <a:endParaRPr lang="en-US" altLang="zh-CN" dirty="0"/>
          </a:p>
          <a:p>
            <a:pPr marL="285750" indent="-285750">
              <a:lnSpc>
                <a:spcPct val="125000"/>
              </a:lnSpc>
              <a:buFont typeface="Wingdings" panose="05000000000000000000" pitchFamily="2" charset="2"/>
              <a:buChar char="l"/>
            </a:pPr>
            <a:r>
              <a:rPr lang="zh-CN" altLang="en-US" dirty="0"/>
              <a:t>中序遍历：先递归访问左子树，再访问自身，再递归访问右子树。</a:t>
            </a:r>
            <a:endParaRPr lang="en-US" altLang="zh-CN" dirty="0"/>
          </a:p>
          <a:p>
            <a:pPr marL="285750" indent="-285750">
              <a:lnSpc>
                <a:spcPct val="125000"/>
              </a:lnSpc>
              <a:buFont typeface="Wingdings" panose="05000000000000000000" pitchFamily="2" charset="2"/>
              <a:buChar char="l"/>
            </a:pPr>
            <a:r>
              <a:rPr lang="zh-CN" altLang="en-US" dirty="0"/>
              <a:t>后序遍历：先递归访问左右子树，再访问自身节点。</a:t>
            </a:r>
          </a:p>
        </p:txBody>
      </p:sp>
      <p:pic>
        <p:nvPicPr>
          <p:cNvPr id="7" name="图片 6"/>
          <p:cNvPicPr>
            <a:picLocks noChangeAspect="1"/>
          </p:cNvPicPr>
          <p:nvPr/>
        </p:nvPicPr>
        <p:blipFill>
          <a:blip r:embed="rId4"/>
          <a:stretch>
            <a:fillRect/>
          </a:stretch>
        </p:blipFill>
        <p:spPr>
          <a:xfrm>
            <a:off x="1013254" y="3510948"/>
            <a:ext cx="3225114" cy="2238922"/>
          </a:xfrm>
          <a:prstGeom prst="rect">
            <a:avLst/>
          </a:prstGeom>
        </p:spPr>
      </p:pic>
      <p:pic>
        <p:nvPicPr>
          <p:cNvPr id="12" name="图片 11"/>
          <p:cNvPicPr>
            <a:picLocks noChangeAspect="1"/>
          </p:cNvPicPr>
          <p:nvPr/>
        </p:nvPicPr>
        <p:blipFill>
          <a:blip r:embed="rId5"/>
          <a:stretch>
            <a:fillRect/>
          </a:stretch>
        </p:blipFill>
        <p:spPr>
          <a:xfrm>
            <a:off x="4362579" y="3510948"/>
            <a:ext cx="3225114" cy="2216399"/>
          </a:xfrm>
          <a:prstGeom prst="rect">
            <a:avLst/>
          </a:prstGeom>
        </p:spPr>
      </p:pic>
      <p:pic>
        <p:nvPicPr>
          <p:cNvPr id="14" name="图片 13"/>
          <p:cNvPicPr>
            <a:picLocks noChangeAspect="1"/>
          </p:cNvPicPr>
          <p:nvPr/>
        </p:nvPicPr>
        <p:blipFill>
          <a:blip r:embed="rId6"/>
          <a:stretch>
            <a:fillRect/>
          </a:stretch>
        </p:blipFill>
        <p:spPr>
          <a:xfrm>
            <a:off x="7951286" y="3510948"/>
            <a:ext cx="3434535" cy="2213135"/>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764633" y="469556"/>
            <a:ext cx="1088881" cy="729049"/>
          </a:xfrm>
        </p:spPr>
        <p:txBody>
          <a:bodyPr/>
          <a:lstStyle/>
          <a:p>
            <a:r>
              <a:rPr lang="zh-CN" altLang="en-US" sz="3200" b="0" dirty="0">
                <a:solidFill>
                  <a:srgbClr val="4D4D4D"/>
                </a:solidFill>
                <a:latin typeface="-apple-system"/>
              </a:rPr>
              <a:t>示例</a:t>
            </a:r>
            <a:endParaRPr lang="zh-CN" altLang="en-US" sz="3200" dirty="0"/>
          </a:p>
        </p:txBody>
      </p:sp>
      <p:sp>
        <p:nvSpPr>
          <p:cNvPr id="16" name="文本框 15"/>
          <p:cNvSpPr txBox="1"/>
          <p:nvPr/>
        </p:nvSpPr>
        <p:spPr>
          <a:xfrm>
            <a:off x="1853514" y="724119"/>
            <a:ext cx="6097772" cy="369332"/>
          </a:xfrm>
          <a:prstGeom prst="rect">
            <a:avLst/>
          </a:prstGeom>
          <a:noFill/>
        </p:spPr>
        <p:txBody>
          <a:bodyPr wrap="square">
            <a:spAutoFit/>
          </a:bodyPr>
          <a:lstStyle/>
          <a:p>
            <a:r>
              <a:rPr lang="zh-CN" altLang="en-US" dirty="0"/>
              <a:t>二分搜索树</a:t>
            </a:r>
            <a:r>
              <a:rPr lang="en-US" altLang="zh-CN" dirty="0"/>
              <a:t>-</a:t>
            </a:r>
            <a:r>
              <a:rPr lang="zh-CN" altLang="en-US" dirty="0"/>
              <a:t>层序遍历</a:t>
            </a:r>
          </a:p>
        </p:txBody>
      </p:sp>
      <p:sp>
        <p:nvSpPr>
          <p:cNvPr id="2" name="文本框 1"/>
          <p:cNvSpPr txBox="1"/>
          <p:nvPr/>
        </p:nvSpPr>
        <p:spPr>
          <a:xfrm>
            <a:off x="1013254" y="1348014"/>
            <a:ext cx="10416746" cy="707886"/>
          </a:xfrm>
          <a:prstGeom prst="rect">
            <a:avLst/>
          </a:prstGeom>
          <a:noFill/>
        </p:spPr>
        <p:txBody>
          <a:bodyPr wrap="square" rtlCol="0">
            <a:spAutoFit/>
          </a:bodyPr>
          <a:lstStyle/>
          <a:p>
            <a:r>
              <a:rPr lang="zh-CN" altLang="en-US" sz="2000" dirty="0"/>
              <a:t>二分搜索树的层序遍历，即逐层进行遍历，即将每层的节点存在队列当中，然后进行出队（取出节点）和入队（存入下一层的节点）的操作，以此达到遍历的目的。</a:t>
            </a:r>
            <a:endParaRPr lang="en-US" altLang="zh-CN" sz="2000" dirty="0"/>
          </a:p>
        </p:txBody>
      </p:sp>
      <p:pic>
        <p:nvPicPr>
          <p:cNvPr id="5" name="图片 4"/>
          <p:cNvPicPr>
            <a:picLocks noChangeAspect="1"/>
          </p:cNvPicPr>
          <p:nvPr/>
        </p:nvPicPr>
        <p:blipFill>
          <a:blip r:embed="rId4"/>
          <a:stretch>
            <a:fillRect/>
          </a:stretch>
        </p:blipFill>
        <p:spPr>
          <a:xfrm>
            <a:off x="1013254" y="2205309"/>
            <a:ext cx="5038725" cy="3790950"/>
          </a:xfrm>
          <a:prstGeom prst="rect">
            <a:avLst/>
          </a:prstGeom>
        </p:spPr>
      </p:pic>
      <p:sp>
        <p:nvSpPr>
          <p:cNvPr id="8" name="文本框 7"/>
          <p:cNvSpPr txBox="1"/>
          <p:nvPr/>
        </p:nvSpPr>
        <p:spPr>
          <a:xfrm>
            <a:off x="6418306" y="2573976"/>
            <a:ext cx="4760440" cy="2862322"/>
          </a:xfrm>
          <a:prstGeom prst="rect">
            <a:avLst/>
          </a:prstGeom>
          <a:noFill/>
        </p:spPr>
        <p:txBody>
          <a:bodyPr wrap="square">
            <a:spAutoFit/>
          </a:bodyPr>
          <a:lstStyle/>
          <a:p>
            <a:pPr algn="l" latinLnBrk="1">
              <a:buFont typeface="Arial" panose="020B0604020202020204" pitchFamily="34" charset="0"/>
              <a:buChar char="•"/>
            </a:pPr>
            <a:r>
              <a:rPr lang="zh-CN" altLang="en-US" sz="2000" b="0" i="0" dirty="0">
                <a:solidFill>
                  <a:srgbClr val="333333"/>
                </a:solidFill>
                <a:effectLst/>
                <a:highlight>
                  <a:srgbClr val="FFFFFF"/>
                </a:highlight>
                <a:latin typeface="Helvetica Neue"/>
              </a:rPr>
              <a:t>如果根节点为空，无可遍历；</a:t>
            </a:r>
          </a:p>
          <a:p>
            <a:pPr algn="l" latinLnBrk="1">
              <a:buFont typeface="Arial" panose="020B0604020202020204" pitchFamily="34" charset="0"/>
              <a:buChar char="•"/>
            </a:pPr>
            <a:r>
              <a:rPr lang="zh-CN" altLang="en-US" sz="2000" b="0" i="0" dirty="0">
                <a:solidFill>
                  <a:srgbClr val="333333"/>
                </a:solidFill>
                <a:effectLst/>
                <a:highlight>
                  <a:srgbClr val="FFFFFF"/>
                </a:highlight>
                <a:latin typeface="Helvetica Neue"/>
              </a:rPr>
              <a:t>如果根节点不为空：</a:t>
            </a:r>
          </a:p>
          <a:p>
            <a:pPr marL="742950" lvl="1" indent="-285750" algn="l" latinLnBrk="1">
              <a:buFont typeface="Arial" panose="020B0604020202020204" pitchFamily="34" charset="0"/>
              <a:buChar char="•"/>
            </a:pPr>
            <a:r>
              <a:rPr lang="zh-CN" altLang="en-US" sz="2000" b="0" i="0" dirty="0">
                <a:solidFill>
                  <a:srgbClr val="333333"/>
                </a:solidFill>
                <a:effectLst/>
                <a:highlight>
                  <a:srgbClr val="FFFFFF"/>
                </a:highlight>
                <a:latin typeface="Helvetica Neue"/>
              </a:rPr>
              <a:t>先将根节点入队；</a:t>
            </a:r>
          </a:p>
          <a:p>
            <a:pPr marL="742950" lvl="1" indent="-285750" algn="l" latinLnBrk="1">
              <a:buFont typeface="Arial" panose="020B0604020202020204" pitchFamily="34" charset="0"/>
              <a:buChar char="•"/>
            </a:pPr>
            <a:r>
              <a:rPr lang="zh-CN" altLang="en-US" sz="2000" b="0" i="0" dirty="0">
                <a:solidFill>
                  <a:srgbClr val="333333"/>
                </a:solidFill>
                <a:effectLst/>
                <a:highlight>
                  <a:srgbClr val="FFFFFF"/>
                </a:highlight>
                <a:latin typeface="Helvetica Neue"/>
              </a:rPr>
              <a:t>只要队列不为空：</a:t>
            </a:r>
          </a:p>
          <a:p>
            <a:pPr marL="1143000" lvl="2" indent="-228600" algn="l" latinLnBrk="1">
              <a:buFont typeface="Arial" panose="020B0604020202020204" pitchFamily="34" charset="0"/>
              <a:buChar char="•"/>
            </a:pPr>
            <a:r>
              <a:rPr lang="zh-CN" altLang="en-US" sz="2000" b="0" i="0" dirty="0">
                <a:solidFill>
                  <a:srgbClr val="333333"/>
                </a:solidFill>
                <a:effectLst/>
                <a:highlight>
                  <a:srgbClr val="FFFFFF"/>
                </a:highlight>
                <a:latin typeface="Helvetica Neue"/>
              </a:rPr>
              <a:t>出队队首节点，并遍历；</a:t>
            </a:r>
          </a:p>
          <a:p>
            <a:pPr marL="1143000" lvl="2" indent="-228600" algn="l" latinLnBrk="1">
              <a:buFont typeface="Arial" panose="020B0604020202020204" pitchFamily="34" charset="0"/>
              <a:buChar char="•"/>
            </a:pPr>
            <a:r>
              <a:rPr lang="zh-CN" altLang="en-US" sz="2000" b="0" i="0" dirty="0">
                <a:solidFill>
                  <a:srgbClr val="333333"/>
                </a:solidFill>
                <a:effectLst/>
                <a:highlight>
                  <a:srgbClr val="FFFFFF"/>
                </a:highlight>
                <a:latin typeface="Helvetica Neue"/>
              </a:rPr>
              <a:t>如果队首节点有左孩子，将左孩子入队；</a:t>
            </a:r>
          </a:p>
          <a:p>
            <a:pPr marL="1143000" lvl="2" indent="-228600" algn="l" latinLnBrk="1">
              <a:buFont typeface="Arial" panose="020B0604020202020204" pitchFamily="34" charset="0"/>
              <a:buChar char="•"/>
            </a:pPr>
            <a:r>
              <a:rPr lang="zh-CN" altLang="en-US" sz="2000" b="0" i="0" dirty="0">
                <a:solidFill>
                  <a:srgbClr val="333333"/>
                </a:solidFill>
                <a:effectLst/>
                <a:highlight>
                  <a:srgbClr val="FFFFFF"/>
                </a:highlight>
                <a:latin typeface="Helvetica Neue"/>
              </a:rPr>
              <a:t>如果队首节点有右孩子，将右孩子入队；</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TIyZjdkZjg0NTBlMjFkMzQ5ZjZhYjcyZjE2MzUxODA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BK_DARK_LIGHT"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157"/>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BK_DARK_LIGHT" val="1"/>
</p:tagLst>
</file>

<file path=ppt/tags/tag13.xml><?xml version="1.0" encoding="utf-8"?>
<p:tagLst xmlns:a="http://schemas.openxmlformats.org/drawingml/2006/main" xmlns:r="http://schemas.openxmlformats.org/officeDocument/2006/relationships" xmlns:p="http://schemas.openxmlformats.org/presentationml/2006/main">
  <p:tag name="KSO_WM_SLIDE_ID" val="custom20203157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3157"/>
  <p:tag name="KSO_WM_SLIDE_LAYOUT" val="a_b"/>
  <p:tag name="KSO_WM_SLIDE_LAYOUT_CNT" val="1_1"/>
  <p:tag name="KSO_WM_TEMPLATE_MASTER_THUMB_INDEX" val="12"/>
  <p:tag name="KSO_WM_TEMPLATE_THUMBS_INDEX" val="1、4、7、8、9、10、13、16、19、20、21、22、23、24、25、26、27、28、29、30"/>
</p:tagLst>
</file>

<file path=ppt/tags/tag1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文艺清新"/>
  <p:tag name="KSO_WM_UNIT_NOCLEAR" val="0"/>
  <p:tag name="KSO_WM_UNIT_VALUE" val="4"/>
  <p:tag name="KSO_WM_UNIT_HIGHLIGHT" val="0"/>
  <p:tag name="KSO_WM_UNIT_COMPATIBLE" val="0"/>
  <p:tag name="KSO_WM_UNIT_DIAGRAM_ISNUMVISUAL" val="0"/>
  <p:tag name="KSO_WM_UNIT_DIAGRAM_ISREFERUNIT" val="0"/>
  <p:tag name="KSO_WM_UNIT_TYPE" val="a"/>
  <p:tag name="KSO_WM_UNIT_INDEX" val="1"/>
  <p:tag name="KSO_WM_UNIT_ID" val="custom20203157_1*a*1"/>
  <p:tag name="KSO_WM_TEMPLATE_CATEGORY" val="custom"/>
  <p:tag name="KSO_WM_TEMPLATE_INDEX" val="20203157"/>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SLIDE_ID" val="custom20203157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3157"/>
  <p:tag name="KSO_WM_SLIDE_LAYOUT" val="a_b"/>
  <p:tag name="KSO_WM_SLIDE_LAYOUT_CNT" val="1_1"/>
  <p:tag name="KSO_WM_TEMPLATE_MASTER_THUMB_INDEX" val="12"/>
  <p:tag name="KSO_WM_TEMPLATE_THUMBS_INDEX" val="1、4、7、8、9、10、13、16、19、20、21、22、23、24、25、26、27、28、29、30"/>
</p:tagLst>
</file>

<file path=ppt/tags/tag16.xml><?xml version="1.0" encoding="utf-8"?>
<p:tagLst xmlns:a="http://schemas.openxmlformats.org/drawingml/2006/main" xmlns:r="http://schemas.openxmlformats.org/officeDocument/2006/relationships" xmlns:p="http://schemas.openxmlformats.org/presentationml/2006/main">
  <p:tag name="KSO_WM_SLIDE_ID" val="custom20203157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3157"/>
  <p:tag name="KSO_WM_SLIDE_LAYOUT" val="a_b"/>
  <p:tag name="KSO_WM_SLIDE_LAYOUT_CNT" val="1_1"/>
  <p:tag name="KSO_WM_TEMPLATE_MASTER_THUMB_INDEX" val="12"/>
  <p:tag name="KSO_WM_TEMPLATE_THUMBS_INDEX" val="1、4、7、8、9、10、13、16、19、20、21、22、23、24、25、26、27、28、29、30"/>
</p:tagLst>
</file>

<file path=ppt/tags/tag17.xml><?xml version="1.0" encoding="utf-8"?>
<p:tagLst xmlns:a="http://schemas.openxmlformats.org/drawingml/2006/main" xmlns:r="http://schemas.openxmlformats.org/officeDocument/2006/relationships" xmlns:p="http://schemas.openxmlformats.org/presentationml/2006/main">
  <p:tag name="KSO_WM_SLIDE_ID" val="custom20203157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3157"/>
  <p:tag name="KSO_WM_SLIDE_LAYOUT" val="a_b"/>
  <p:tag name="KSO_WM_SLIDE_LAYOUT_CNT" val="1_1"/>
  <p:tag name="KSO_WM_TEMPLATE_MASTER_THUMB_INDEX" val="12"/>
  <p:tag name="KSO_WM_TEMPLATE_THUMBS_INDEX" val="1、4、7、8、9、10、13、16、19、20、21、22、23、24、25、26、27、28、29、30"/>
</p:tagLst>
</file>

<file path=ppt/tags/tag18.xml><?xml version="1.0" encoding="utf-8"?>
<p:tagLst xmlns:a="http://schemas.openxmlformats.org/drawingml/2006/main" xmlns:r="http://schemas.openxmlformats.org/officeDocument/2006/relationships" xmlns:p="http://schemas.openxmlformats.org/presentationml/2006/main">
  <p:tag name="KSO_WM_SLIDE_ID" val="custom20203157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3157"/>
  <p:tag name="KSO_WM_SLIDE_LAYOUT" val="a_b"/>
  <p:tag name="KSO_WM_SLIDE_LAYOUT_CNT" val="1_1"/>
  <p:tag name="KSO_WM_TEMPLATE_MASTER_THUMB_INDEX" val="12"/>
  <p:tag name="KSO_WM_TEMPLATE_THUMBS_INDEX" val="1、4、7、8、9、10、13、16、19、20、21、22、23、24、25、26、27、28、29、30"/>
</p:tagLst>
</file>

<file path=ppt/tags/tag19.xml><?xml version="1.0" encoding="utf-8"?>
<p:tagLst xmlns:a="http://schemas.openxmlformats.org/drawingml/2006/main" xmlns:r="http://schemas.openxmlformats.org/officeDocument/2006/relationships" xmlns:p="http://schemas.openxmlformats.org/presentationml/2006/main">
  <p:tag name="KSO_WM_SLIDE_ID" val="custom20203157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3157"/>
  <p:tag name="KSO_WM_SLIDE_LAYOUT" val="a_b"/>
  <p:tag name="KSO_WM_SLIDE_LAYOUT_CNT" val="1_1"/>
  <p:tag name="KSO_WM_TEMPLATE_MASTER_THUMB_INDEX" val="12"/>
  <p:tag name="KSO_WM_TEMPLATE_THUMBS_INDEX" val="1、4、7、8、9、10、13、16、19、20、21、22、23、24、25、26、27、28、29、30"/>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3157"/>
</p:tagLst>
</file>

<file path=ppt/tags/tag20.xml><?xml version="1.0" encoding="utf-8"?>
<p:tagLst xmlns:a="http://schemas.openxmlformats.org/drawingml/2006/main" xmlns:r="http://schemas.openxmlformats.org/officeDocument/2006/relationships" xmlns:p="http://schemas.openxmlformats.org/presentationml/2006/main">
  <p:tag name="KSO_WM_SLIDE_ID" val="custom20203157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3157"/>
  <p:tag name="KSO_WM_SLIDE_LAYOUT" val="a_b"/>
  <p:tag name="KSO_WM_SLIDE_LAYOUT_CNT" val="1_1"/>
  <p:tag name="KSO_WM_TEMPLATE_MASTER_THUMB_INDEX" val="12"/>
  <p:tag name="KSO_WM_TEMPLATE_THUMBS_INDEX" val="1、4、7、8、9、10、13、16、19、20、21、22、23、24、25、26、27、28、29、30"/>
</p:tagLst>
</file>

<file path=ppt/tags/tag21.xml><?xml version="1.0" encoding="utf-8"?>
<p:tagLst xmlns:a="http://schemas.openxmlformats.org/drawingml/2006/main" xmlns:r="http://schemas.openxmlformats.org/officeDocument/2006/relationships" xmlns:p="http://schemas.openxmlformats.org/presentationml/2006/main">
  <p:tag name="KSO_WM_SLIDE_ID" val="custom20203157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3157"/>
  <p:tag name="KSO_WM_SLIDE_LAYOUT" val="a_b"/>
  <p:tag name="KSO_WM_SLIDE_LAYOUT_CNT" val="1_1"/>
  <p:tag name="KSO_WM_TEMPLATE_MASTER_THUMB_INDEX" val="12"/>
  <p:tag name="KSO_WM_TEMPLATE_THUMBS_INDEX" val="1、4、7、8、9、10、13、16、19、20、21、22、23、24、25、26、27、28、29、30"/>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SHOW_EDIT_AREA_INDICATION" val="0"/>
  <p:tag name="KSO_WM_TEMPLATE_THUMBS_INDEX" val="1、4、7、8、9、10、13、16、19、20、21、22、23、24、25、26、27、28、29、30"/>
  <p:tag name="KSO_WM_TEMPLATE_SUBCATEGORY" val="0"/>
  <p:tag name="KSO_WM_TAG_VERSION" val="1.0"/>
  <p:tag name="KSO_WM_BEAUTIFY_FLAG" val="#wm#"/>
  <p:tag name="KSO_WM_TEMPLATE_CATEGORY" val="custom"/>
  <p:tag name="KSO_WM_TEMPLATE_INDEX" val="20203157"/>
  <p:tag name="KSO_WM_TEMPLATE_MASTER_TYPE" val="1"/>
  <p:tag name="KSO_WM_TEMPLATE_COLOR_TYPE" val="1"/>
  <p:tag name="KSO_WM_TEMPLATE_MASTER_THUMB_INDEX" val="12"/>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BK_DARK_LIGHT"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BK_DARK_LIGHT"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 name="KSO_WM_UNIT_BK_DARK_LIGHT" val="1"/>
</p:tagLst>
</file>

<file path=ppt/theme/theme1.xml><?xml version="1.0" encoding="utf-8"?>
<a:theme xmlns:a="http://schemas.openxmlformats.org/drawingml/2006/main" name="2_Office 主题​​">
  <a:themeElements>
    <a:clrScheme name="自定义 6">
      <a:dk1>
        <a:sysClr val="windowText" lastClr="000000"/>
      </a:dk1>
      <a:lt1>
        <a:sysClr val="window" lastClr="FFFFFF"/>
      </a:lt1>
      <a:dk2>
        <a:srgbClr val="EDF3F3"/>
      </a:dk2>
      <a:lt2>
        <a:srgbClr val="FFFFFF"/>
      </a:lt2>
      <a:accent1>
        <a:srgbClr val="587F7E"/>
      </a:accent1>
      <a:accent2>
        <a:srgbClr val="E7A55A"/>
      </a:accent2>
      <a:accent3>
        <a:srgbClr val="607F6F"/>
      </a:accent3>
      <a:accent4>
        <a:srgbClr val="657F67"/>
      </a:accent4>
      <a:accent5>
        <a:srgbClr val="697F60"/>
      </a:accent5>
      <a:accent6>
        <a:srgbClr val="6D7F58"/>
      </a:accent6>
      <a:hlink>
        <a:srgbClr val="658BD5"/>
      </a:hlink>
      <a:folHlink>
        <a:srgbClr val="A16AA5"/>
      </a:folHlink>
    </a:clrScheme>
    <a:fontScheme name="oppo">
      <a:majorFont>
        <a:latin typeface="OPPOSans H"/>
        <a:ea typeface="OPPOSans H"/>
        <a:cs typeface=""/>
      </a:majorFont>
      <a:minorFont>
        <a:latin typeface="OPPOSans B"/>
        <a:ea typeface="OPPOSans 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8</TotalTime>
  <Words>1155</Words>
  <Application>Microsoft Office PowerPoint</Application>
  <PresentationFormat>宽屏</PresentationFormat>
  <Paragraphs>76</Paragraphs>
  <Slides>13</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Calibri</vt:lpstr>
      <vt:lpstr>微软雅黑</vt:lpstr>
      <vt:lpstr>-apple-system</vt:lpstr>
      <vt:lpstr>Wingdings</vt:lpstr>
      <vt:lpstr>OPPOSans B</vt:lpstr>
      <vt:lpstr>Helvetica Neue</vt:lpstr>
      <vt:lpstr>微软雅黑 Light</vt:lpstr>
      <vt:lpstr>2_Office 主题​​</vt:lpstr>
      <vt:lpstr>PowerPoint 演示文稿</vt:lpstr>
      <vt:lpstr>常见的数据结构</vt:lpstr>
      <vt:lpstr>常见的数据结构</vt:lpstr>
      <vt:lpstr>常见的数据结构</vt:lpstr>
      <vt:lpstr>常用算法</vt:lpstr>
      <vt:lpstr>常用算法</vt:lpstr>
      <vt:lpstr>示例</vt:lpstr>
      <vt:lpstr>示例</vt:lpstr>
      <vt:lpstr>示例</vt:lpstr>
      <vt:lpstr>示例</vt:lpstr>
      <vt:lpstr>示例</vt:lpstr>
      <vt:lpstr>习题</vt:lpstr>
      <vt:lpstr>习题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chao zhu</dc:creator>
  <cp:lastModifiedBy>xi zhou</cp:lastModifiedBy>
  <cp:revision>56</cp:revision>
  <dcterms:created xsi:type="dcterms:W3CDTF">2022-01-18T08:04:00Z</dcterms:created>
  <dcterms:modified xsi:type="dcterms:W3CDTF">2024-05-13T11:51:40Z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4FB6AD33C85749DA99FB34DB2BCF1DBE</vt:lpwstr>
  </property>
  <property fmtid="{D5CDD505-2E9C-101B-9397-08002B2CF9AE}" pid="3" name="KSOProductBuildVer">
    <vt:lpwstr>2052-12.1.0.16120</vt:lpwstr>
  </property>
</Properties>
</file>