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0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0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302850" y="575750"/>
            <a:ext cx="8538300" cy="2274300"/>
          </a:xfrm>
          <a:prstGeom prst="rect">
            <a:avLst/>
          </a:prstGeom>
        </p:spPr>
        <p:txBody>
          <a:bodyPr anchorCtr="0" anchor="b" bIns="91425" lIns="91425" rIns="91425" tIns="91425">
            <a:noAutofit/>
          </a:bodyPr>
          <a:lstStyle/>
          <a:p>
            <a:pPr lvl="0">
              <a:spcBef>
                <a:spcPts val="0"/>
              </a:spcBef>
              <a:buNone/>
            </a:pPr>
            <a:r>
              <a:rPr lang="en"/>
              <a:t>EECE 5698</a:t>
            </a:r>
          </a:p>
          <a:p>
            <a:pPr lvl="0">
              <a:spcBef>
                <a:spcPts val="0"/>
              </a:spcBef>
              <a:buNone/>
            </a:pPr>
            <a:r>
              <a:rPr lang="en"/>
              <a:t>Robotics Sensing and Navigation</a:t>
            </a:r>
          </a:p>
        </p:txBody>
      </p:sp>
      <p:sp>
        <p:nvSpPr>
          <p:cNvPr id="67" name="Shape 67"/>
          <p:cNvSpPr txBox="1"/>
          <p:nvPr>
            <p:ph idx="1" type="subTitle"/>
          </p:nvPr>
        </p:nvSpPr>
        <p:spPr>
          <a:xfrm>
            <a:off x="2136750" y="2895764"/>
            <a:ext cx="4870500" cy="792600"/>
          </a:xfrm>
          <a:prstGeom prst="rect">
            <a:avLst/>
          </a:prstGeom>
        </p:spPr>
        <p:txBody>
          <a:bodyPr anchorCtr="0" anchor="t" bIns="91425" lIns="91425" rIns="91425" tIns="91425">
            <a:noAutofit/>
          </a:bodyPr>
          <a:lstStyle/>
          <a:p>
            <a:pPr lvl="0">
              <a:spcBef>
                <a:spcPts val="0"/>
              </a:spcBef>
              <a:buNone/>
            </a:pPr>
            <a:r>
              <a:rPr lang="en"/>
              <a:t>Homework 3</a:t>
            </a:r>
          </a:p>
          <a:p>
            <a:pPr lvl="0">
              <a:spcBef>
                <a:spcPts val="0"/>
              </a:spcBef>
              <a:buNone/>
            </a:pPr>
            <a:r>
              <a:rPr lang="en"/>
              <a:t>GPS Receiver Data Analysis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0" y="0"/>
            <a:ext cx="8520600" cy="707400"/>
          </a:xfrm>
          <a:prstGeom prst="rect">
            <a:avLst/>
          </a:prstGeom>
        </p:spPr>
        <p:txBody>
          <a:bodyPr anchorCtr="0" anchor="t" bIns="91425" lIns="91425" rIns="91425" tIns="91425">
            <a:noAutofit/>
          </a:bodyPr>
          <a:lstStyle/>
          <a:p>
            <a:pPr lvl="0">
              <a:spcBef>
                <a:spcPts val="0"/>
              </a:spcBef>
              <a:buNone/>
            </a:pPr>
            <a:r>
              <a:rPr lang="en"/>
              <a:t>General procedure</a:t>
            </a:r>
          </a:p>
        </p:txBody>
      </p:sp>
      <p:sp>
        <p:nvSpPr>
          <p:cNvPr id="73" name="Shape 73"/>
          <p:cNvSpPr txBox="1"/>
          <p:nvPr>
            <p:ph idx="1" type="body"/>
          </p:nvPr>
        </p:nvSpPr>
        <p:spPr>
          <a:xfrm>
            <a:off x="0" y="509100"/>
            <a:ext cx="9144000" cy="4510500"/>
          </a:xfrm>
          <a:prstGeom prst="rect">
            <a:avLst/>
          </a:prstGeom>
        </p:spPr>
        <p:txBody>
          <a:bodyPr anchorCtr="0" anchor="t" bIns="91425" lIns="91425" rIns="91425" tIns="91425">
            <a:noAutofit/>
          </a:bodyPr>
          <a:lstStyle/>
          <a:p>
            <a:pPr lvl="0" algn="just">
              <a:lnSpc>
                <a:spcPct val="100000"/>
              </a:lnSpc>
              <a:spcBef>
                <a:spcPts val="0"/>
              </a:spcBef>
              <a:buNone/>
            </a:pPr>
            <a:r>
              <a:rPr b="1" lang="en" sz="1400" u="sng"/>
              <a:t>Building</a:t>
            </a:r>
            <a:r>
              <a:rPr b="1" lang="en" sz="1400" u="sng"/>
              <a:t> files</a:t>
            </a:r>
          </a:p>
          <a:p>
            <a:pPr indent="-317500" lvl="0" marL="457200" rtl="0" algn="just">
              <a:lnSpc>
                <a:spcPct val="115000"/>
              </a:lnSpc>
              <a:spcBef>
                <a:spcPts val="0"/>
              </a:spcBef>
              <a:buSzPct val="100000"/>
              <a:buChar char="●"/>
            </a:pPr>
            <a:r>
              <a:rPr lang="en" sz="1400"/>
              <a:t>Build a structure that </a:t>
            </a:r>
            <a:r>
              <a:rPr lang="en" sz="1400"/>
              <a:t>includes</a:t>
            </a:r>
            <a:r>
              <a:rPr lang="en" sz="1400"/>
              <a:t> typedefs for time, latitude, </a:t>
            </a:r>
            <a:r>
              <a:rPr lang="en" sz="1400"/>
              <a:t>longitude</a:t>
            </a:r>
            <a:r>
              <a:rPr lang="en" sz="1400"/>
              <a:t> and altitude</a:t>
            </a:r>
          </a:p>
          <a:p>
            <a:pPr indent="-317500" lvl="0" marL="457200" rtl="0" algn="just">
              <a:lnSpc>
                <a:spcPct val="115000"/>
              </a:lnSpc>
              <a:spcBef>
                <a:spcPts val="0"/>
              </a:spcBef>
              <a:buSzPct val="100000"/>
            </a:pPr>
            <a:r>
              <a:rPr lang="en" sz="1400"/>
              <a:t>Build a device driver to log all the $GPGGA message</a:t>
            </a:r>
          </a:p>
          <a:p>
            <a:pPr indent="-317500" lvl="0" marL="457200" rtl="0" algn="just">
              <a:lnSpc>
                <a:spcPct val="115000"/>
              </a:lnSpc>
              <a:spcBef>
                <a:spcPts val="0"/>
              </a:spcBef>
              <a:buSzPct val="100000"/>
            </a:pPr>
            <a:r>
              <a:rPr lang="en" sz="1400"/>
              <a:t>Make change on speaker &amp; listener files to make sure they are on the same channel</a:t>
            </a:r>
          </a:p>
          <a:p>
            <a:pPr indent="-317500" lvl="0" marL="457200" rtl="0" algn="just">
              <a:lnSpc>
                <a:spcPct val="115000"/>
              </a:lnSpc>
              <a:spcBef>
                <a:spcPts val="0"/>
              </a:spcBef>
              <a:buSzPct val="100000"/>
            </a:pPr>
            <a:r>
              <a:rPr lang="en" sz="1400"/>
              <a:t>./runspy.sh # make sure lcm-spy can show statistics about the GPS structure in real time</a:t>
            </a:r>
          </a:p>
          <a:p>
            <a:pPr indent="-317500" lvl="0" marL="457200" rtl="0" algn="just">
              <a:lnSpc>
                <a:spcPct val="115000"/>
              </a:lnSpc>
              <a:spcBef>
                <a:spcPts val="0"/>
              </a:spcBef>
              <a:buSzPct val="100000"/>
            </a:pPr>
            <a:r>
              <a:rPr lang="en" sz="1400"/>
              <a:t>Download</a:t>
            </a:r>
            <a:r>
              <a:rPr lang="en" sz="1400"/>
              <a:t> utm and include utm_x, utm_y in the driver, </a:t>
            </a:r>
            <a:r>
              <a:rPr lang="en" sz="1400"/>
              <a:t>speaker</a:t>
            </a:r>
            <a:r>
              <a:rPr lang="en" sz="1400"/>
              <a:t> and listener files</a:t>
            </a:r>
          </a:p>
          <a:p>
            <a:pPr lvl="0" rtl="0" algn="just">
              <a:lnSpc>
                <a:spcPct val="100000"/>
              </a:lnSpc>
              <a:spcBef>
                <a:spcPts val="0"/>
              </a:spcBef>
              <a:buNone/>
            </a:pPr>
            <a:r>
              <a:rPr b="1" lang="en" sz="1400" u="sng"/>
              <a:t>Run files</a:t>
            </a:r>
          </a:p>
          <a:p>
            <a:pPr indent="-317500" lvl="0" marL="457200" rtl="0" algn="just">
              <a:lnSpc>
                <a:spcPct val="115000"/>
              </a:lnSpc>
              <a:spcBef>
                <a:spcPts val="0"/>
              </a:spcBef>
              <a:buSzPct val="100000"/>
              <a:buChar char="●"/>
            </a:pPr>
            <a:r>
              <a:rPr lang="en" sz="1400"/>
              <a:t>Sudo minicom -s # change the port name to /dev/ttyUSB0 and set the speed as 4800 bits/second</a:t>
            </a:r>
          </a:p>
          <a:p>
            <a:pPr indent="-317500" lvl="0" marL="457200" rtl="0" algn="just">
              <a:lnSpc>
                <a:spcPct val="115000"/>
              </a:lnSpc>
              <a:spcBef>
                <a:spcPts val="0"/>
              </a:spcBef>
              <a:buSzPct val="100000"/>
              <a:buChar char="●"/>
            </a:pPr>
            <a:r>
              <a:rPr lang="en" sz="1400"/>
              <a:t>Lcm -gen -p ‘structure_name’ # generate related python file </a:t>
            </a:r>
          </a:p>
          <a:p>
            <a:pPr indent="-317500" lvl="0" marL="457200" rtl="0" algn="just">
              <a:lnSpc>
                <a:spcPct val="115000"/>
              </a:lnSpc>
              <a:spcBef>
                <a:spcPts val="0"/>
              </a:spcBef>
              <a:buSzPct val="100000"/>
              <a:buChar char="●"/>
            </a:pPr>
            <a:r>
              <a:rPr lang="en" sz="1400"/>
              <a:t>Runspy.sh # run lcm-spy</a:t>
            </a:r>
          </a:p>
          <a:p>
            <a:pPr indent="-317500" lvl="0" marL="457200" rtl="0" algn="just">
              <a:lnSpc>
                <a:spcPct val="115000"/>
              </a:lnSpc>
              <a:spcBef>
                <a:spcPts val="0"/>
              </a:spcBef>
              <a:buSzPct val="100000"/>
              <a:buChar char="●"/>
            </a:pPr>
            <a:r>
              <a:rPr lang="en" sz="1400"/>
              <a:t>Open a new terminal run: lcm-logger -s ./data/lcm-log-%F-%T &amp; # save those data in “data” folder for further analysis </a:t>
            </a:r>
          </a:p>
          <a:p>
            <a:pPr indent="-317500" lvl="0" marL="457200" rtl="0" algn="just">
              <a:lnSpc>
                <a:spcPct val="115000"/>
              </a:lnSpc>
              <a:spcBef>
                <a:spcPts val="0"/>
              </a:spcBef>
              <a:buSzPct val="100000"/>
              <a:buChar char="●"/>
            </a:pPr>
            <a:r>
              <a:rPr lang="en" sz="1400"/>
              <a:t>Open a new terminal run: python listener_mod.py #note that everytime you send anf receive message, the spy and logger information will change</a:t>
            </a:r>
          </a:p>
          <a:p>
            <a:pPr indent="-317500" lvl="0" marL="457200" rtl="0" algn="just">
              <a:lnSpc>
                <a:spcPct val="115000"/>
              </a:lnSpc>
              <a:spcBef>
                <a:spcPts val="0"/>
              </a:spcBef>
              <a:buSzPct val="100000"/>
              <a:buChar char="●"/>
            </a:pPr>
            <a:r>
              <a:rPr lang="en" sz="1400"/>
              <a:t>Open a new terminal run: python send-message.py</a:t>
            </a:r>
          </a:p>
          <a:p>
            <a:pPr indent="-317500" lvl="0" marL="457200" rtl="0" algn="just">
              <a:lnSpc>
                <a:spcPct val="115000"/>
              </a:lnSpc>
              <a:spcBef>
                <a:spcPts val="0"/>
              </a:spcBef>
              <a:buSzPct val="100000"/>
              <a:buChar char="●"/>
            </a:pPr>
            <a:r>
              <a:rPr lang="en" sz="1400"/>
              <a:t>Use MATLAB to plot utm_x vs. utm_y</a:t>
            </a:r>
          </a:p>
          <a:p>
            <a:pPr lvl="0" algn="just">
              <a:lnSpc>
                <a:spcPct val="100000"/>
              </a:lnSpc>
              <a:spcBef>
                <a:spcPts val="0"/>
              </a:spcBef>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0" y="0"/>
            <a:ext cx="8520600" cy="707400"/>
          </a:xfrm>
          <a:prstGeom prst="rect">
            <a:avLst/>
          </a:prstGeom>
        </p:spPr>
        <p:txBody>
          <a:bodyPr anchorCtr="0" anchor="t" bIns="91425" lIns="91425" rIns="91425" tIns="91425">
            <a:noAutofit/>
          </a:bodyPr>
          <a:lstStyle/>
          <a:p>
            <a:pPr lvl="0">
              <a:spcBef>
                <a:spcPts val="0"/>
              </a:spcBef>
              <a:buNone/>
            </a:pPr>
            <a:r>
              <a:rPr lang="en"/>
              <a:t>Screenshot of data collection</a:t>
            </a:r>
          </a:p>
        </p:txBody>
      </p:sp>
      <p:pic>
        <p:nvPicPr>
          <p:cNvPr descr="Screenshot from 2017-02-01 13:43:02.png" id="79" name="Shape 79"/>
          <p:cNvPicPr preferRelativeResize="0"/>
          <p:nvPr/>
        </p:nvPicPr>
        <p:blipFill rotWithShape="1">
          <a:blip r:embed="rId3">
            <a:alphaModFix/>
          </a:blip>
          <a:srcRect b="0" l="4689" r="0" t="3484"/>
          <a:stretch/>
        </p:blipFill>
        <p:spPr>
          <a:xfrm>
            <a:off x="325625" y="617150"/>
            <a:ext cx="7773123" cy="4425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146650" y="0"/>
            <a:ext cx="8520600" cy="707400"/>
          </a:xfrm>
          <a:prstGeom prst="rect">
            <a:avLst/>
          </a:prstGeom>
        </p:spPr>
        <p:txBody>
          <a:bodyPr anchorCtr="0" anchor="t" bIns="91425" lIns="91425" rIns="91425" tIns="91425">
            <a:noAutofit/>
          </a:bodyPr>
          <a:lstStyle/>
          <a:p>
            <a:pPr lvl="0">
              <a:spcBef>
                <a:spcPts val="0"/>
              </a:spcBef>
              <a:buNone/>
            </a:pPr>
            <a:r>
              <a:rPr lang="en"/>
              <a:t>Plot of stationary spot</a:t>
            </a:r>
          </a:p>
        </p:txBody>
      </p:sp>
      <p:pic>
        <p:nvPicPr>
          <p:cNvPr descr="10_min.bmp" id="85" name="Shape 85"/>
          <p:cNvPicPr preferRelativeResize="0"/>
          <p:nvPr/>
        </p:nvPicPr>
        <p:blipFill>
          <a:blip r:embed="rId3">
            <a:alphaModFix/>
          </a:blip>
          <a:stretch>
            <a:fillRect/>
          </a:stretch>
        </p:blipFill>
        <p:spPr>
          <a:xfrm>
            <a:off x="1737349" y="707400"/>
            <a:ext cx="5496175" cy="4436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0" y="-146625"/>
            <a:ext cx="8520600" cy="707400"/>
          </a:xfrm>
          <a:prstGeom prst="rect">
            <a:avLst/>
          </a:prstGeom>
        </p:spPr>
        <p:txBody>
          <a:bodyPr anchorCtr="0" anchor="t" bIns="91425" lIns="91425" rIns="91425" tIns="91425">
            <a:noAutofit/>
          </a:bodyPr>
          <a:lstStyle/>
          <a:p>
            <a:pPr lvl="0">
              <a:spcBef>
                <a:spcPts val="0"/>
              </a:spcBef>
              <a:buNone/>
            </a:pPr>
            <a:r>
              <a:rPr lang="en" sz="3000"/>
              <a:t>Analysis</a:t>
            </a:r>
            <a:r>
              <a:rPr lang="en" sz="3000"/>
              <a:t> of stationary spot’s plot</a:t>
            </a:r>
          </a:p>
          <a:p>
            <a:pPr lvl="0">
              <a:spcBef>
                <a:spcPts val="0"/>
              </a:spcBef>
              <a:buNone/>
            </a:pPr>
            <a:r>
              <a:t/>
            </a:r>
            <a:endParaRPr/>
          </a:p>
        </p:txBody>
      </p:sp>
      <p:sp>
        <p:nvSpPr>
          <p:cNvPr id="91" name="Shape 91"/>
          <p:cNvSpPr txBox="1"/>
          <p:nvPr>
            <p:ph idx="1" type="body"/>
          </p:nvPr>
        </p:nvSpPr>
        <p:spPr>
          <a:xfrm>
            <a:off x="127650" y="314250"/>
            <a:ext cx="8888700" cy="4784100"/>
          </a:xfrm>
          <a:prstGeom prst="rect">
            <a:avLst/>
          </a:prstGeom>
        </p:spPr>
        <p:txBody>
          <a:bodyPr anchorCtr="0" anchor="t" bIns="91425" lIns="91425" rIns="91425" tIns="91425">
            <a:noAutofit/>
          </a:bodyPr>
          <a:lstStyle/>
          <a:p>
            <a:pPr indent="457200" lvl="0" rtl="0" algn="just">
              <a:lnSpc>
                <a:spcPct val="100000"/>
              </a:lnSpc>
              <a:spcBef>
                <a:spcPts val="0"/>
              </a:spcBef>
              <a:buNone/>
            </a:pPr>
            <a:r>
              <a:rPr lang="en" sz="1400"/>
              <a:t>For collecting stationary GPS data, I stayed at one outdoor places for ~10 min. And then imported utm_x and utm_y to MATLAB, plotted them out. </a:t>
            </a:r>
          </a:p>
          <a:p>
            <a:pPr lvl="0" rtl="0" algn="just">
              <a:lnSpc>
                <a:spcPct val="100000"/>
              </a:lnSpc>
              <a:spcBef>
                <a:spcPts val="0"/>
              </a:spcBef>
              <a:buNone/>
            </a:pPr>
            <a:r>
              <a:rPr lang="en" sz="1400"/>
              <a:t>On this figure:</a:t>
            </a:r>
          </a:p>
          <a:p>
            <a:pPr indent="-317500" lvl="0" marL="457200" rtl="0" algn="just">
              <a:lnSpc>
                <a:spcPct val="100000"/>
              </a:lnSpc>
              <a:spcBef>
                <a:spcPts val="0"/>
              </a:spcBef>
              <a:buSzPct val="100000"/>
              <a:buChar char="-"/>
            </a:pPr>
            <a:r>
              <a:rPr lang="en" sz="1400"/>
              <a:t>Blue ‘x’ dots show pairs of utm_x and utm_y data</a:t>
            </a:r>
          </a:p>
          <a:p>
            <a:pPr indent="-317500" lvl="0" marL="457200" rtl="0" algn="just">
              <a:lnSpc>
                <a:spcPct val="100000"/>
              </a:lnSpc>
              <a:spcBef>
                <a:spcPts val="0"/>
              </a:spcBef>
              <a:buSzPct val="100000"/>
              <a:buChar char="-"/>
            </a:pPr>
            <a:r>
              <a:rPr lang="en" sz="1400"/>
              <a:t>Red ‘+’ sign shows the mean value</a:t>
            </a:r>
          </a:p>
          <a:p>
            <a:pPr indent="-317500" lvl="0" marL="457200" rtl="0" algn="just">
              <a:lnSpc>
                <a:spcPct val="100000"/>
              </a:lnSpc>
              <a:spcBef>
                <a:spcPts val="0"/>
              </a:spcBef>
              <a:buSzPct val="100000"/>
              <a:buChar char="-"/>
            </a:pPr>
            <a:r>
              <a:rPr lang="en" sz="1400"/>
              <a:t>Circle indicates Circular Error Probability (CEP) </a:t>
            </a:r>
          </a:p>
          <a:p>
            <a:pPr indent="457200" lvl="0" rtl="0" algn="just">
              <a:lnSpc>
                <a:spcPct val="100000"/>
              </a:lnSpc>
              <a:spcBef>
                <a:spcPts val="0"/>
              </a:spcBef>
              <a:buNone/>
            </a:pPr>
            <a:r>
              <a:rPr lang="en" sz="1400"/>
              <a:t>For the CEP, I picked the point that is in the middle of data collection time, which is around 5 min. And the radius is calculated as 0.62*sigma_y + 0.56sigma_x, we also make sure sigma_y /sigma_x &gt; 0.3 to make sure the analysis based on it is reliable. </a:t>
            </a:r>
          </a:p>
          <a:p>
            <a:pPr indent="457200" lvl="0" rtl="0" algn="just">
              <a:lnSpc>
                <a:spcPct val="100000"/>
              </a:lnSpc>
              <a:spcBef>
                <a:spcPts val="0"/>
              </a:spcBef>
              <a:buNone/>
            </a:pPr>
            <a:r>
              <a:rPr lang="en" sz="1400"/>
              <a:t>Based on the reference manual, with the drawn circle,it should contain the position estimate with a percentage of 50%. </a:t>
            </a:r>
          </a:p>
          <a:p>
            <a:pPr indent="457200" lvl="0" rtl="0" algn="just">
              <a:lnSpc>
                <a:spcPct val="100000"/>
              </a:lnSpc>
              <a:spcBef>
                <a:spcPts val="0"/>
              </a:spcBef>
              <a:buNone/>
            </a:pPr>
            <a:r>
              <a:rPr lang="en" sz="1400"/>
              <a:t>On my plot, there are more than 50% of position data falls inside the circle, so the data collected by this GPS receiver should be considered as reliable. </a:t>
            </a:r>
          </a:p>
          <a:p>
            <a:pPr indent="457200" lvl="0" rtl="0" algn="just">
              <a:lnSpc>
                <a:spcPct val="100000"/>
              </a:lnSpc>
              <a:spcBef>
                <a:spcPts val="0"/>
              </a:spcBef>
              <a:buNone/>
            </a:pPr>
            <a:r>
              <a:rPr lang="en" sz="1400"/>
              <a:t>Also there are some variances on data even we stayed at one spot without moving at all, it could cause by the noise. My guess would be the noise introduced by communication between GPS receiver and satellite when receiving GPS signal. </a:t>
            </a:r>
          </a:p>
          <a:p>
            <a:pPr indent="457200" lvl="0" rtl="0" algn="just">
              <a:lnSpc>
                <a:spcPct val="100000"/>
              </a:lnSpc>
              <a:spcBef>
                <a:spcPts val="0"/>
              </a:spcBef>
              <a:buNone/>
            </a:pPr>
            <a:r>
              <a:t/>
            </a:r>
            <a:endParaRPr sz="1400"/>
          </a:p>
          <a:p>
            <a:pPr lvl="0">
              <a:spcBef>
                <a:spcPts val="0"/>
              </a:spcBef>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0" y="-112800"/>
            <a:ext cx="8520600" cy="707400"/>
          </a:xfrm>
          <a:prstGeom prst="rect">
            <a:avLst/>
          </a:prstGeom>
        </p:spPr>
        <p:txBody>
          <a:bodyPr anchorCtr="0" anchor="t" bIns="91425" lIns="91425" rIns="91425" tIns="91425">
            <a:noAutofit/>
          </a:bodyPr>
          <a:lstStyle/>
          <a:p>
            <a:pPr lvl="0">
              <a:spcBef>
                <a:spcPts val="0"/>
              </a:spcBef>
              <a:buNone/>
            </a:pPr>
            <a:r>
              <a:rPr lang="en"/>
              <a:t>Plot of one-minute walk</a:t>
            </a:r>
          </a:p>
          <a:p>
            <a:pPr lvl="0">
              <a:spcBef>
                <a:spcPts val="0"/>
              </a:spcBef>
              <a:buNone/>
            </a:pPr>
            <a:r>
              <a:t/>
            </a:r>
            <a:endParaRPr/>
          </a:p>
        </p:txBody>
      </p:sp>
      <p:sp>
        <p:nvSpPr>
          <p:cNvPr id="97" name="Shape 97"/>
          <p:cNvSpPr txBox="1"/>
          <p:nvPr>
            <p:ph idx="1" type="body"/>
          </p:nvPr>
        </p:nvSpPr>
        <p:spPr>
          <a:xfrm>
            <a:off x="311700" y="1266175"/>
            <a:ext cx="3999900" cy="3302700"/>
          </a:xfrm>
          <a:prstGeom prst="rect">
            <a:avLst/>
          </a:prstGeom>
        </p:spPr>
        <p:txBody>
          <a:bodyPr anchorCtr="0" anchor="t" bIns="91425" lIns="91425" rIns="91425" tIns="91425">
            <a:noAutofit/>
          </a:bodyPr>
          <a:lstStyle/>
          <a:p>
            <a:pPr lvl="0">
              <a:spcBef>
                <a:spcPts val="0"/>
              </a:spcBef>
              <a:buNone/>
            </a:pPr>
            <a:r>
              <a:t/>
            </a:r>
            <a:endParaRPr/>
          </a:p>
        </p:txBody>
      </p:sp>
      <p:sp>
        <p:nvSpPr>
          <p:cNvPr id="98" name="Shape 98"/>
          <p:cNvSpPr txBox="1"/>
          <p:nvPr>
            <p:ph idx="2" type="body"/>
          </p:nvPr>
        </p:nvSpPr>
        <p:spPr>
          <a:xfrm>
            <a:off x="4774275" y="0"/>
            <a:ext cx="4369800" cy="5143500"/>
          </a:xfrm>
          <a:prstGeom prst="rect">
            <a:avLst/>
          </a:prstGeom>
        </p:spPr>
        <p:txBody>
          <a:bodyPr anchorCtr="0" anchor="t" bIns="91425" lIns="91425" rIns="91425" tIns="91425">
            <a:noAutofit/>
          </a:bodyPr>
          <a:lstStyle/>
          <a:p>
            <a:pPr indent="457200" lvl="0" rtl="0" algn="just">
              <a:spcBef>
                <a:spcPts val="0"/>
              </a:spcBef>
              <a:buNone/>
            </a:pPr>
            <a:r>
              <a:rPr lang="en"/>
              <a:t>For collecting this group of data, I tried to walk in a straight line for 1 min outside the Snell library. </a:t>
            </a:r>
            <a:r>
              <a:rPr lang="en"/>
              <a:t>And then imported utm_x and utm_y to MATLAB, plotted them out. </a:t>
            </a:r>
          </a:p>
          <a:p>
            <a:pPr indent="457200" lvl="0" rtl="0" algn="just">
              <a:spcBef>
                <a:spcPts val="0"/>
              </a:spcBef>
              <a:buNone/>
            </a:pPr>
            <a:r>
              <a:rPr lang="en"/>
              <a:t>From the trajectory of GPS hits, it looks like the middle part of data looks more closely to a straight line, while the others seem to be twisted. </a:t>
            </a:r>
          </a:p>
          <a:p>
            <a:pPr indent="457200" lvl="0" rtl="0" algn="just">
              <a:spcBef>
                <a:spcPts val="0"/>
              </a:spcBef>
              <a:buNone/>
            </a:pPr>
            <a:r>
              <a:rPr lang="en"/>
              <a:t>There are several reasons for causing that: </a:t>
            </a:r>
          </a:p>
          <a:p>
            <a:pPr indent="-228600" lvl="0" marL="457200" rtl="0" algn="just">
              <a:spcBef>
                <a:spcPts val="0"/>
              </a:spcBef>
              <a:buAutoNum type="arabicPeriod"/>
            </a:pPr>
            <a:r>
              <a:rPr lang="en"/>
              <a:t>There always many people coming across library, so sometimes I have to stop and wait for people to pass, and it could show in the plot, there are some GPS data that are very close/overlap with each other. </a:t>
            </a:r>
          </a:p>
          <a:p>
            <a:pPr indent="-228600" lvl="0" marL="457200" rtl="0" algn="just">
              <a:spcBef>
                <a:spcPts val="0"/>
              </a:spcBef>
              <a:buAutoNum type="arabicPeriod"/>
            </a:pPr>
            <a:r>
              <a:rPr lang="en"/>
              <a:t>The noise of GPS receiver. My guess would be the noise introduced by communication between GPS receiver and satellite when receiving GPS signal. </a:t>
            </a:r>
          </a:p>
        </p:txBody>
      </p:sp>
      <p:pic>
        <p:nvPicPr>
          <p:cNvPr descr="1_min_walk.bmp" id="99" name="Shape 99"/>
          <p:cNvPicPr preferRelativeResize="0"/>
          <p:nvPr/>
        </p:nvPicPr>
        <p:blipFill>
          <a:blip r:embed="rId3">
            <a:alphaModFix/>
          </a:blip>
          <a:stretch>
            <a:fillRect/>
          </a:stretch>
        </p:blipFill>
        <p:spPr>
          <a:xfrm>
            <a:off x="0" y="679625"/>
            <a:ext cx="4774274" cy="4054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References</a:t>
            </a:r>
          </a:p>
        </p:txBody>
      </p:sp>
      <p:sp>
        <p:nvSpPr>
          <p:cNvPr id="105" name="Shape 105"/>
          <p:cNvSpPr txBox="1"/>
          <p:nvPr>
            <p:ph idx="1" type="body"/>
          </p:nvPr>
        </p:nvSpPr>
        <p:spPr>
          <a:xfrm>
            <a:off x="0" y="1266325"/>
            <a:ext cx="9144000" cy="3302700"/>
          </a:xfrm>
          <a:prstGeom prst="rect">
            <a:avLst/>
          </a:prstGeom>
        </p:spPr>
        <p:txBody>
          <a:bodyPr anchorCtr="0" anchor="t" bIns="91425" lIns="91425" rIns="91425" tIns="91425">
            <a:noAutofit/>
          </a:bodyPr>
          <a:lstStyle/>
          <a:p>
            <a:pPr indent="-228600" lvl="0" marL="457200" rtl="0" algn="just">
              <a:spcBef>
                <a:spcPts val="0"/>
              </a:spcBef>
              <a:buClr>
                <a:srgbClr val="666666"/>
              </a:buClr>
            </a:pPr>
            <a:r>
              <a:rPr lang="en">
                <a:solidFill>
                  <a:srgbClr val="666666"/>
                </a:solidFill>
              </a:rPr>
              <a:t>“GPS Position Accuracy Measures.” (2003): n.pag. Nov-Dec.2003. Web. 1 Feb. 2017. </a:t>
            </a:r>
          </a:p>
          <a:p>
            <a:pPr indent="-228600" lvl="0" marL="457200" rtl="0" algn="just">
              <a:spcBef>
                <a:spcPts val="0"/>
              </a:spcBef>
              <a:buClr>
                <a:srgbClr val="666666"/>
              </a:buClr>
            </a:pPr>
            <a:r>
              <a:rPr lang="en">
                <a:solidFill>
                  <a:srgbClr val="666666"/>
                </a:solidFill>
              </a:rPr>
              <a:t>"Lcm-spy(1) - Linux Man Page." </a:t>
            </a:r>
            <a:r>
              <a:rPr i="1" lang="en">
                <a:solidFill>
                  <a:srgbClr val="666666"/>
                </a:solidFill>
              </a:rPr>
              <a:t>Lcm-spy(1): Traffic Inspection Tool - Linux Man Page</a:t>
            </a:r>
            <a:r>
              <a:rPr lang="en">
                <a:solidFill>
                  <a:srgbClr val="666666"/>
                </a:solidFill>
              </a:rPr>
              <a:t>. N.p., n.d. Web. 01 Feb. 2017. </a:t>
            </a:r>
          </a:p>
          <a:p>
            <a:pPr indent="-228600" lvl="0" marL="457200" rtl="0" algn="just">
              <a:spcBef>
                <a:spcPts val="0"/>
              </a:spcBef>
              <a:buClr>
                <a:srgbClr val="666666"/>
              </a:buClr>
            </a:pPr>
            <a:r>
              <a:rPr lang="en">
                <a:solidFill>
                  <a:srgbClr val="666666"/>
                </a:solidFill>
              </a:rPr>
              <a:t>"Lcm-gen(1) - Linux Man Page." </a:t>
            </a:r>
            <a:r>
              <a:rPr i="1" lang="en">
                <a:solidFill>
                  <a:srgbClr val="666666"/>
                </a:solidFill>
              </a:rPr>
              <a:t>Lcm-gen(1): Code Generation Tool - Linux Man Page</a:t>
            </a:r>
            <a:r>
              <a:rPr lang="en">
                <a:solidFill>
                  <a:srgbClr val="666666"/>
                </a:solidFill>
              </a:rPr>
              <a:t>. N.p., n.d. Web. 01 Feb. 2017. </a:t>
            </a:r>
          </a:p>
          <a:p>
            <a:pPr indent="-228600" lvl="0" marL="457200" rtl="0" algn="just">
              <a:spcBef>
                <a:spcPts val="0"/>
              </a:spcBef>
              <a:buClr>
                <a:srgbClr val="666666"/>
              </a:buClr>
            </a:pPr>
            <a:r>
              <a:rPr lang="en">
                <a:solidFill>
                  <a:srgbClr val="666666"/>
                </a:solidFill>
              </a:rPr>
              <a:t>"Lcm-logger(1) - Linux Man Page." </a:t>
            </a:r>
            <a:r>
              <a:rPr i="1" lang="en">
                <a:solidFill>
                  <a:srgbClr val="666666"/>
                </a:solidFill>
              </a:rPr>
              <a:t>Lcm-logger(1): Data Logger - Linux Man Page</a:t>
            </a:r>
            <a:r>
              <a:rPr lang="en">
                <a:solidFill>
                  <a:srgbClr val="666666"/>
                </a:solidFill>
              </a:rPr>
              <a:t>. N.p., n.d. Web. 01 Feb. 2017. </a:t>
            </a:r>
          </a:p>
          <a:p>
            <a:pPr indent="-228600" lvl="0" marL="457200" rtl="0" algn="just">
              <a:spcBef>
                <a:spcPts val="0"/>
              </a:spcBef>
              <a:buClr>
                <a:srgbClr val="666666"/>
              </a:buClr>
            </a:pPr>
            <a:r>
              <a:rPr lang="en">
                <a:solidFill>
                  <a:srgbClr val="666666"/>
                </a:solidFill>
              </a:rPr>
              <a:t>"Lcm-logplayer(1) - Linux Man Page." </a:t>
            </a:r>
            <a:r>
              <a:rPr i="1" lang="en">
                <a:solidFill>
                  <a:srgbClr val="666666"/>
                </a:solidFill>
              </a:rPr>
              <a:t>Lcm-logplayer(1): Minimalist Log Playback Tool - Linux Man Page</a:t>
            </a:r>
            <a:r>
              <a:rPr lang="en">
                <a:solidFill>
                  <a:srgbClr val="666666"/>
                </a:solidFill>
              </a:rPr>
              <a:t>. N.p., n.d. Web. 01 Feb. 2017.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