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2" r:id="rId1"/>
    <p:sldMasterId id="2147484421" r:id="rId2"/>
    <p:sldMasterId id="2147484434" r:id="rId3"/>
  </p:sldMasterIdLst>
  <p:notesMasterIdLst>
    <p:notesMasterId r:id="rId23"/>
  </p:notesMasterIdLst>
  <p:handoutMasterIdLst>
    <p:handoutMasterId r:id="rId24"/>
  </p:handoutMasterIdLst>
  <p:sldIdLst>
    <p:sldId id="681" r:id="rId4"/>
    <p:sldId id="705" r:id="rId5"/>
    <p:sldId id="682" r:id="rId6"/>
    <p:sldId id="694" r:id="rId7"/>
    <p:sldId id="697" r:id="rId8"/>
    <p:sldId id="706" r:id="rId9"/>
    <p:sldId id="703" r:id="rId10"/>
    <p:sldId id="707" r:id="rId11"/>
    <p:sldId id="698" r:id="rId12"/>
    <p:sldId id="699" r:id="rId13"/>
    <p:sldId id="701" r:id="rId14"/>
    <p:sldId id="702" r:id="rId15"/>
    <p:sldId id="700" r:id="rId16"/>
    <p:sldId id="695" r:id="rId17"/>
    <p:sldId id="704" r:id="rId18"/>
    <p:sldId id="709" r:id="rId19"/>
    <p:sldId id="708" r:id="rId20"/>
    <p:sldId id="693" r:id="rId21"/>
    <p:sldId id="680" r:id="rId22"/>
  </p:sldIdLst>
  <p:sldSz cx="9144000" cy="6858000" type="screen4x3"/>
  <p:notesSz cx="6980238" cy="9210675"/>
  <p:embeddedFontLst>
    <p:embeddedFont>
      <p:font typeface="微软雅黑" pitchFamily="34" charset="-122"/>
      <p:regular r:id="rId25"/>
      <p:bold r:id="rId26"/>
    </p:embeddedFont>
    <p:embeddedFont>
      <p:font typeface="Cambria" pitchFamily="18" charset="0"/>
      <p:regular r:id="rId27"/>
      <p:bold r:id="rId28"/>
      <p:italic r:id="rId29"/>
      <p:boldItalic r:id="rId30"/>
    </p:embeddedFont>
    <p:embeddedFont>
      <p:font typeface="黑体" pitchFamily="2" charset="-122"/>
      <p:regular r:id="rId31"/>
    </p:embeddedFont>
    <p:embeddedFont>
      <p:font typeface="Times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FFCC"/>
    <a:srgbClr val="3399FF"/>
    <a:srgbClr val="E1EBF7"/>
    <a:srgbClr val="00CC99"/>
    <a:srgbClr val="F4A310"/>
    <a:srgbClr val="E8E8E8"/>
    <a:srgbClr val="DEC8EE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051" autoAdjust="0"/>
    <p:restoredTop sz="72978" autoAdjust="0"/>
  </p:normalViewPr>
  <p:slideViewPr>
    <p:cSldViewPr snapToGrid="0">
      <p:cViewPr>
        <p:scale>
          <a:sx n="100" d="100"/>
          <a:sy n="100" d="100"/>
        </p:scale>
        <p:origin x="-1926" y="-336"/>
      </p:cViewPr>
      <p:guideLst>
        <p:guide orient="horz" pos="3305"/>
        <p:guide orient="horz" pos="1825"/>
        <p:guide pos="756"/>
        <p:guide pos="4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524" y="-90"/>
      </p:cViewPr>
      <p:guideLst>
        <p:guide orient="horz" pos="2901"/>
        <p:guide pos="219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F4B6E751-EE34-4D70-98B9-D1FDC2715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90563"/>
            <a:ext cx="4605337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75150"/>
            <a:ext cx="5119688" cy="414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3AD0226F-D98E-4560-8567-D09F9AA4C5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0721F7E-145D-48B1-ADD2-9B176D5D7A2F}" type="slidenum">
              <a:rPr lang="zh-CN" altLang="en-US" smtClean="0">
                <a:latin typeface="Times" charset="0"/>
              </a:rPr>
              <a:pPr>
                <a:defRPr/>
              </a:pPr>
              <a:t>1</a:t>
            </a:fld>
            <a:endParaRPr lang="en-US" altLang="zh-CN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E9495D3-F5A9-4146-9BA4-F674502F1813}" type="slidenum">
              <a:rPr lang="zh-CN" altLang="en-US" smtClean="0">
                <a:latin typeface="Times" charset="0"/>
              </a:rPr>
              <a:pPr>
                <a:defRPr/>
              </a:pPr>
              <a:t>19</a:t>
            </a:fld>
            <a:endParaRPr lang="en-US" altLang="zh-CN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37F194F-C0B0-471F-8045-A31BC336915F}" type="slidenum">
              <a:rPr lang="zh-CN" altLang="en-US" sz="1200"/>
              <a:pPr algn="r" eaLnBrk="0" hangingPunct="0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64638" cy="6858000"/>
          </a:xfrm>
          <a:prstGeom prst="rect">
            <a:avLst/>
          </a:prstGeom>
          <a:solidFill>
            <a:srgbClr val="FA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0" y="2786063"/>
            <a:ext cx="9144000" cy="19875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/>
          </a:p>
        </p:txBody>
      </p:sp>
      <p:sp>
        <p:nvSpPr>
          <p:cNvPr id="5" name="圆角矩形 4"/>
          <p:cNvSpPr/>
          <p:nvPr userDrawn="1"/>
        </p:nvSpPr>
        <p:spPr bwMode="auto">
          <a:xfrm>
            <a:off x="7626350" y="2903538"/>
            <a:ext cx="1363663" cy="1752600"/>
          </a:xfrm>
          <a:prstGeom prst="roundRect">
            <a:avLst>
              <a:gd name="adj" fmla="val 9213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6" name="圆角矩形 5"/>
          <p:cNvSpPr/>
          <p:nvPr userDrawn="1"/>
        </p:nvSpPr>
        <p:spPr bwMode="auto">
          <a:xfrm>
            <a:off x="5097463" y="2903538"/>
            <a:ext cx="2378075" cy="1752600"/>
          </a:xfrm>
          <a:prstGeom prst="roundRect">
            <a:avLst>
              <a:gd name="adj" fmla="val 9614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2738" y="4387850"/>
            <a:ext cx="1069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SINCE 1997</a:t>
            </a:r>
            <a:endParaRPr lang="zh-CN" altLang="en-US" sz="10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716" y="3095073"/>
            <a:ext cx="387961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©20</a:t>
            </a:r>
            <a:r>
              <a:rPr lang="en-US" altLang="zh-CN"/>
              <a:t>11</a:t>
            </a:r>
            <a:r>
              <a:rPr lang="zh-CN" altLang="en-US"/>
              <a:t> 久其软件</a:t>
            </a:r>
            <a:r>
              <a:rPr lang="en-US" altLang="zh-CN"/>
              <a:t>.  |   </a:t>
            </a:r>
            <a:fld id="{D6BD441A-9101-4C8F-83E3-224AF1A693D4}" type="slidenum">
              <a:rPr lang="en-US" altLang="zh-CN"/>
              <a:pPr>
                <a:defRPr/>
              </a:pPr>
              <a:t>‹#›</a:t>
            </a:fld>
            <a:endParaRPr lang="en-US" altLang="zh-CN" sz="1400">
              <a:latin typeface="Times" pitchFamily="18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CF8A-FD6F-46C4-B2A2-214F967A4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C6751-D222-455D-9602-021745A0C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FA8F-444C-4F34-B47C-E98373532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8BB9B-90CC-44E4-877C-22A896B5E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52C5-0A07-497C-9089-21787CFAF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9504-E5E7-49BF-BE40-944DD14BF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28E4-4137-4A40-A6C2-D1C32DCD5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C2B5-0524-4B02-BBDA-2BB2BC85B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FD78-22F1-4094-851B-06A6ED08D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7853F-7719-4511-9F20-52FEA96AA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1F3F3-B56F-44D4-B0AA-19C957E519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FB8B-BEE3-4BE6-AAF2-29C01E772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fld id="{4970375D-D58B-4892-BC6C-CA5104771700}" type="slidenum">
              <a:rPr lang="en-US" altLang="zh-CN" smtClean="0"/>
              <a:pPr algn="l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CA90A-E1EF-4368-A931-04B81BB77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82E7-9A06-499C-8CF0-BC7B3C5F5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C5784-5B63-49D3-BF3B-E8FDB341B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126B9-3BAC-4388-A146-5D321C1E2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18D9B-6EEE-4748-9B6F-6C4B64AC2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 smtClean="0"/>
              <a:t>此处</a:t>
            </a:r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563AF-D4C9-4143-92C5-20482E56F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3A2CC-B43E-490F-B706-D6F5B7AA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89405-4389-4AD8-8322-AD43CE709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5E2D0-FAED-46C6-BDCE-183B1A6FA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54F6-17DA-4689-92A8-86DEACEA37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39C3-55B4-415C-8DA1-AF46B02F6F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AE60-06C9-4334-BDC1-2FD8D3C82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87B62-DE29-4A63-8DE8-BA8955C19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64638" cy="6858000"/>
          </a:xfrm>
          <a:prstGeom prst="rect">
            <a:avLst/>
          </a:prstGeom>
          <a:solidFill>
            <a:srgbClr val="FA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05575"/>
            <a:ext cx="1709738" cy="352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©20</a:t>
            </a:r>
            <a:r>
              <a:rPr lang="en-US" altLang="zh-CN"/>
              <a:t>11</a:t>
            </a:r>
            <a:r>
              <a:rPr lang="zh-CN" altLang="en-US"/>
              <a:t> </a:t>
            </a:r>
            <a:r>
              <a:rPr lang="en-US" altLang="zh-CN"/>
              <a:t>.  |   </a:t>
            </a:r>
            <a:fld id="{563201BA-A9D8-42A5-8734-A698A99C6B5E}" type="slidenum">
              <a:rPr lang="en-US" altLang="zh-CN"/>
              <a:pPr>
                <a:defRPr/>
              </a:pPr>
              <a:t>‹#›</a:t>
            </a:fld>
            <a:endParaRPr lang="en-US" altLang="zh-CN" sz="1400">
              <a:latin typeface="Times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</p:sldLayoutIdLst>
  <p:transition spd="slow"/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lnSpc>
          <a:spcPct val="12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fontAlgn="base">
        <a:lnSpc>
          <a:spcPct val="12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fontAlgn="base">
        <a:lnSpc>
          <a:spcPct val="12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fontAlgn="base">
        <a:lnSpc>
          <a:spcPct val="12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ts val="500"/>
        </a:spcAft>
        <a:buChar char="•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2100" indent="-177800" algn="l" rtl="0" eaLnBrk="0" fontAlgn="base" hangingPunct="0">
        <a:spcBef>
          <a:spcPts val="50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571500" indent="-165100" algn="l" rtl="0" eaLnBrk="0" fontAlgn="base" hangingPunct="0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863600" indent="-127000" algn="l" rtl="0" eaLnBrk="0" fontAlgn="base" hangingPunct="0">
        <a:spcBef>
          <a:spcPts val="50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143000" indent="-114300" algn="l" rtl="0" eaLnBrk="0" fontAlgn="base" hangingPunct="0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微软雅黑" pitchFamily="34" charset="-122"/>
        </a:defRPr>
      </a:lvl5pPr>
      <a:lvl6pPr marL="1600200" indent="-114300" algn="l" rtl="0" fontAlgn="base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57400" indent="-114300" algn="l" rtl="0" fontAlgn="base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14600" indent="-114300" algn="l" rtl="0" fontAlgn="base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2971800" indent="-114300" algn="l" rtl="0" fontAlgn="base">
        <a:spcBef>
          <a:spcPts val="50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7365E6-A2A8-4488-9340-263A66AAE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4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05979A9-ADE0-44C6-9D8C-A3765D006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/>
          <a:ea typeface="微软雅黑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0" y="1928813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8" y="1196975"/>
            <a:ext cx="8786812" cy="14157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 smtClean="0">
                <a:solidFill>
                  <a:schemeClr val="tx1"/>
                </a:solidFill>
                <a:latin typeface="+mj-ea"/>
              </a:rPr>
              <a:t>从面向对象看模式</a:t>
            </a:r>
            <a:endParaRPr lang="en-US" altLang="zh-CN" sz="5400" dirty="0" smtClean="0">
              <a:solidFill>
                <a:schemeClr val="tx1"/>
              </a:solidFill>
              <a:latin typeface="+mj-ea"/>
            </a:endParaRPr>
          </a:p>
          <a:p>
            <a:pPr algn="ctr">
              <a:defRPr/>
            </a:pP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			</a:t>
            </a:r>
            <a:endParaRPr lang="zh-CN" altLang="en-US" sz="3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814763" y="5192713"/>
            <a:ext cx="5595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报表产品事业部研发二部  曾理志</a:t>
            </a:r>
          </a:p>
        </p:txBody>
      </p:sp>
      <p:sp>
        <p:nvSpPr>
          <p:cNvPr id="7173" name="日期占位符 1"/>
          <p:cNvSpPr>
            <a:spLocks noGrp="1"/>
          </p:cNvSpPr>
          <p:nvPr>
            <p:ph type="dt" sz="quarter" idx="10"/>
          </p:nvPr>
        </p:nvSpPr>
        <p:spPr>
          <a:xfrm>
            <a:off x="7188200" y="5637213"/>
            <a:ext cx="1714500" cy="395287"/>
          </a:xfrm>
          <a:noFill/>
        </p:spPr>
        <p:txBody>
          <a:bodyPr/>
          <a:lstStyle/>
          <a:p>
            <a:fld id="{741BB72E-7B83-4142-9013-347AFD3AD3B7}" type="datetime1">
              <a:rPr lang="zh-CN" altLang="en-US" sz="2000" smtClean="0">
                <a:solidFill>
                  <a:schemeClr val="tx1"/>
                </a:solidFill>
                <a:ea typeface="宋体" charset="-122"/>
              </a:rPr>
              <a:pPr/>
              <a:t>13-06-28</a:t>
            </a:fld>
            <a:endParaRPr lang="zh-CN" altLang="en-US" sz="200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创建对象的原因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代码大全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 6.4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4729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为现实世界中的对象建模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为抽象的对象建模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降低复杂度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隔离复杂度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隐藏实现细节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隐藏全局数据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让参数传递更顺畅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让代码更易重用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为程序族做计划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把相关操作包装到一起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实现某种特定的重构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应该避免的类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17338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避免创建万能类（</a:t>
            </a:r>
            <a:r>
              <a:rPr lang="en-US" altLang="zh-CN" dirty="0" smtClean="0">
                <a:solidFill>
                  <a:schemeClr val="tx1"/>
                </a:solidFill>
              </a:rPr>
              <a:t>god class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消除无关紧要的类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避免用动词命名的类：只有行为而没有数据的类往往不是一个真正的类。如：</a:t>
            </a:r>
            <a:r>
              <a:rPr lang="en-US" altLang="zh-CN" dirty="0" err="1" smtClean="0">
                <a:solidFill>
                  <a:schemeClr val="tx1"/>
                </a:solidFill>
              </a:rPr>
              <a:t>DatabaseInitialization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数据库初始化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StringBuilder</a:t>
            </a:r>
            <a:r>
              <a:rPr lang="zh-CN" altLang="en-US" dirty="0" smtClean="0">
                <a:solidFill>
                  <a:schemeClr val="tx1"/>
                </a:solidFill>
              </a:rPr>
              <a:t>（字符串构造器）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创建类的理由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17338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避免创建万能类（</a:t>
            </a:r>
            <a:r>
              <a:rPr lang="en-US" altLang="zh-CN" dirty="0" smtClean="0">
                <a:solidFill>
                  <a:schemeClr val="tx1"/>
                </a:solidFill>
              </a:rPr>
              <a:t>god class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消除无关紧要的类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避免用动词命名的类：只有行为而没有数据的类往往不是一个真正的类。如：</a:t>
            </a:r>
            <a:r>
              <a:rPr lang="en-US" altLang="zh-CN" dirty="0" err="1" smtClean="0">
                <a:solidFill>
                  <a:schemeClr val="tx1"/>
                </a:solidFill>
              </a:rPr>
              <a:t>DatabaseInitialization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数据库初始化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StringBuilder</a:t>
            </a:r>
            <a:r>
              <a:rPr lang="zh-CN" altLang="en-US" dirty="0" smtClean="0">
                <a:solidFill>
                  <a:schemeClr val="tx1"/>
                </a:solidFill>
              </a:rPr>
              <a:t>（字符串构造器）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创建对象的原因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20210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为无法控制的数据创建明确的索引源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代码大全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 6.4</a:t>
            </a: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将单向的类联系改为双向的类联系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将双向的类联系改为单向的类联系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err="1" smtClean="0">
                <a:solidFill>
                  <a:schemeClr val="tx1"/>
                </a:solidFill>
              </a:rPr>
              <a:t>FactoryMethod</a:t>
            </a:r>
            <a:r>
              <a:rPr lang="zh-CN" altLang="en-US" dirty="0" smtClean="0">
                <a:solidFill>
                  <a:schemeClr val="tx1"/>
                </a:solidFill>
              </a:rPr>
              <a:t>模式而不是简单地构造函数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用异常代替错误代码，或者反其道而行之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创建对象的原因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20210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为无法控制的数据创建明确的索引源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代码大全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 6.4</a:t>
            </a: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将单向的类联系改为双向的类联系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将双向的类联系改为单向的类联系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err="1" smtClean="0">
                <a:solidFill>
                  <a:schemeClr val="tx1"/>
                </a:solidFill>
              </a:rPr>
              <a:t>FactoryMethod</a:t>
            </a:r>
            <a:r>
              <a:rPr lang="zh-CN" altLang="en-US" dirty="0" smtClean="0">
                <a:solidFill>
                  <a:schemeClr val="tx1"/>
                </a:solidFill>
              </a:rPr>
              <a:t>模式而不是简单地构造函数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用异常代替错误代码，或者反其道而行之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600" y="749300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参数传递</a:t>
            </a:r>
            <a:r>
              <a:rPr lang="en-US" altLang="zh-CN" dirty="0" smtClean="0">
                <a:solidFill>
                  <a:schemeClr val="tx1"/>
                </a:solidFill>
              </a:rPr>
              <a:t>----</a:t>
            </a:r>
            <a:r>
              <a:rPr lang="zh-CN" altLang="en-US" dirty="0" smtClean="0">
                <a:solidFill>
                  <a:schemeClr val="tx1"/>
                </a:solidFill>
              </a:rPr>
              <a:t>回调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425" y="1473200"/>
            <a:ext cx="642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形参可以是基本数据类型，也可以是对象，对象除了有属性，还应该有方法，调用形参对象的方法称为回调。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public test(){};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Public void test(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 o){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o.test</a:t>
            </a:r>
            <a:r>
              <a:rPr lang="en-US" altLang="zh-CN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意义：依赖反转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76275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抽象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75" y="1352549"/>
            <a:ext cx="5076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类设计的抽象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当你为一个类添加一个</a:t>
            </a:r>
            <a:r>
              <a:rPr lang="en-US" altLang="zh-CN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类型的字段的时候就应该想想这个字段是不是合适的。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Class People{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isMale</a:t>
            </a:r>
            <a:r>
              <a:rPr lang="en-US" altLang="zh-CN" smtClean="0">
                <a:solidFill>
                  <a:schemeClr val="tx1"/>
                </a:solidFill>
              </a:rPr>
              <a:t>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Class People{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 gender;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isMale</a:t>
            </a:r>
            <a:r>
              <a:rPr lang="en-US" altLang="zh-CN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isFemale</a:t>
            </a:r>
            <a:r>
              <a:rPr lang="en-US" altLang="zh-CN" dirty="0" smtClean="0">
                <a:solidFill>
                  <a:schemeClr val="tx1"/>
                </a:solidFill>
              </a:rPr>
              <a:t>();	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Class People{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Gender g;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650" y="104775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策略模式：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对象之间不仅可以传递属性，还可以传递方法，传递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行为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4CE391-4693-4EEF-A6E2-C94B7F466853}" type="datetime1">
              <a:rPr lang="zh-CN" altLang="en-US" smtClean="0">
                <a:ea typeface="宋体" charset="-122"/>
              </a:rPr>
              <a:pPr/>
              <a:t>13-06-28</a:t>
            </a:fld>
            <a:endParaRPr lang="zh-CN" altLang="en-US" smtClean="0">
              <a:ea typeface="宋体" charset="-122"/>
            </a:endParaRP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1A381-372A-46B0-BCBF-FE2A18771996}" type="slidenum">
              <a:rPr lang="zh-CN" altLang="en-US" smtClean="0">
                <a:ea typeface="宋体" charset="-122"/>
              </a:rPr>
              <a:pPr/>
              <a:t>18</a:t>
            </a:fld>
            <a:endParaRPr lang="zh-CN" altLang="en-US" smtClean="0">
              <a:ea typeface="宋体" charset="-122"/>
            </a:endParaRPr>
          </a:p>
        </p:txBody>
      </p:sp>
      <p:sp>
        <p:nvSpPr>
          <p:cNvPr id="34820" name="内容占位符 1"/>
          <p:cNvSpPr>
            <a:spLocks noGrp="1"/>
          </p:cNvSpPr>
          <p:nvPr>
            <p:ph idx="4294967295"/>
          </p:nvPr>
        </p:nvSpPr>
        <p:spPr>
          <a:xfrm>
            <a:off x="857250" y="1293813"/>
            <a:ext cx="7219950" cy="4572000"/>
          </a:xfrm>
        </p:spPr>
        <p:txBody>
          <a:bodyPr/>
          <a:lstStyle/>
          <a:p>
            <a:endParaRPr lang="en-US" altLang="zh-CN" sz="1800" dirty="0" smtClean="0"/>
          </a:p>
          <a:p>
            <a:r>
              <a:rPr lang="en-US" altLang="zh-CN" sz="1800" b="1" dirty="0" smtClean="0"/>
              <a:t>《</a:t>
            </a:r>
            <a:r>
              <a:rPr lang="zh-CN" altLang="en-US" sz="1800" b="1" dirty="0" smtClean="0"/>
              <a:t>代码大全</a:t>
            </a:r>
            <a:r>
              <a:rPr lang="en-US" altLang="zh-CN" sz="1800" b="1" dirty="0" smtClean="0"/>
              <a:t>2》,Steve McConnell ,</a:t>
            </a:r>
            <a:r>
              <a:rPr lang="zh-CN" altLang="en-US" sz="1800" b="1" dirty="0" smtClean="0"/>
              <a:t>电子工业出版社 </a:t>
            </a:r>
            <a:r>
              <a:rPr lang="en-US" altLang="zh-CN" sz="1800" b="1" dirty="0" smtClean="0"/>
              <a:t>,</a:t>
            </a:r>
            <a:r>
              <a:rPr lang="zh-CN" altLang="en-US" sz="1800" b="1" dirty="0" smtClean="0"/>
              <a:t>   </a:t>
            </a:r>
            <a:r>
              <a:rPr lang="en-US" altLang="zh-CN" sz="1800" b="1" dirty="0" smtClean="0"/>
              <a:t>2006.3,P411</a:t>
            </a:r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259013" y="0"/>
            <a:ext cx="6884987" cy="49688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参考文献</a:t>
            </a:r>
            <a:endParaRPr lang="zh-CN" altLang="en-US" sz="2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27062" y="702944"/>
            <a:ext cx="253843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4825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357313" y="788988"/>
            <a:ext cx="2478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and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Interface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5196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理解继承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区分“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is-a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has-a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面向对象设计的原则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“开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闭”原则（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里氏代换原则（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依赖倒转原则（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接口隔离原则（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合成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聚合复用原则（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CARP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迪米特法则（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“开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闭”原则（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OCP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11439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SoftWare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entities should be open for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extension,but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closed for modification. ------Bertrand Meyer</a:t>
            </a: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一个软件实体应该对扩展开放，对修改关闭。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里氏代换原则（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541455" y="1491734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dirty="0" smtClean="0">
                <a:solidFill>
                  <a:schemeClr val="tx1"/>
                </a:solidFill>
              </a:rPr>
              <a:t>Barbara </a:t>
            </a:r>
            <a:r>
              <a:rPr lang="en-US" dirty="0" err="1" smtClean="0">
                <a:solidFill>
                  <a:schemeClr val="tx1"/>
                </a:solidFill>
              </a:rPr>
              <a:t>Liskov</a:t>
            </a:r>
            <a:r>
              <a:rPr lang="zh-CN" altLang="en-US" dirty="0" smtClean="0">
                <a:solidFill>
                  <a:schemeClr val="tx1"/>
                </a:solidFill>
              </a:rPr>
              <a:t>提出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025" y="2143125"/>
            <a:ext cx="5915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如果对一个类型为</a:t>
            </a:r>
            <a:r>
              <a:rPr lang="en-US" altLang="zh-CN" dirty="0" smtClean="0">
                <a:solidFill>
                  <a:schemeClr val="tx1"/>
                </a:solidFill>
              </a:rPr>
              <a:t>T1</a:t>
            </a:r>
            <a:r>
              <a:rPr lang="zh-CN" altLang="en-US" dirty="0" smtClean="0">
                <a:solidFill>
                  <a:schemeClr val="tx1"/>
                </a:solidFill>
              </a:rPr>
              <a:t>的对象</a:t>
            </a:r>
            <a:r>
              <a:rPr lang="en-US" altLang="zh-CN" dirty="0" smtClean="0">
                <a:solidFill>
                  <a:schemeClr val="tx1"/>
                </a:solidFill>
              </a:rPr>
              <a:t>o1</a:t>
            </a:r>
            <a:r>
              <a:rPr lang="zh-CN" altLang="en-US" dirty="0" smtClean="0">
                <a:solidFill>
                  <a:schemeClr val="tx1"/>
                </a:solidFill>
              </a:rPr>
              <a:t>，都有其类型为</a:t>
            </a:r>
            <a:r>
              <a:rPr lang="en-US" altLang="zh-CN" dirty="0" smtClean="0">
                <a:solidFill>
                  <a:schemeClr val="tx1"/>
                </a:solidFill>
              </a:rPr>
              <a:t>T2</a:t>
            </a:r>
            <a:r>
              <a:rPr lang="zh-CN" altLang="en-US" dirty="0" smtClean="0">
                <a:solidFill>
                  <a:schemeClr val="tx1"/>
                </a:solidFill>
              </a:rPr>
              <a:t>的对象</a:t>
            </a:r>
            <a:r>
              <a:rPr lang="en-US" altLang="zh-CN" dirty="0" smtClean="0">
                <a:solidFill>
                  <a:schemeClr val="tx1"/>
                </a:solidFill>
              </a:rPr>
              <a:t>o2</a:t>
            </a:r>
            <a:r>
              <a:rPr lang="zh-CN" altLang="en-US" dirty="0" smtClean="0">
                <a:solidFill>
                  <a:schemeClr val="tx1"/>
                </a:solidFill>
              </a:rPr>
              <a:t>，使得以</a:t>
            </a:r>
            <a:r>
              <a:rPr lang="en-US" altLang="zh-CN" dirty="0" smtClean="0">
                <a:solidFill>
                  <a:schemeClr val="tx1"/>
                </a:solidFill>
              </a:rPr>
              <a:t>T1</a:t>
            </a:r>
            <a:r>
              <a:rPr lang="zh-CN" altLang="en-US" dirty="0" smtClean="0">
                <a:solidFill>
                  <a:schemeClr val="tx1"/>
                </a:solidFill>
              </a:rPr>
              <a:t>定义的所有程序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在所有的读写</a:t>
            </a:r>
            <a:r>
              <a:rPr lang="en-US" altLang="zh-CN" dirty="0" smtClean="0">
                <a:solidFill>
                  <a:schemeClr val="tx1"/>
                </a:solidFill>
              </a:rPr>
              <a:t>o1</a:t>
            </a:r>
            <a:r>
              <a:rPr lang="zh-CN" altLang="en-US" dirty="0" smtClean="0">
                <a:solidFill>
                  <a:schemeClr val="tx1"/>
                </a:solidFill>
              </a:rPr>
              <a:t>都代换成</a:t>
            </a:r>
            <a:r>
              <a:rPr lang="en-US" altLang="zh-CN" dirty="0" smtClean="0">
                <a:solidFill>
                  <a:schemeClr val="tx1"/>
                </a:solidFill>
              </a:rPr>
              <a:t>o2</a:t>
            </a:r>
            <a:r>
              <a:rPr lang="zh-CN" altLang="en-US" dirty="0" smtClean="0">
                <a:solidFill>
                  <a:schemeClr val="tx1"/>
                </a:solidFill>
              </a:rPr>
              <a:t>时，程序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的行为没有发生变化，那么类型</a:t>
            </a:r>
            <a:r>
              <a:rPr lang="en-US" altLang="zh-CN" dirty="0" smtClean="0">
                <a:solidFill>
                  <a:schemeClr val="tx1"/>
                </a:solidFill>
              </a:rPr>
              <a:t>T2</a:t>
            </a:r>
            <a:r>
              <a:rPr lang="zh-CN" altLang="en-US" dirty="0" smtClean="0">
                <a:solidFill>
                  <a:schemeClr val="tx1"/>
                </a:solidFill>
              </a:rPr>
              <a:t>是类型</a:t>
            </a:r>
            <a:r>
              <a:rPr lang="en-US" altLang="zh-CN" dirty="0" smtClean="0">
                <a:solidFill>
                  <a:schemeClr val="tx1"/>
                </a:solidFill>
              </a:rPr>
              <a:t>T1 </a:t>
            </a:r>
            <a:r>
              <a:rPr lang="zh-CN" altLang="en-US" dirty="0" smtClean="0">
                <a:solidFill>
                  <a:schemeClr val="tx1"/>
                </a:solidFill>
              </a:rPr>
              <a:t>的子类型。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换言之，一个软件实体使用的是一个基类的话，那么一定适用于其子类，而且它根本不能察觉出基类对象和子类对象的区别。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反过来不成立。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里氏代换原则（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04900" y="1790700"/>
            <a:ext cx="673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从里氏代换原则的角度考察</a:t>
            </a:r>
            <a:r>
              <a:rPr lang="en-US" altLang="zh-CN" dirty="0" err="1" smtClean="0">
                <a:solidFill>
                  <a:schemeClr val="tx1"/>
                </a:solidFill>
              </a:rPr>
              <a:t>java.util</a:t>
            </a:r>
            <a:r>
              <a:rPr lang="zh-CN" altLang="en-US" dirty="0" smtClean="0">
                <a:solidFill>
                  <a:schemeClr val="tx1"/>
                </a:solidFill>
              </a:rPr>
              <a:t>库中</a:t>
            </a:r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</a:rPr>
              <a:t>Hashtable</a:t>
            </a:r>
            <a:r>
              <a:rPr lang="zh-CN" altLang="en-US" dirty="0" smtClean="0">
                <a:solidFill>
                  <a:schemeClr val="tx1"/>
                </a:solidFill>
              </a:rPr>
              <a:t>关心是否合适。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</a:rPr>
              <a:t>Hashtable</a:t>
            </a:r>
            <a:r>
              <a:rPr lang="zh-CN" altLang="en-US" dirty="0" smtClean="0">
                <a:solidFill>
                  <a:schemeClr val="tx1"/>
                </a:solidFill>
              </a:rPr>
              <a:t>的关心是不合适的，显然，</a:t>
            </a:r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是一种特殊的</a:t>
            </a:r>
            <a:r>
              <a:rPr lang="en-US" altLang="zh-CN" dirty="0" err="1" smtClean="0">
                <a:solidFill>
                  <a:schemeClr val="tx1"/>
                </a:solidFill>
              </a:rPr>
              <a:t>Hashtable</a:t>
            </a:r>
            <a:r>
              <a:rPr lang="zh-CN" altLang="en-US" dirty="0" smtClean="0">
                <a:solidFill>
                  <a:schemeClr val="tx1"/>
                </a:solidFill>
              </a:rPr>
              <a:t>，它只接受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类型的键</a:t>
            </a:r>
            <a:r>
              <a:rPr lang="en-US" altLang="zh-CN" dirty="0" smtClean="0">
                <a:solidFill>
                  <a:schemeClr val="tx1"/>
                </a:solidFill>
              </a:rPr>
              <a:t>(Key)</a:t>
            </a:r>
            <a:r>
              <a:rPr lang="zh-CN" altLang="en-US" dirty="0" smtClean="0">
                <a:solidFill>
                  <a:schemeClr val="tx1"/>
                </a:solidFill>
              </a:rPr>
              <a:t>和值</a:t>
            </a:r>
            <a:r>
              <a:rPr lang="en-US" altLang="zh-CN" dirty="0" smtClean="0">
                <a:solidFill>
                  <a:schemeClr val="tx1"/>
                </a:solidFill>
              </a:rPr>
              <a:t>(Value)</a:t>
            </a:r>
            <a:r>
              <a:rPr lang="zh-CN" altLang="en-US" dirty="0" smtClean="0">
                <a:solidFill>
                  <a:schemeClr val="tx1"/>
                </a:solidFill>
              </a:rPr>
              <a:t>。但是，其超类型则可以接受任何类型的键和值。这就意味着，在一些需要非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类型的键和值的地方，</a:t>
            </a:r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不能够取代</a:t>
            </a:r>
            <a:r>
              <a:rPr lang="en-US" altLang="zh-CN" dirty="0" err="1" smtClean="0">
                <a:solidFill>
                  <a:schemeClr val="tx1"/>
                </a:solidFill>
              </a:rPr>
              <a:t>Hashtable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2388" y="3976688"/>
            <a:ext cx="2105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里氏代换原则（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04900" y="1790700"/>
            <a:ext cx="673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、正方形类是否是长方形类的子类。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里氏代换原则（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04900" y="1790700"/>
            <a:ext cx="673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、正方形类是否是长方形类的子类。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928662" y="791844"/>
            <a:ext cx="4000528" cy="568815"/>
          </a:xfrm>
          <a:prstGeom prst="roundRect">
            <a:avLst>
              <a:gd name="adj" fmla="val 48408"/>
            </a:avLst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7" name="椭圆 6"/>
          <p:cNvSpPr>
            <a:spLocks noChangeArrowheads="1"/>
          </p:cNvSpPr>
          <p:nvPr/>
        </p:nvSpPr>
        <p:spPr bwMode="auto">
          <a:xfrm>
            <a:off x="500063" y="717550"/>
            <a:ext cx="711200" cy="711200"/>
          </a:xfrm>
          <a:prstGeom prst="ellipse">
            <a:avLst/>
          </a:prstGeom>
          <a:solidFill>
            <a:schemeClr val="bg1"/>
          </a:solidFill>
          <a:ln w="127000" algn="ctr">
            <a:solidFill>
              <a:srgbClr val="CF7B67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198" name="Picture 3" descr="D:\我的培训资料库\图标库\图标\Imag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717550"/>
            <a:ext cx="6635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1357313" y="827088"/>
            <a:ext cx="678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创建对象的原因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625600"/>
            <a:ext cx="7289800" cy="20210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为无法控制的数据创建明确的索引源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代码大全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 6.4</a:t>
            </a: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将单向的类联系改为双向的类联系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将双向的类联系改为单向的类联系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err="1" smtClean="0">
                <a:solidFill>
                  <a:schemeClr val="tx1"/>
                </a:solidFill>
              </a:rPr>
              <a:t>FactoryMethod</a:t>
            </a:r>
            <a:r>
              <a:rPr lang="zh-CN" altLang="en-US" dirty="0" smtClean="0">
                <a:solidFill>
                  <a:schemeClr val="tx1"/>
                </a:solidFill>
              </a:rPr>
              <a:t>模式而不是简单地构造函数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用异常代替错误代码，或者反其道而行之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JQ_红色">
  <a:themeElements>
    <a:clrScheme name="template-2003_final5.19 2">
      <a:dk1>
        <a:srgbClr val="000000"/>
      </a:dk1>
      <a:lt1>
        <a:srgbClr val="FFFFFF"/>
      </a:lt1>
      <a:dk2>
        <a:srgbClr val="990000"/>
      </a:dk2>
      <a:lt2>
        <a:srgbClr val="707070"/>
      </a:lt2>
      <a:accent1>
        <a:srgbClr val="2B6AAD"/>
      </a:accent1>
      <a:accent2>
        <a:srgbClr val="F0A00C"/>
      </a:accent2>
      <a:accent3>
        <a:srgbClr val="FFFFFF"/>
      </a:accent3>
      <a:accent4>
        <a:srgbClr val="000000"/>
      </a:accent4>
      <a:accent5>
        <a:srgbClr val="ACB9D3"/>
      </a:accent5>
      <a:accent6>
        <a:srgbClr val="D9910A"/>
      </a:accent6>
      <a:hlink>
        <a:srgbClr val="19857C"/>
      </a:hlink>
      <a:folHlink>
        <a:srgbClr val="CC0000"/>
      </a:folHlink>
    </a:clrScheme>
    <a:fontScheme name="template-2003_final5.1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mplate-2003_final5.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03_final5.19 2">
        <a:dk1>
          <a:srgbClr val="000000"/>
        </a:dk1>
        <a:lt1>
          <a:srgbClr val="FFFFFF"/>
        </a:lt1>
        <a:dk2>
          <a:srgbClr val="990000"/>
        </a:dk2>
        <a:lt2>
          <a:srgbClr val="707070"/>
        </a:lt2>
        <a:accent1>
          <a:srgbClr val="2B6AAD"/>
        </a:accent1>
        <a:accent2>
          <a:srgbClr val="F0A00C"/>
        </a:accent2>
        <a:accent3>
          <a:srgbClr val="FFFFFF"/>
        </a:accent3>
        <a:accent4>
          <a:srgbClr val="000000"/>
        </a:accent4>
        <a:accent5>
          <a:srgbClr val="ACB9D3"/>
        </a:accent5>
        <a:accent6>
          <a:srgbClr val="D9910A"/>
        </a:accent6>
        <a:hlink>
          <a:srgbClr val="19857C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50000"/>
            <a:lumOff val="5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gradFill rotWithShape="1">
          <a:gsLst>
            <a:gs pos="0">
              <a:schemeClr val="folHlink"/>
            </a:gs>
            <a:gs pos="100000">
              <a:schemeClr val="folHlink">
                <a:gamma/>
                <a:tint val="0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暗香扑面">
      <a:dk1>
        <a:sysClr val="windowText" lastClr="000000"/>
      </a:dk1>
      <a:lt1>
        <a:sysClr val="window" lastClr="B4CDC9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50000"/>
            <a:lumOff val="5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gradFill rotWithShape="1">
          <a:gsLst>
            <a:gs pos="0">
              <a:schemeClr val="folHlink"/>
            </a:gs>
            <a:gs pos="100000">
              <a:schemeClr val="folHlink">
                <a:gamma/>
                <a:tint val="0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32232</TotalTime>
  <Words>826</Words>
  <Application>Microsoft Office PowerPoint</Application>
  <PresentationFormat>全屏显示(4:3)</PresentationFormat>
  <Paragraphs>131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微软雅黑</vt:lpstr>
      <vt:lpstr>Cambria</vt:lpstr>
      <vt:lpstr>黑体</vt:lpstr>
      <vt:lpstr>Times</vt:lpstr>
      <vt:lpstr>Wingdings</vt:lpstr>
      <vt:lpstr>Verdana</vt:lpstr>
      <vt:lpstr>JQ_红色</vt:lpstr>
      <vt:lpstr>默认设计模板</vt:lpstr>
      <vt:lpstr>1_默认设计模板</vt:lpstr>
      <vt:lpstr>幻灯片 1</vt:lpstr>
      <vt:lpstr>Class and interface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参考文献</vt:lpstr>
      <vt:lpstr>幻灯片 19</vt:lpstr>
    </vt:vector>
  </TitlesOfParts>
  <Company>BEA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代码重构（二）减少IF-ELSE-SWITCH-CASE</dc:title>
  <dc:subject>代码重构</dc:subject>
  <dc:creator>曾理志</dc:creator>
  <cp:keywords>重构</cp:keywords>
  <cp:lastModifiedBy>zenglizhi</cp:lastModifiedBy>
  <cp:revision>2167</cp:revision>
  <dcterms:created xsi:type="dcterms:W3CDTF">2003-05-20T15:59:42Z</dcterms:created>
  <dcterms:modified xsi:type="dcterms:W3CDTF">2013-06-28T03:38:53Z</dcterms:modified>
</cp:coreProperties>
</file>