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sldIdLst>
    <p:sldId id="257" r:id="rId4"/>
    <p:sldId id="258" r:id="rId6"/>
    <p:sldId id="259" r:id="rId7"/>
    <p:sldId id="266" r:id="rId8"/>
    <p:sldId id="267" r:id="rId9"/>
    <p:sldId id="285" r:id="rId10"/>
    <p:sldId id="287" r:id="rId11"/>
    <p:sldId id="288" r:id="rId12"/>
    <p:sldId id="289" r:id="rId13"/>
    <p:sldId id="290" r:id="rId14"/>
    <p:sldId id="291" r:id="rId15"/>
    <p:sldId id="272" r:id="rId16"/>
    <p:sldId id="292" r:id="rId17"/>
    <p:sldId id="293" r:id="rId18"/>
    <p:sldId id="294" r:id="rId19"/>
    <p:sldId id="295" r:id="rId20"/>
    <p:sldId id="277" r:id="rId21"/>
    <p:sldId id="297" r:id="rId22"/>
    <p:sldId id="296" r:id="rId23"/>
    <p:sldId id="298" r:id="rId24"/>
    <p:sldId id="283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487"/>
    <a:srgbClr val="009A9E"/>
    <a:srgbClr val="00C3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172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19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F0828-EF02-4A4A-8216-593B772F7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826A9-5A53-47FF-A7EC-3798D7B449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95031C-36FB-4BFB-B547-5049AC3C4D2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ACA5-8425-476A-9A96-6E935FECE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8E9D-192E-46A7-AAA6-8B54037A27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ACA5-8425-476A-9A96-6E935FECE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8E9D-192E-46A7-AAA6-8B54037A27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ACA5-8425-476A-9A96-6E935FECE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8E9D-192E-46A7-AAA6-8B54037A27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ACA5-8425-476A-9A96-6E935FECE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8E9D-192E-46A7-AAA6-8B54037A27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3000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ACA5-8425-476A-9A96-6E935FECE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8E9D-192E-46A7-AAA6-8B54037A27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ACA5-8425-476A-9A96-6E935FECE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8E9D-192E-46A7-AAA6-8B54037A27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ACA5-8425-476A-9A96-6E935FECE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8E9D-192E-46A7-AAA6-8B54037A27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ACA5-8425-476A-9A96-6E935FECE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8E9D-192E-46A7-AAA6-8B54037A27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ACA5-8425-476A-9A96-6E935FECE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8E9D-192E-46A7-AAA6-8B54037A27A3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3"/>
          <p:cNvSpPr txBox="1"/>
          <p:nvPr userDrawn="1"/>
        </p:nvSpPr>
        <p:spPr>
          <a:xfrm>
            <a:off x="2072805" y="6213791"/>
            <a:ext cx="54006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ACA5-8425-476A-9A96-6E935FECE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8E9D-192E-46A7-AAA6-8B54037A27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ACA5-8425-476A-9A96-6E935FECE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8E9D-192E-46A7-AAA6-8B54037A27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ACA5-8425-476A-9A96-6E935FECE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8E9D-192E-46A7-AAA6-8B54037A27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BACA5-8425-476A-9A96-6E935FECE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8E9D-192E-46A7-AAA6-8B54037A27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9.png"/><Relationship Id="rId2" Type="http://schemas.openxmlformats.org/officeDocument/2006/relationships/tags" Target="../tags/tag1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0.png"/><Relationship Id="rId2" Type="http://schemas.openxmlformats.org/officeDocument/2006/relationships/tags" Target="../tags/tag13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1.png"/><Relationship Id="rId2" Type="http://schemas.openxmlformats.org/officeDocument/2006/relationships/tags" Target="../tags/tag14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2.png"/><Relationship Id="rId2" Type="http://schemas.openxmlformats.org/officeDocument/2006/relationships/tags" Target="../tags/tag15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3.png"/><Relationship Id="rId2" Type="http://schemas.openxmlformats.org/officeDocument/2006/relationships/tags" Target="../tags/tag16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tags" Target="../tags/tag18.xml"/><Relationship Id="rId3" Type="http://schemas.openxmlformats.org/officeDocument/2006/relationships/image" Target="../media/image14.png"/><Relationship Id="rId2" Type="http://schemas.openxmlformats.org/officeDocument/2006/relationships/tags" Target="../tags/tag1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7.xml"/><Relationship Id="rId3" Type="http://schemas.openxmlformats.org/officeDocument/2006/relationships/image" Target="../media/image5.png"/><Relationship Id="rId2" Type="http://schemas.openxmlformats.org/officeDocument/2006/relationships/tags" Target="../tags/tag6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6.png"/><Relationship Id="rId2" Type="http://schemas.openxmlformats.org/officeDocument/2006/relationships/tags" Target="../tags/tag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png"/><Relationship Id="rId2" Type="http://schemas.openxmlformats.org/officeDocument/2006/relationships/tags" Target="../tags/tag9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0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8.png"/><Relationship Id="rId2" Type="http://schemas.openxmlformats.org/officeDocument/2006/relationships/tags" Target="../tags/tag1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33040" y="2059305"/>
            <a:ext cx="7543800" cy="3019425"/>
          </a:xfrm>
          <a:prstGeom prst="rect">
            <a:avLst/>
          </a:prstGeom>
        </p:spPr>
        <p:txBody>
          <a:bodyPr wrap="square" lIns="65008" tIns="32504" rIns="65008" bIns="32504">
            <a:spAutoFit/>
          </a:bodyPr>
          <a:lstStyle/>
          <a:p>
            <a:pPr algn="r"/>
            <a:r>
              <a:rPr lang="en-US" altLang="zh-CN" sz="9600" b="1" spc="284" dirty="0">
                <a:solidFill>
                  <a:srgbClr val="008487"/>
                </a:solidFill>
                <a:cs typeface="+mn-ea"/>
                <a:sym typeface="+mn-lt"/>
              </a:rPr>
              <a:t>MiniProfiler</a:t>
            </a:r>
            <a:endParaRPr lang="en-US" altLang="zh-CN" sz="9600" b="1" spc="284" dirty="0">
              <a:solidFill>
                <a:srgbClr val="008487"/>
              </a:solidFill>
              <a:cs typeface="+mn-ea"/>
              <a:sym typeface="+mn-lt"/>
            </a:endParaRPr>
          </a:p>
          <a:p>
            <a:pPr algn="r"/>
            <a:endParaRPr lang="en-US" altLang="zh-CN" sz="9600" b="1" spc="284" dirty="0">
              <a:solidFill>
                <a:srgbClr val="008487"/>
              </a:solidFill>
              <a:cs typeface="+mn-ea"/>
              <a:sym typeface="+mn-lt"/>
            </a:endParaRPr>
          </a:p>
        </p:txBody>
      </p:sp>
      <p:sp>
        <p:nvSpPr>
          <p:cNvPr id="10" name="文本框 16"/>
          <p:cNvSpPr txBox="1"/>
          <p:nvPr/>
        </p:nvSpPr>
        <p:spPr>
          <a:xfrm>
            <a:off x="3125755" y="3532887"/>
            <a:ext cx="7151012" cy="701675"/>
          </a:xfrm>
          <a:prstGeom prst="rect">
            <a:avLst/>
          </a:prstGeom>
          <a:noFill/>
        </p:spPr>
        <p:txBody>
          <a:bodyPr wrap="square" lIns="86697" tIns="43348" rIns="86697" bIns="43348" rtlCol="0">
            <a:spAutoFit/>
          </a:bodyPr>
          <a:lstStyle/>
          <a:p>
            <a:pPr algn="r">
              <a:buNone/>
            </a:pPr>
            <a:r>
              <a:rPr lang="en-US" altLang="zh-CN" sz="4000" b="1" cap="all" dirty="0">
                <a:solidFill>
                  <a:srgbClr val="008487"/>
                </a:solidFill>
                <a:cs typeface="+mn-ea"/>
                <a:sym typeface="+mn-lt"/>
              </a:rPr>
              <a:t>--</a:t>
            </a:r>
            <a:r>
              <a:rPr lang="zh-CN" altLang="en-US" sz="4000" b="1" cap="all" dirty="0">
                <a:solidFill>
                  <a:srgbClr val="008487"/>
                </a:solidFill>
                <a:cs typeface="+mn-ea"/>
                <a:sym typeface="+mn-lt"/>
              </a:rPr>
              <a:t>曾胜利</a:t>
            </a:r>
            <a:endParaRPr lang="zh-CN" altLang="en-US" sz="4000" b="1" cap="all" dirty="0">
              <a:solidFill>
                <a:srgbClr val="008487"/>
              </a:solidFill>
              <a:cs typeface="+mn-ea"/>
              <a:sym typeface="+mn-lt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5959666" y="4546153"/>
            <a:ext cx="4300989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97" tIns="43348" rIns="86697" bIns="4334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CN" sz="14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上海盛亚技术有限公司技术分享</a:t>
            </a:r>
            <a:endParaRPr lang="zh-CN" sz="1400" cap="all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4787920" y="4932669"/>
            <a:ext cx="5472609" cy="316865"/>
          </a:xfrm>
          <a:prstGeom prst="rect">
            <a:avLst/>
          </a:prstGeom>
          <a:noFill/>
        </p:spPr>
        <p:txBody>
          <a:bodyPr wrap="square" lIns="86697" tIns="43348" rIns="86697" bIns="43348" rtlCol="0">
            <a:spAutoFit/>
          </a:bodyPr>
          <a:lstStyle/>
          <a:p>
            <a:pPr algn="r">
              <a:lnSpc>
                <a:spcPct val="150000"/>
              </a:lnSpc>
              <a:buNone/>
            </a:pPr>
            <a:r>
              <a:rPr lang="en-US" altLang="zh-CN" sz="1000" cap="all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2023</a:t>
            </a:r>
            <a:r>
              <a:rPr lang="zh-CN" altLang="en-US" sz="1000" cap="all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000" cap="all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sz="1000" cap="all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sz="1000" cap="all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10</a:t>
            </a:r>
            <a:r>
              <a:rPr lang="zh-CN" altLang="en-US" sz="1000" cap="all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日</a:t>
            </a:r>
            <a:endParaRPr lang="zh-CN" altLang="en-US" sz="1000" cap="all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1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37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37"/>
                            </p:stCondLst>
                            <p:childTnLst>
                              <p:par>
                                <p:cTn id="2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37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87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487"/>
                            </p:stCondLst>
                            <p:childTnLst>
                              <p:par>
                                <p:cTn id="3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/>
          <p:nvPr/>
        </p:nvSpPr>
        <p:spPr>
          <a:xfrm>
            <a:off x="458470" y="156210"/>
            <a:ext cx="2284730" cy="4826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GB" sz="2000" b="1" dirty="0">
                <a:solidFill>
                  <a:srgbClr val="394754"/>
                </a:solidFill>
                <a:latin typeface="+mn-lt"/>
                <a:ea typeface="+mn-ea"/>
                <a:cs typeface="+mn-ea"/>
                <a:sym typeface="+mn-lt"/>
              </a:rPr>
              <a:t>功能效果展示</a:t>
            </a:r>
            <a:endParaRPr lang="zh-CN" altLang="en-GB" sz="2000" b="1" dirty="0">
              <a:solidFill>
                <a:srgbClr val="39475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593" y="212426"/>
            <a:ext cx="412321" cy="332436"/>
            <a:chOff x="110994" y="306260"/>
            <a:chExt cx="864098" cy="500228"/>
          </a:xfrm>
        </p:grpSpPr>
        <p:sp>
          <p:nvSpPr>
            <p:cNvPr id="51" name="矩形 50"/>
            <p:cNvSpPr/>
            <p:nvPr/>
          </p:nvSpPr>
          <p:spPr>
            <a:xfrm rot="5400000">
              <a:off x="483771" y="315170"/>
              <a:ext cx="118541" cy="864095"/>
            </a:xfrm>
            <a:prstGeom prst="rect">
              <a:avLst/>
            </a:prstGeom>
            <a:solidFill>
              <a:srgbClr val="00848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 rot="16200000">
              <a:off x="483774" y="-66517"/>
              <a:ext cx="118541" cy="864095"/>
            </a:xfrm>
            <a:prstGeom prst="rect">
              <a:avLst/>
            </a:prstGeom>
            <a:solidFill>
              <a:srgbClr val="00848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 rot="16200000">
              <a:off x="483771" y="124325"/>
              <a:ext cx="118541" cy="864095"/>
            </a:xfrm>
            <a:prstGeom prst="rect">
              <a:avLst/>
            </a:prstGeom>
            <a:solidFill>
              <a:srgbClr val="00848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pic>
        <p:nvPicPr>
          <p:cNvPr id="2" name="图片 -21474826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28675" y="718185"/>
            <a:ext cx="10117455" cy="6032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/>
          <p:nvPr/>
        </p:nvSpPr>
        <p:spPr>
          <a:xfrm>
            <a:off x="458470" y="156210"/>
            <a:ext cx="2284730" cy="4826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GB" sz="2000" b="1" dirty="0">
                <a:solidFill>
                  <a:srgbClr val="394754"/>
                </a:solidFill>
                <a:latin typeface="+mn-lt"/>
                <a:ea typeface="+mn-ea"/>
                <a:cs typeface="+mn-ea"/>
                <a:sym typeface="+mn-lt"/>
              </a:rPr>
              <a:t>功能效果展示</a:t>
            </a:r>
            <a:endParaRPr lang="zh-CN" altLang="en-GB" sz="2000" b="1" dirty="0">
              <a:solidFill>
                <a:srgbClr val="39475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593" y="212426"/>
            <a:ext cx="412321" cy="332436"/>
            <a:chOff x="110994" y="306260"/>
            <a:chExt cx="864098" cy="500228"/>
          </a:xfrm>
        </p:grpSpPr>
        <p:sp>
          <p:nvSpPr>
            <p:cNvPr id="51" name="矩形 50"/>
            <p:cNvSpPr/>
            <p:nvPr/>
          </p:nvSpPr>
          <p:spPr>
            <a:xfrm rot="5400000">
              <a:off x="483771" y="315170"/>
              <a:ext cx="118541" cy="864095"/>
            </a:xfrm>
            <a:prstGeom prst="rect">
              <a:avLst/>
            </a:prstGeom>
            <a:solidFill>
              <a:srgbClr val="00848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 rot="16200000">
              <a:off x="483774" y="-66517"/>
              <a:ext cx="118541" cy="864095"/>
            </a:xfrm>
            <a:prstGeom prst="rect">
              <a:avLst/>
            </a:prstGeom>
            <a:solidFill>
              <a:srgbClr val="00848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 rot="16200000">
              <a:off x="483771" y="124325"/>
              <a:ext cx="118541" cy="864095"/>
            </a:xfrm>
            <a:prstGeom prst="rect">
              <a:avLst/>
            </a:prstGeom>
            <a:solidFill>
              <a:srgbClr val="00848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pic>
        <p:nvPicPr>
          <p:cNvPr id="2" name="图片 -21474826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30580" y="1104900"/>
            <a:ext cx="10928985" cy="27597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3079"/>
          <p:cNvSpPr>
            <a:spLocks noChangeArrowheads="1"/>
          </p:cNvSpPr>
          <p:nvPr/>
        </p:nvSpPr>
        <p:spPr bwMode="auto">
          <a:xfrm>
            <a:off x="2404245" y="2374049"/>
            <a:ext cx="2107679" cy="2107795"/>
          </a:xfrm>
          <a:prstGeom prst="ellipse">
            <a:avLst/>
          </a:prstGeom>
          <a:solidFill>
            <a:srgbClr val="008487"/>
          </a:solidFill>
          <a:ln>
            <a:noFill/>
          </a:ln>
        </p:spPr>
        <p:txBody>
          <a:bodyPr lIns="86697" tIns="43348" rIns="86697" bIns="43348"/>
          <a:lstStyle/>
          <a:p>
            <a:endParaRPr lang="zh-CN" altLang="en-US" sz="2535" dirty="0">
              <a:cs typeface="+mn-ea"/>
              <a:sym typeface="+mn-lt"/>
            </a:endParaRPr>
          </a:p>
        </p:txBody>
      </p:sp>
      <p:sp>
        <p:nvSpPr>
          <p:cNvPr id="11" name="文本框 3080"/>
          <p:cNvSpPr txBox="1">
            <a:spLocks noChangeArrowheads="1"/>
          </p:cNvSpPr>
          <p:nvPr/>
        </p:nvSpPr>
        <p:spPr bwMode="auto">
          <a:xfrm>
            <a:off x="2623263" y="2753707"/>
            <a:ext cx="1669640" cy="1318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97" tIns="43348" rIns="86697" bIns="43348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03</a:t>
            </a:r>
            <a:endParaRPr lang="en-US" altLang="zh-CN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椭圆 3088"/>
          <p:cNvSpPr>
            <a:spLocks noChangeArrowheads="1"/>
          </p:cNvSpPr>
          <p:nvPr/>
        </p:nvSpPr>
        <p:spPr bwMode="auto">
          <a:xfrm>
            <a:off x="1542971" y="4100915"/>
            <a:ext cx="160827" cy="160836"/>
          </a:xfrm>
          <a:prstGeom prst="ellipse">
            <a:avLst/>
          </a:prstGeom>
          <a:solidFill>
            <a:srgbClr val="008487"/>
          </a:solidFill>
          <a:ln>
            <a:noFill/>
          </a:ln>
        </p:spPr>
        <p:txBody>
          <a:bodyPr lIns="86697" tIns="43348" rIns="86697" bIns="43348"/>
          <a:lstStyle/>
          <a:p>
            <a:endParaRPr lang="zh-CN" altLang="en-US" sz="2535" dirty="0">
              <a:cs typeface="+mn-ea"/>
              <a:sym typeface="+mn-lt"/>
            </a:endParaRPr>
          </a:p>
        </p:txBody>
      </p:sp>
      <p:sp>
        <p:nvSpPr>
          <p:cNvPr id="13" name="椭圆 3087"/>
          <p:cNvSpPr>
            <a:spLocks noChangeArrowheads="1"/>
          </p:cNvSpPr>
          <p:nvPr/>
        </p:nvSpPr>
        <p:spPr bwMode="auto">
          <a:xfrm>
            <a:off x="4689681" y="2122215"/>
            <a:ext cx="457087" cy="457111"/>
          </a:xfrm>
          <a:prstGeom prst="ellipse">
            <a:avLst/>
          </a:prstGeom>
          <a:solidFill>
            <a:srgbClr val="008487"/>
          </a:solidFill>
          <a:ln>
            <a:noFill/>
          </a:ln>
        </p:spPr>
        <p:txBody>
          <a:bodyPr lIns="86697" tIns="43348" rIns="86697" bIns="43348"/>
          <a:lstStyle/>
          <a:p>
            <a:endParaRPr lang="zh-CN" altLang="en-US" sz="2535" dirty="0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31566" y="2545022"/>
            <a:ext cx="4292892" cy="821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zh-CN" sz="5335" b="1" dirty="0">
                <a:solidFill>
                  <a:srgbClr val="008487"/>
                </a:solidFill>
                <a:cs typeface="+mn-ea"/>
                <a:sym typeface="+mn-lt"/>
              </a:rPr>
              <a:t>使用步骤</a:t>
            </a:r>
            <a:endParaRPr lang="en-US" altLang="zh-CN" sz="5335" b="1" dirty="0">
              <a:solidFill>
                <a:srgbClr val="008487"/>
              </a:solidFill>
              <a:cs typeface="+mn-ea"/>
              <a:sym typeface="+mn-lt"/>
            </a:endParaRPr>
          </a:p>
        </p:txBody>
      </p:sp>
      <p:sp>
        <p:nvSpPr>
          <p:cNvPr id="16" name="椭圆 3079"/>
          <p:cNvSpPr>
            <a:spLocks noChangeArrowheads="1"/>
          </p:cNvSpPr>
          <p:nvPr/>
        </p:nvSpPr>
        <p:spPr bwMode="auto">
          <a:xfrm>
            <a:off x="2271504" y="2243295"/>
            <a:ext cx="2373157" cy="2373285"/>
          </a:xfrm>
          <a:prstGeom prst="ellipse">
            <a:avLst/>
          </a:prstGeom>
          <a:noFill/>
          <a:ln>
            <a:solidFill>
              <a:srgbClr val="008487"/>
            </a:solidFill>
          </a:ln>
        </p:spPr>
        <p:txBody>
          <a:bodyPr lIns="86697" tIns="43348" rIns="86697" bIns="43348"/>
          <a:lstStyle/>
          <a:p>
            <a:endParaRPr lang="zh-CN" altLang="en-US" sz="2535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 animBg="1"/>
      <p:bldP spid="13" grpId="0" animBg="1"/>
      <p:bldP spid="14" grpId="0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/>
          <p:nvPr/>
        </p:nvSpPr>
        <p:spPr>
          <a:xfrm>
            <a:off x="458470" y="156210"/>
            <a:ext cx="2284730" cy="4826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GB" sz="2000" b="1" dirty="0">
                <a:solidFill>
                  <a:srgbClr val="394754"/>
                </a:solidFill>
                <a:latin typeface="+mn-lt"/>
                <a:ea typeface="+mn-ea"/>
                <a:cs typeface="+mn-ea"/>
                <a:sym typeface="+mn-lt"/>
              </a:rPr>
              <a:t>使用步骤</a:t>
            </a:r>
            <a:endParaRPr lang="zh-CN" altLang="en-GB" sz="2000" b="1" dirty="0">
              <a:solidFill>
                <a:srgbClr val="39475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593" y="212426"/>
            <a:ext cx="412321" cy="332436"/>
            <a:chOff x="110994" y="306260"/>
            <a:chExt cx="864098" cy="500228"/>
          </a:xfrm>
        </p:grpSpPr>
        <p:sp>
          <p:nvSpPr>
            <p:cNvPr id="51" name="矩形 50"/>
            <p:cNvSpPr/>
            <p:nvPr/>
          </p:nvSpPr>
          <p:spPr>
            <a:xfrm rot="5400000">
              <a:off x="483771" y="315170"/>
              <a:ext cx="118541" cy="864095"/>
            </a:xfrm>
            <a:prstGeom prst="rect">
              <a:avLst/>
            </a:prstGeom>
            <a:solidFill>
              <a:srgbClr val="00848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 rot="16200000">
              <a:off x="483774" y="-66517"/>
              <a:ext cx="118541" cy="864095"/>
            </a:xfrm>
            <a:prstGeom prst="rect">
              <a:avLst/>
            </a:prstGeom>
            <a:solidFill>
              <a:srgbClr val="00848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 rot="16200000">
              <a:off x="483771" y="124325"/>
              <a:ext cx="118541" cy="864095"/>
            </a:xfrm>
            <a:prstGeom prst="rect">
              <a:avLst/>
            </a:prstGeom>
            <a:solidFill>
              <a:srgbClr val="00848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53465" y="822960"/>
            <a:ext cx="4552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、安装组件：</a:t>
            </a:r>
            <a:endParaRPr lang="zh-CN" altLang="en-US"/>
          </a:p>
          <a:p>
            <a:r>
              <a:rPr lang="zh-CN" altLang="en-US"/>
              <a:t>MiniProfiler.AspNetCore.Mvc</a:t>
            </a:r>
            <a:endParaRPr lang="zh-CN" altLang="en-US"/>
          </a:p>
          <a:p>
            <a:r>
              <a:rPr lang="zh-CN" altLang="en-US"/>
              <a:t>MiniProfiler.EntityFrameworkCore</a:t>
            </a:r>
            <a:endParaRPr lang="zh-CN" altLang="en-US"/>
          </a:p>
        </p:txBody>
      </p:sp>
      <p:pic>
        <p:nvPicPr>
          <p:cNvPr id="2" name="图片 -21474826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53465" y="1727835"/>
            <a:ext cx="9028430" cy="48729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/>
          <p:nvPr/>
        </p:nvSpPr>
        <p:spPr>
          <a:xfrm>
            <a:off x="458470" y="156210"/>
            <a:ext cx="2284730" cy="4826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GB" sz="2000" b="1" dirty="0">
                <a:solidFill>
                  <a:srgbClr val="394754"/>
                </a:solidFill>
                <a:latin typeface="+mn-lt"/>
                <a:ea typeface="+mn-ea"/>
                <a:cs typeface="+mn-ea"/>
                <a:sym typeface="+mn-lt"/>
              </a:rPr>
              <a:t>使用步骤</a:t>
            </a:r>
            <a:endParaRPr lang="zh-CN" altLang="en-GB" sz="2000" b="1" dirty="0">
              <a:solidFill>
                <a:srgbClr val="39475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593" y="212426"/>
            <a:ext cx="412321" cy="332436"/>
            <a:chOff x="110994" y="306260"/>
            <a:chExt cx="864098" cy="500228"/>
          </a:xfrm>
        </p:grpSpPr>
        <p:sp>
          <p:nvSpPr>
            <p:cNvPr id="51" name="矩形 50"/>
            <p:cNvSpPr/>
            <p:nvPr/>
          </p:nvSpPr>
          <p:spPr>
            <a:xfrm rot="5400000">
              <a:off x="483771" y="315170"/>
              <a:ext cx="118541" cy="864095"/>
            </a:xfrm>
            <a:prstGeom prst="rect">
              <a:avLst/>
            </a:prstGeom>
            <a:solidFill>
              <a:srgbClr val="00848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 rot="16200000">
              <a:off x="483774" y="-66517"/>
              <a:ext cx="118541" cy="864095"/>
            </a:xfrm>
            <a:prstGeom prst="rect">
              <a:avLst/>
            </a:prstGeom>
            <a:solidFill>
              <a:srgbClr val="00848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 rot="16200000">
              <a:off x="483771" y="124325"/>
              <a:ext cx="118541" cy="864095"/>
            </a:xfrm>
            <a:prstGeom prst="rect">
              <a:avLst/>
            </a:prstGeom>
            <a:solidFill>
              <a:srgbClr val="00848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53465" y="822960"/>
            <a:ext cx="8960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、项目StartUp.cs的ConfigureServices方法里，添加 services.AddMiniProfiler()</a:t>
            </a:r>
            <a:endParaRPr lang="zh-CN" altLang="en-US"/>
          </a:p>
        </p:txBody>
      </p:sp>
      <p:pic>
        <p:nvPicPr>
          <p:cNvPr id="2" name="图片 -21474826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32205" y="1262380"/>
            <a:ext cx="7944485" cy="51758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/>
          <p:nvPr/>
        </p:nvSpPr>
        <p:spPr>
          <a:xfrm>
            <a:off x="458470" y="156210"/>
            <a:ext cx="2284730" cy="4826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GB" sz="2000" b="1" dirty="0">
                <a:solidFill>
                  <a:srgbClr val="394754"/>
                </a:solidFill>
                <a:latin typeface="+mn-lt"/>
                <a:ea typeface="+mn-ea"/>
                <a:cs typeface="+mn-ea"/>
                <a:sym typeface="+mn-lt"/>
              </a:rPr>
              <a:t>使用步骤</a:t>
            </a:r>
            <a:endParaRPr lang="zh-CN" altLang="en-GB" sz="2000" b="1" dirty="0">
              <a:solidFill>
                <a:srgbClr val="39475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593" y="212426"/>
            <a:ext cx="412321" cy="332436"/>
            <a:chOff x="110994" y="306260"/>
            <a:chExt cx="864098" cy="500228"/>
          </a:xfrm>
        </p:grpSpPr>
        <p:sp>
          <p:nvSpPr>
            <p:cNvPr id="51" name="矩形 50"/>
            <p:cNvSpPr/>
            <p:nvPr/>
          </p:nvSpPr>
          <p:spPr>
            <a:xfrm rot="5400000">
              <a:off x="483771" y="315170"/>
              <a:ext cx="118541" cy="864095"/>
            </a:xfrm>
            <a:prstGeom prst="rect">
              <a:avLst/>
            </a:prstGeom>
            <a:solidFill>
              <a:srgbClr val="00848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 rot="16200000">
              <a:off x="483774" y="-66517"/>
              <a:ext cx="118541" cy="864095"/>
            </a:xfrm>
            <a:prstGeom prst="rect">
              <a:avLst/>
            </a:prstGeom>
            <a:solidFill>
              <a:srgbClr val="00848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 rot="16200000">
              <a:off x="483771" y="124325"/>
              <a:ext cx="118541" cy="864095"/>
            </a:xfrm>
            <a:prstGeom prst="rect">
              <a:avLst/>
            </a:prstGeom>
            <a:solidFill>
              <a:srgbClr val="00848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53465" y="822960"/>
            <a:ext cx="8960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、项目Startup</a:t>
            </a:r>
            <a:r>
              <a:rPr lang="zh-CN" altLang="en-US">
                <a:sym typeface="+mn-ea"/>
              </a:rPr>
              <a:t>.cs</a:t>
            </a:r>
            <a:r>
              <a:rPr lang="zh-CN" altLang="en-US"/>
              <a:t>的Configure方法里，添加app.UseMiniProfiler()</a:t>
            </a:r>
            <a:endParaRPr lang="zh-CN" altLang="en-US"/>
          </a:p>
        </p:txBody>
      </p:sp>
      <p:pic>
        <p:nvPicPr>
          <p:cNvPr id="2" name="图片 -21474826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53465" y="1255395"/>
            <a:ext cx="7051675" cy="5483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/>
          <p:nvPr/>
        </p:nvSpPr>
        <p:spPr>
          <a:xfrm>
            <a:off x="458470" y="156210"/>
            <a:ext cx="2284730" cy="4826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GB" sz="2000" b="1" dirty="0">
                <a:solidFill>
                  <a:srgbClr val="394754"/>
                </a:solidFill>
                <a:latin typeface="+mn-lt"/>
                <a:ea typeface="+mn-ea"/>
                <a:cs typeface="+mn-ea"/>
                <a:sym typeface="+mn-lt"/>
              </a:rPr>
              <a:t>使用步骤</a:t>
            </a:r>
            <a:endParaRPr lang="zh-CN" altLang="en-GB" sz="2000" b="1" dirty="0">
              <a:solidFill>
                <a:srgbClr val="39475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593" y="212426"/>
            <a:ext cx="412321" cy="332436"/>
            <a:chOff x="110994" y="306260"/>
            <a:chExt cx="864098" cy="500228"/>
          </a:xfrm>
        </p:grpSpPr>
        <p:sp>
          <p:nvSpPr>
            <p:cNvPr id="51" name="矩形 50"/>
            <p:cNvSpPr/>
            <p:nvPr/>
          </p:nvSpPr>
          <p:spPr>
            <a:xfrm rot="5400000">
              <a:off x="483771" y="315170"/>
              <a:ext cx="118541" cy="864095"/>
            </a:xfrm>
            <a:prstGeom prst="rect">
              <a:avLst/>
            </a:prstGeom>
            <a:solidFill>
              <a:srgbClr val="00848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 rot="16200000">
              <a:off x="483774" y="-66517"/>
              <a:ext cx="118541" cy="864095"/>
            </a:xfrm>
            <a:prstGeom prst="rect">
              <a:avLst/>
            </a:prstGeom>
            <a:solidFill>
              <a:srgbClr val="00848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 rot="16200000">
              <a:off x="483771" y="124325"/>
              <a:ext cx="118541" cy="864095"/>
            </a:xfrm>
            <a:prstGeom prst="rect">
              <a:avLst/>
            </a:prstGeom>
            <a:solidFill>
              <a:srgbClr val="00848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53465" y="822960"/>
            <a:ext cx="8960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.CSHTML</a:t>
            </a:r>
            <a:r>
              <a:rPr lang="zh-CN" altLang="en-US"/>
              <a:t>页面添加MiniProfiler的Tag helper相关引用，和在指定位置添加</a:t>
            </a:r>
            <a:r>
              <a:rPr lang="en-US" altLang="zh-CN"/>
              <a:t>Tag helper</a:t>
            </a:r>
            <a:endParaRPr lang="en-US" altLang="zh-CN"/>
          </a:p>
        </p:txBody>
      </p:sp>
      <p:pic>
        <p:nvPicPr>
          <p:cNvPr id="2" name="图片 -21474826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1413" y="1280160"/>
            <a:ext cx="5269865" cy="1892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-21474826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1730" y="3346768"/>
            <a:ext cx="5271770" cy="3292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3079"/>
          <p:cNvSpPr>
            <a:spLocks noChangeArrowheads="1"/>
          </p:cNvSpPr>
          <p:nvPr/>
        </p:nvSpPr>
        <p:spPr bwMode="auto">
          <a:xfrm>
            <a:off x="2404245" y="2374049"/>
            <a:ext cx="2107679" cy="2107795"/>
          </a:xfrm>
          <a:prstGeom prst="ellipse">
            <a:avLst/>
          </a:prstGeom>
          <a:solidFill>
            <a:srgbClr val="008487"/>
          </a:solidFill>
          <a:ln>
            <a:noFill/>
          </a:ln>
        </p:spPr>
        <p:txBody>
          <a:bodyPr lIns="86697" tIns="43348" rIns="86697" bIns="43348"/>
          <a:lstStyle/>
          <a:p>
            <a:endParaRPr lang="zh-CN" altLang="en-US" sz="2535" dirty="0">
              <a:cs typeface="+mn-ea"/>
              <a:sym typeface="+mn-lt"/>
            </a:endParaRPr>
          </a:p>
        </p:txBody>
      </p:sp>
      <p:sp>
        <p:nvSpPr>
          <p:cNvPr id="11" name="文本框 3080"/>
          <p:cNvSpPr txBox="1">
            <a:spLocks noChangeArrowheads="1"/>
          </p:cNvSpPr>
          <p:nvPr/>
        </p:nvSpPr>
        <p:spPr bwMode="auto">
          <a:xfrm>
            <a:off x="2623263" y="2753707"/>
            <a:ext cx="1669640" cy="1316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97" tIns="43348" rIns="86697" bIns="43348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04</a:t>
            </a:r>
            <a:endParaRPr lang="en-US" altLang="zh-CN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椭圆 3088"/>
          <p:cNvSpPr>
            <a:spLocks noChangeArrowheads="1"/>
          </p:cNvSpPr>
          <p:nvPr/>
        </p:nvSpPr>
        <p:spPr bwMode="auto">
          <a:xfrm>
            <a:off x="1542971" y="4100915"/>
            <a:ext cx="160827" cy="160836"/>
          </a:xfrm>
          <a:prstGeom prst="ellipse">
            <a:avLst/>
          </a:prstGeom>
          <a:solidFill>
            <a:srgbClr val="008487"/>
          </a:solidFill>
          <a:ln>
            <a:noFill/>
          </a:ln>
        </p:spPr>
        <p:txBody>
          <a:bodyPr lIns="86697" tIns="43348" rIns="86697" bIns="43348"/>
          <a:lstStyle/>
          <a:p>
            <a:endParaRPr lang="zh-CN" altLang="en-US" sz="2535" dirty="0">
              <a:cs typeface="+mn-ea"/>
              <a:sym typeface="+mn-lt"/>
            </a:endParaRPr>
          </a:p>
        </p:txBody>
      </p:sp>
      <p:sp>
        <p:nvSpPr>
          <p:cNvPr id="13" name="椭圆 3087"/>
          <p:cNvSpPr>
            <a:spLocks noChangeArrowheads="1"/>
          </p:cNvSpPr>
          <p:nvPr/>
        </p:nvSpPr>
        <p:spPr bwMode="auto">
          <a:xfrm>
            <a:off x="4689681" y="2122215"/>
            <a:ext cx="457087" cy="457111"/>
          </a:xfrm>
          <a:prstGeom prst="ellipse">
            <a:avLst/>
          </a:prstGeom>
          <a:solidFill>
            <a:srgbClr val="008487"/>
          </a:solidFill>
          <a:ln>
            <a:noFill/>
          </a:ln>
        </p:spPr>
        <p:txBody>
          <a:bodyPr lIns="86697" tIns="43348" rIns="86697" bIns="43348"/>
          <a:lstStyle/>
          <a:p>
            <a:endParaRPr lang="zh-CN" altLang="en-US" sz="2535" dirty="0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31567" y="2545022"/>
            <a:ext cx="2948741" cy="821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zh-CN" sz="5335" b="1" dirty="0">
                <a:solidFill>
                  <a:srgbClr val="008487"/>
                </a:solidFill>
                <a:cs typeface="+mn-ea"/>
                <a:sym typeface="+mn-lt"/>
              </a:rPr>
              <a:t>高级功能</a:t>
            </a:r>
            <a:endParaRPr lang="zh-CN" altLang="zh-CN" sz="5335" b="1" dirty="0">
              <a:solidFill>
                <a:srgbClr val="008487"/>
              </a:solidFill>
              <a:cs typeface="+mn-ea"/>
              <a:sym typeface="+mn-lt"/>
            </a:endParaRPr>
          </a:p>
        </p:txBody>
      </p:sp>
      <p:sp>
        <p:nvSpPr>
          <p:cNvPr id="16" name="椭圆 3079"/>
          <p:cNvSpPr>
            <a:spLocks noChangeArrowheads="1"/>
          </p:cNvSpPr>
          <p:nvPr/>
        </p:nvSpPr>
        <p:spPr bwMode="auto">
          <a:xfrm>
            <a:off x="2271504" y="2243295"/>
            <a:ext cx="2373157" cy="2373285"/>
          </a:xfrm>
          <a:prstGeom prst="ellipse">
            <a:avLst/>
          </a:prstGeom>
          <a:noFill/>
          <a:ln>
            <a:solidFill>
              <a:srgbClr val="008487"/>
            </a:solidFill>
          </a:ln>
        </p:spPr>
        <p:txBody>
          <a:bodyPr lIns="86697" tIns="43348" rIns="86697" bIns="43348"/>
          <a:lstStyle/>
          <a:p>
            <a:endParaRPr lang="zh-CN" altLang="en-US" sz="2535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 animBg="1"/>
      <p:bldP spid="13" grpId="0" animBg="1"/>
      <p:bldP spid="14" grpId="0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/>
          <p:nvPr/>
        </p:nvSpPr>
        <p:spPr>
          <a:xfrm>
            <a:off x="458470" y="156210"/>
            <a:ext cx="2284730" cy="4826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GB" sz="2000" b="1" dirty="0">
                <a:solidFill>
                  <a:srgbClr val="394754"/>
                </a:solidFill>
                <a:latin typeface="+mn-lt"/>
                <a:ea typeface="+mn-ea"/>
                <a:cs typeface="+mn-ea"/>
                <a:sym typeface="+mn-lt"/>
              </a:rPr>
              <a:t>高级功能</a:t>
            </a:r>
            <a:endParaRPr lang="zh-CN" altLang="en-GB" sz="2000" b="1" dirty="0">
              <a:solidFill>
                <a:srgbClr val="39475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593" y="212426"/>
            <a:ext cx="412321" cy="332436"/>
            <a:chOff x="110994" y="306260"/>
            <a:chExt cx="864098" cy="500228"/>
          </a:xfrm>
        </p:grpSpPr>
        <p:sp>
          <p:nvSpPr>
            <p:cNvPr id="51" name="矩形 50"/>
            <p:cNvSpPr/>
            <p:nvPr/>
          </p:nvSpPr>
          <p:spPr>
            <a:xfrm rot="5400000">
              <a:off x="483771" y="315170"/>
              <a:ext cx="118541" cy="864095"/>
            </a:xfrm>
            <a:prstGeom prst="rect">
              <a:avLst/>
            </a:prstGeom>
            <a:solidFill>
              <a:srgbClr val="00848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 rot="16200000">
              <a:off x="483774" y="-66517"/>
              <a:ext cx="118541" cy="864095"/>
            </a:xfrm>
            <a:prstGeom prst="rect">
              <a:avLst/>
            </a:prstGeom>
            <a:solidFill>
              <a:srgbClr val="00848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 rot="16200000">
              <a:off x="483771" y="124325"/>
              <a:ext cx="118541" cy="864095"/>
            </a:xfrm>
            <a:prstGeom prst="rect">
              <a:avLst/>
            </a:prstGeom>
            <a:solidFill>
              <a:srgbClr val="00848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484880" y="1386840"/>
            <a:ext cx="5222240" cy="3307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sz="2800"/>
              <a:t>自定义分析局部代码</a:t>
            </a:r>
            <a:r>
              <a:rPr lang="zh-CN" sz="2800"/>
              <a:t>的</a:t>
            </a:r>
            <a:r>
              <a:rPr sz="2800"/>
              <a:t>性能</a:t>
            </a:r>
            <a:endParaRPr sz="2800"/>
          </a:p>
          <a:p>
            <a:pPr marL="285750" indent="-285750">
              <a:buFont typeface="Wingdings" panose="05000000000000000000" charset="0"/>
              <a:buChar char="u"/>
            </a:pPr>
            <a:endParaRPr sz="2800"/>
          </a:p>
          <a:p>
            <a:pPr marL="285750" indent="-285750">
              <a:buFont typeface="Wingdings" panose="05000000000000000000" charset="0"/>
              <a:buChar char="u"/>
            </a:pPr>
            <a:r>
              <a:rPr sz="2800"/>
              <a:t>自定义分析 CustomTiming</a:t>
            </a:r>
            <a:endParaRPr sz="2800"/>
          </a:p>
          <a:p>
            <a:pPr marL="285750" indent="-285750">
              <a:buFont typeface="Wingdings" panose="05000000000000000000" charset="0"/>
              <a:buChar char="u"/>
            </a:pPr>
            <a:endParaRPr sz="2800"/>
          </a:p>
          <a:p>
            <a:pPr marL="285750" indent="-285750">
              <a:buFont typeface="Wingdings" panose="05000000000000000000" charset="0"/>
              <a:buChar char="u"/>
            </a:pPr>
            <a:r>
              <a:rPr sz="2800"/>
              <a:t>分析结果可见控制</a:t>
            </a:r>
            <a:endParaRPr sz="2800"/>
          </a:p>
          <a:p>
            <a:pPr marL="285750" indent="-285750">
              <a:buFont typeface="Wingdings" panose="05000000000000000000" charset="0"/>
              <a:buChar char="u"/>
            </a:pPr>
            <a:endParaRPr sz="2800"/>
          </a:p>
          <a:p>
            <a:pPr marL="285750" indent="-285750">
              <a:buFont typeface="Wingdings" panose="05000000000000000000" charset="0"/>
              <a:buChar char="u"/>
            </a:pPr>
            <a:r>
              <a:rPr sz="2800"/>
              <a:t>把分析结果存到数据库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3079"/>
          <p:cNvSpPr>
            <a:spLocks noChangeArrowheads="1"/>
          </p:cNvSpPr>
          <p:nvPr/>
        </p:nvSpPr>
        <p:spPr bwMode="auto">
          <a:xfrm>
            <a:off x="2404245" y="2374049"/>
            <a:ext cx="2107679" cy="2107795"/>
          </a:xfrm>
          <a:prstGeom prst="ellipse">
            <a:avLst/>
          </a:prstGeom>
          <a:solidFill>
            <a:srgbClr val="008487"/>
          </a:solidFill>
          <a:ln>
            <a:noFill/>
          </a:ln>
        </p:spPr>
        <p:txBody>
          <a:bodyPr lIns="86697" tIns="43348" rIns="86697" bIns="43348"/>
          <a:lstStyle/>
          <a:p>
            <a:endParaRPr lang="zh-CN" altLang="en-US" sz="2535" dirty="0">
              <a:cs typeface="+mn-ea"/>
              <a:sym typeface="+mn-lt"/>
            </a:endParaRPr>
          </a:p>
        </p:txBody>
      </p:sp>
      <p:sp>
        <p:nvSpPr>
          <p:cNvPr id="11" name="文本框 3080"/>
          <p:cNvSpPr txBox="1">
            <a:spLocks noChangeArrowheads="1"/>
          </p:cNvSpPr>
          <p:nvPr/>
        </p:nvSpPr>
        <p:spPr bwMode="auto">
          <a:xfrm>
            <a:off x="2623263" y="2753707"/>
            <a:ext cx="1669640" cy="1316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97" tIns="43348" rIns="86697" bIns="43348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05</a:t>
            </a:r>
            <a:endParaRPr lang="en-US" altLang="zh-CN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椭圆 3088"/>
          <p:cNvSpPr>
            <a:spLocks noChangeArrowheads="1"/>
          </p:cNvSpPr>
          <p:nvPr/>
        </p:nvSpPr>
        <p:spPr bwMode="auto">
          <a:xfrm>
            <a:off x="1542971" y="4100915"/>
            <a:ext cx="160827" cy="160836"/>
          </a:xfrm>
          <a:prstGeom prst="ellipse">
            <a:avLst/>
          </a:prstGeom>
          <a:solidFill>
            <a:srgbClr val="008487"/>
          </a:solidFill>
          <a:ln>
            <a:noFill/>
          </a:ln>
        </p:spPr>
        <p:txBody>
          <a:bodyPr lIns="86697" tIns="43348" rIns="86697" bIns="43348"/>
          <a:lstStyle/>
          <a:p>
            <a:endParaRPr lang="zh-CN" altLang="en-US" sz="2535" dirty="0">
              <a:cs typeface="+mn-ea"/>
              <a:sym typeface="+mn-lt"/>
            </a:endParaRPr>
          </a:p>
        </p:txBody>
      </p:sp>
      <p:sp>
        <p:nvSpPr>
          <p:cNvPr id="13" name="椭圆 3087"/>
          <p:cNvSpPr>
            <a:spLocks noChangeArrowheads="1"/>
          </p:cNvSpPr>
          <p:nvPr/>
        </p:nvSpPr>
        <p:spPr bwMode="auto">
          <a:xfrm>
            <a:off x="4689681" y="2122215"/>
            <a:ext cx="457087" cy="457111"/>
          </a:xfrm>
          <a:prstGeom prst="ellipse">
            <a:avLst/>
          </a:prstGeom>
          <a:solidFill>
            <a:srgbClr val="008487"/>
          </a:solidFill>
          <a:ln>
            <a:noFill/>
          </a:ln>
        </p:spPr>
        <p:txBody>
          <a:bodyPr lIns="86697" tIns="43348" rIns="86697" bIns="43348"/>
          <a:lstStyle/>
          <a:p>
            <a:endParaRPr lang="zh-CN" altLang="en-US" sz="2535" dirty="0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31567" y="2545022"/>
            <a:ext cx="2948741" cy="821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zh-CN" sz="5335" b="1" dirty="0">
                <a:solidFill>
                  <a:srgbClr val="008487"/>
                </a:solidFill>
                <a:cs typeface="+mn-ea"/>
                <a:sym typeface="+mn-lt"/>
              </a:rPr>
              <a:t>相关资料</a:t>
            </a:r>
            <a:endParaRPr lang="zh-CN" altLang="zh-CN" sz="5335" b="1" dirty="0">
              <a:solidFill>
                <a:srgbClr val="008487"/>
              </a:solidFill>
              <a:cs typeface="+mn-ea"/>
              <a:sym typeface="+mn-lt"/>
            </a:endParaRPr>
          </a:p>
        </p:txBody>
      </p:sp>
      <p:sp>
        <p:nvSpPr>
          <p:cNvPr id="16" name="椭圆 3079"/>
          <p:cNvSpPr>
            <a:spLocks noChangeArrowheads="1"/>
          </p:cNvSpPr>
          <p:nvPr/>
        </p:nvSpPr>
        <p:spPr bwMode="auto">
          <a:xfrm>
            <a:off x="2271504" y="2243295"/>
            <a:ext cx="2373157" cy="2373285"/>
          </a:xfrm>
          <a:prstGeom prst="ellipse">
            <a:avLst/>
          </a:prstGeom>
          <a:noFill/>
          <a:ln>
            <a:solidFill>
              <a:srgbClr val="008487"/>
            </a:solidFill>
          </a:ln>
        </p:spPr>
        <p:txBody>
          <a:bodyPr lIns="86697" tIns="43348" rIns="86697" bIns="43348"/>
          <a:lstStyle/>
          <a:p>
            <a:endParaRPr lang="zh-CN" altLang="en-US" sz="2535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1" grpId="0"/>
      <p:bldP spid="12" grpId="0" bldLvl="0" animBg="1"/>
      <p:bldP spid="13" grpId="0" bldLvl="0" animBg="1"/>
      <p:bldP spid="14" grpId="0"/>
      <p:bldP spid="1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41"/>
          <p:cNvGrpSpPr/>
          <p:nvPr/>
        </p:nvGrpSpPr>
        <p:grpSpPr bwMode="auto">
          <a:xfrm>
            <a:off x="6644485" y="740700"/>
            <a:ext cx="582063" cy="527019"/>
            <a:chOff x="2727102" y="1805798"/>
            <a:chExt cx="789301" cy="714855"/>
          </a:xfrm>
        </p:grpSpPr>
        <p:grpSp>
          <p:nvGrpSpPr>
            <p:cNvPr id="4" name="组合 35"/>
            <p:cNvGrpSpPr/>
            <p:nvPr/>
          </p:nvGrpSpPr>
          <p:grpSpPr bwMode="auto">
            <a:xfrm>
              <a:off x="2727102" y="1809520"/>
              <a:ext cx="789301" cy="711133"/>
              <a:chOff x="3696385" y="1762464"/>
              <a:chExt cx="2543112" cy="2379436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3855008" y="1760639"/>
                <a:ext cx="2379374" cy="2381261"/>
              </a:xfrm>
              <a:prstGeom prst="rect">
                <a:avLst/>
              </a:prstGeom>
              <a:solidFill>
                <a:srgbClr val="008487">
                  <a:alpha val="89000"/>
                </a:srgb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cs typeface="+mn-ea"/>
                  <a:sym typeface="+mn-lt"/>
                </a:endParaRPr>
              </a:p>
            </p:txBody>
          </p:sp>
          <p:sp>
            <p:nvSpPr>
              <p:cNvPr id="19" name="矩形 34"/>
              <p:cNvSpPr/>
              <p:nvPr/>
            </p:nvSpPr>
            <p:spPr>
              <a:xfrm>
                <a:off x="3696385" y="1803162"/>
                <a:ext cx="2543112" cy="1041802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-1" fmla="*/ 0 w 658424"/>
                  <a:gd name="connsiteY0-2" fmla="*/ 0 h 286509"/>
                  <a:gd name="connsiteX1-3" fmla="*/ 658424 w 658424"/>
                  <a:gd name="connsiteY1-4" fmla="*/ 0 h 286509"/>
                  <a:gd name="connsiteX2-5" fmla="*/ 658424 w 658424"/>
                  <a:gd name="connsiteY2-6" fmla="*/ 286509 h 286509"/>
                  <a:gd name="connsiteX3-7" fmla="*/ 0 w 658424"/>
                  <a:gd name="connsiteY3-8" fmla="*/ 286509 h 286509"/>
                  <a:gd name="connsiteX4-9" fmla="*/ 0 w 658424"/>
                  <a:gd name="connsiteY4-10" fmla="*/ 0 h 286509"/>
                  <a:gd name="connsiteX0-11" fmla="*/ 0 w 658424"/>
                  <a:gd name="connsiteY0-12" fmla="*/ 0 h 410686"/>
                  <a:gd name="connsiteX1-13" fmla="*/ 658424 w 658424"/>
                  <a:gd name="connsiteY1-14" fmla="*/ 0 h 410686"/>
                  <a:gd name="connsiteX2-15" fmla="*/ 658424 w 658424"/>
                  <a:gd name="connsiteY2-16" fmla="*/ 286509 h 410686"/>
                  <a:gd name="connsiteX3-17" fmla="*/ 0 w 658424"/>
                  <a:gd name="connsiteY3-18" fmla="*/ 286509 h 410686"/>
                  <a:gd name="connsiteX4-19" fmla="*/ 0 w 658424"/>
                  <a:gd name="connsiteY4-20" fmla="*/ 0 h 410686"/>
                  <a:gd name="connsiteX0-21" fmla="*/ 0 w 658424"/>
                  <a:gd name="connsiteY0-22" fmla="*/ 0 h 410686"/>
                  <a:gd name="connsiteX1-23" fmla="*/ 658424 w 658424"/>
                  <a:gd name="connsiteY1-24" fmla="*/ 0 h 410686"/>
                  <a:gd name="connsiteX2-25" fmla="*/ 658424 w 658424"/>
                  <a:gd name="connsiteY2-26" fmla="*/ 286509 h 410686"/>
                  <a:gd name="connsiteX3-27" fmla="*/ 0 w 658424"/>
                  <a:gd name="connsiteY3-28" fmla="*/ 286509 h 410686"/>
                  <a:gd name="connsiteX4-29" fmla="*/ 0 w 658424"/>
                  <a:gd name="connsiteY4-30" fmla="*/ 0 h 410686"/>
                  <a:gd name="connsiteX0-31" fmla="*/ 0 w 658424"/>
                  <a:gd name="connsiteY0-32" fmla="*/ 0 h 393753"/>
                  <a:gd name="connsiteX1-33" fmla="*/ 658424 w 658424"/>
                  <a:gd name="connsiteY1-34" fmla="*/ 0 h 393753"/>
                  <a:gd name="connsiteX2-35" fmla="*/ 658424 w 658424"/>
                  <a:gd name="connsiteY2-36" fmla="*/ 286509 h 393753"/>
                  <a:gd name="connsiteX3-37" fmla="*/ 0 w 658424"/>
                  <a:gd name="connsiteY3-38" fmla="*/ 286509 h 393753"/>
                  <a:gd name="connsiteX4-39" fmla="*/ 0 w 658424"/>
                  <a:gd name="connsiteY4-40" fmla="*/ 0 h 393753"/>
                  <a:gd name="connsiteX0-41" fmla="*/ 45292 w 703716"/>
                  <a:gd name="connsiteY0-42" fmla="*/ 0 h 371837"/>
                  <a:gd name="connsiteX1-43" fmla="*/ 703716 w 703716"/>
                  <a:gd name="connsiteY1-44" fmla="*/ 0 h 371837"/>
                  <a:gd name="connsiteX2-45" fmla="*/ 703716 w 703716"/>
                  <a:gd name="connsiteY2-46" fmla="*/ 286509 h 371837"/>
                  <a:gd name="connsiteX3-47" fmla="*/ 0 w 703716"/>
                  <a:gd name="connsiteY3-48" fmla="*/ 180681 h 371837"/>
                  <a:gd name="connsiteX4-49" fmla="*/ 45292 w 703716"/>
                  <a:gd name="connsiteY4-50" fmla="*/ 0 h 3718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703716" h="371837">
                    <a:moveTo>
                      <a:pt x="45292" y="0"/>
                    </a:moveTo>
                    <a:lnTo>
                      <a:pt x="703716" y="0"/>
                    </a:lnTo>
                    <a:lnTo>
                      <a:pt x="703716" y="286509"/>
                    </a:lnTo>
                    <a:cubicBezTo>
                      <a:pt x="458841" y="527809"/>
                      <a:pt x="219475" y="180681"/>
                      <a:pt x="0" y="180681"/>
                    </a:cubicBezTo>
                    <a:lnTo>
                      <a:pt x="45292" y="0"/>
                    </a:ln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cs typeface="+mn-ea"/>
                  <a:sym typeface="+mn-lt"/>
                </a:endParaRPr>
              </a:p>
            </p:txBody>
          </p:sp>
        </p:grpSp>
        <p:sp>
          <p:nvSpPr>
            <p:cNvPr id="17" name="文本框 39"/>
            <p:cNvSpPr txBox="1">
              <a:spLocks noChangeArrowheads="1"/>
            </p:cNvSpPr>
            <p:nvPr/>
          </p:nvSpPr>
          <p:spPr bwMode="auto">
            <a:xfrm>
              <a:off x="2802323" y="1805798"/>
              <a:ext cx="687336" cy="681958"/>
            </a:xfrm>
            <a:prstGeom prst="rect">
              <a:avLst/>
            </a:prstGeom>
            <a:solidFill>
              <a:srgbClr val="0084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66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zh-CN" altLang="en-US" sz="2665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组合 42"/>
          <p:cNvGrpSpPr/>
          <p:nvPr/>
        </p:nvGrpSpPr>
        <p:grpSpPr bwMode="auto">
          <a:xfrm>
            <a:off x="7536160" y="754061"/>
            <a:ext cx="3768771" cy="524677"/>
            <a:chOff x="3859762" y="1809870"/>
            <a:chExt cx="5108621" cy="710784"/>
          </a:xfrm>
        </p:grpSpPr>
        <p:sp>
          <p:nvSpPr>
            <p:cNvPr id="24" name="矩形 23"/>
            <p:cNvSpPr/>
            <p:nvPr/>
          </p:nvSpPr>
          <p:spPr bwMode="auto">
            <a:xfrm>
              <a:off x="3859762" y="1809870"/>
              <a:ext cx="5108621" cy="710784"/>
            </a:xfrm>
            <a:prstGeom prst="rect">
              <a:avLst/>
            </a:prstGeom>
            <a:solidFill>
              <a:srgbClr val="008487">
                <a:alpha val="89000"/>
              </a:srgbClr>
            </a:solidFill>
            <a:ln w="9525">
              <a:solidFill>
                <a:schemeClr val="bg1"/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993631" y="1868800"/>
              <a:ext cx="2860276" cy="569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2135" b="1" dirty="0">
                  <a:solidFill>
                    <a:schemeClr val="bg1"/>
                  </a:solidFill>
                  <a:cs typeface="+mn-ea"/>
                  <a:sym typeface="+mn-lt"/>
                </a:rPr>
                <a:t>MiniProfiler</a:t>
              </a:r>
              <a:r>
                <a:rPr lang="zh-CN" altLang="en-US" sz="2135" b="1" dirty="0">
                  <a:solidFill>
                    <a:schemeClr val="bg1"/>
                  </a:solidFill>
                  <a:cs typeface="+mn-ea"/>
                  <a:sym typeface="+mn-lt"/>
                </a:rPr>
                <a:t>介绍</a:t>
              </a:r>
              <a:endParaRPr lang="zh-CN" altLang="en-US" sz="2135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41"/>
          <p:cNvGrpSpPr/>
          <p:nvPr/>
        </p:nvGrpSpPr>
        <p:grpSpPr bwMode="auto">
          <a:xfrm>
            <a:off x="6644488" y="1985872"/>
            <a:ext cx="591996" cy="527019"/>
            <a:chOff x="2727102" y="1805798"/>
            <a:chExt cx="802772" cy="714855"/>
          </a:xfrm>
        </p:grpSpPr>
        <p:grpSp>
          <p:nvGrpSpPr>
            <p:cNvPr id="8" name="组合 35"/>
            <p:cNvGrpSpPr/>
            <p:nvPr/>
          </p:nvGrpSpPr>
          <p:grpSpPr bwMode="auto">
            <a:xfrm>
              <a:off x="2727102" y="1809520"/>
              <a:ext cx="789301" cy="711133"/>
              <a:chOff x="3696385" y="1762464"/>
              <a:chExt cx="2543112" cy="2379436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3855008" y="1760639"/>
                <a:ext cx="2379374" cy="2381261"/>
              </a:xfrm>
              <a:prstGeom prst="rect">
                <a:avLst/>
              </a:prstGeom>
              <a:solidFill>
                <a:srgbClr val="008487">
                  <a:alpha val="89000"/>
                </a:srgb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cs typeface="+mn-ea"/>
                  <a:sym typeface="+mn-lt"/>
                </a:endParaRPr>
              </a:p>
            </p:txBody>
          </p:sp>
          <p:sp>
            <p:nvSpPr>
              <p:cNvPr id="62" name="矩形 34"/>
              <p:cNvSpPr/>
              <p:nvPr/>
            </p:nvSpPr>
            <p:spPr>
              <a:xfrm>
                <a:off x="3696385" y="1803162"/>
                <a:ext cx="2543112" cy="1041802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-1" fmla="*/ 0 w 658424"/>
                  <a:gd name="connsiteY0-2" fmla="*/ 0 h 286509"/>
                  <a:gd name="connsiteX1-3" fmla="*/ 658424 w 658424"/>
                  <a:gd name="connsiteY1-4" fmla="*/ 0 h 286509"/>
                  <a:gd name="connsiteX2-5" fmla="*/ 658424 w 658424"/>
                  <a:gd name="connsiteY2-6" fmla="*/ 286509 h 286509"/>
                  <a:gd name="connsiteX3-7" fmla="*/ 0 w 658424"/>
                  <a:gd name="connsiteY3-8" fmla="*/ 286509 h 286509"/>
                  <a:gd name="connsiteX4-9" fmla="*/ 0 w 658424"/>
                  <a:gd name="connsiteY4-10" fmla="*/ 0 h 286509"/>
                  <a:gd name="connsiteX0-11" fmla="*/ 0 w 658424"/>
                  <a:gd name="connsiteY0-12" fmla="*/ 0 h 410686"/>
                  <a:gd name="connsiteX1-13" fmla="*/ 658424 w 658424"/>
                  <a:gd name="connsiteY1-14" fmla="*/ 0 h 410686"/>
                  <a:gd name="connsiteX2-15" fmla="*/ 658424 w 658424"/>
                  <a:gd name="connsiteY2-16" fmla="*/ 286509 h 410686"/>
                  <a:gd name="connsiteX3-17" fmla="*/ 0 w 658424"/>
                  <a:gd name="connsiteY3-18" fmla="*/ 286509 h 410686"/>
                  <a:gd name="connsiteX4-19" fmla="*/ 0 w 658424"/>
                  <a:gd name="connsiteY4-20" fmla="*/ 0 h 410686"/>
                  <a:gd name="connsiteX0-21" fmla="*/ 0 w 658424"/>
                  <a:gd name="connsiteY0-22" fmla="*/ 0 h 410686"/>
                  <a:gd name="connsiteX1-23" fmla="*/ 658424 w 658424"/>
                  <a:gd name="connsiteY1-24" fmla="*/ 0 h 410686"/>
                  <a:gd name="connsiteX2-25" fmla="*/ 658424 w 658424"/>
                  <a:gd name="connsiteY2-26" fmla="*/ 286509 h 410686"/>
                  <a:gd name="connsiteX3-27" fmla="*/ 0 w 658424"/>
                  <a:gd name="connsiteY3-28" fmla="*/ 286509 h 410686"/>
                  <a:gd name="connsiteX4-29" fmla="*/ 0 w 658424"/>
                  <a:gd name="connsiteY4-30" fmla="*/ 0 h 410686"/>
                  <a:gd name="connsiteX0-31" fmla="*/ 0 w 658424"/>
                  <a:gd name="connsiteY0-32" fmla="*/ 0 h 393753"/>
                  <a:gd name="connsiteX1-33" fmla="*/ 658424 w 658424"/>
                  <a:gd name="connsiteY1-34" fmla="*/ 0 h 393753"/>
                  <a:gd name="connsiteX2-35" fmla="*/ 658424 w 658424"/>
                  <a:gd name="connsiteY2-36" fmla="*/ 286509 h 393753"/>
                  <a:gd name="connsiteX3-37" fmla="*/ 0 w 658424"/>
                  <a:gd name="connsiteY3-38" fmla="*/ 286509 h 393753"/>
                  <a:gd name="connsiteX4-39" fmla="*/ 0 w 658424"/>
                  <a:gd name="connsiteY4-40" fmla="*/ 0 h 393753"/>
                  <a:gd name="connsiteX0-41" fmla="*/ 45292 w 703716"/>
                  <a:gd name="connsiteY0-42" fmla="*/ 0 h 371837"/>
                  <a:gd name="connsiteX1-43" fmla="*/ 703716 w 703716"/>
                  <a:gd name="connsiteY1-44" fmla="*/ 0 h 371837"/>
                  <a:gd name="connsiteX2-45" fmla="*/ 703716 w 703716"/>
                  <a:gd name="connsiteY2-46" fmla="*/ 286509 h 371837"/>
                  <a:gd name="connsiteX3-47" fmla="*/ 0 w 703716"/>
                  <a:gd name="connsiteY3-48" fmla="*/ 180681 h 371837"/>
                  <a:gd name="connsiteX4-49" fmla="*/ 45292 w 703716"/>
                  <a:gd name="connsiteY4-50" fmla="*/ 0 h 3718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703716" h="371837">
                    <a:moveTo>
                      <a:pt x="45292" y="0"/>
                    </a:moveTo>
                    <a:lnTo>
                      <a:pt x="703716" y="0"/>
                    </a:lnTo>
                    <a:lnTo>
                      <a:pt x="703716" y="286509"/>
                    </a:lnTo>
                    <a:cubicBezTo>
                      <a:pt x="458841" y="527809"/>
                      <a:pt x="219475" y="180681"/>
                      <a:pt x="0" y="180681"/>
                    </a:cubicBezTo>
                    <a:lnTo>
                      <a:pt x="45292" y="0"/>
                    </a:ln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cs typeface="+mn-ea"/>
                  <a:sym typeface="+mn-lt"/>
                </a:endParaRPr>
              </a:p>
            </p:txBody>
          </p:sp>
        </p:grpSp>
        <p:sp>
          <p:nvSpPr>
            <p:cNvPr id="60" name="文本框 39"/>
            <p:cNvSpPr txBox="1">
              <a:spLocks noChangeArrowheads="1"/>
            </p:cNvSpPr>
            <p:nvPr/>
          </p:nvSpPr>
          <p:spPr bwMode="auto">
            <a:xfrm>
              <a:off x="2762107" y="1805798"/>
              <a:ext cx="767767" cy="681958"/>
            </a:xfrm>
            <a:prstGeom prst="rect">
              <a:avLst/>
            </a:prstGeom>
            <a:solidFill>
              <a:srgbClr val="0084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66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lang="zh-CN" altLang="en-US" sz="2665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" name="组合 42"/>
          <p:cNvGrpSpPr/>
          <p:nvPr/>
        </p:nvGrpSpPr>
        <p:grpSpPr bwMode="auto">
          <a:xfrm>
            <a:off x="7542016" y="1996246"/>
            <a:ext cx="3768771" cy="524677"/>
            <a:chOff x="3859762" y="1809870"/>
            <a:chExt cx="5108621" cy="710784"/>
          </a:xfrm>
        </p:grpSpPr>
        <p:sp>
          <p:nvSpPr>
            <p:cNvPr id="66" name="矩形 65"/>
            <p:cNvSpPr/>
            <p:nvPr/>
          </p:nvSpPr>
          <p:spPr bwMode="auto">
            <a:xfrm>
              <a:off x="3859762" y="1809870"/>
              <a:ext cx="5108621" cy="710784"/>
            </a:xfrm>
            <a:prstGeom prst="rect">
              <a:avLst/>
            </a:prstGeom>
            <a:solidFill>
              <a:srgbClr val="008487">
                <a:alpha val="89000"/>
              </a:srgbClr>
            </a:solidFill>
            <a:ln w="9525">
              <a:solidFill>
                <a:schemeClr val="bg1"/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5184247" y="1868800"/>
              <a:ext cx="2463470" cy="569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zh-CN" sz="2135" b="1" dirty="0">
                  <a:solidFill>
                    <a:schemeClr val="bg1"/>
                  </a:solidFill>
                  <a:cs typeface="+mn-ea"/>
                  <a:sym typeface="+mn-lt"/>
                </a:rPr>
                <a:t>功能效果展示</a:t>
              </a:r>
              <a:endParaRPr lang="zh-CN" altLang="zh-CN" sz="2135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41"/>
          <p:cNvGrpSpPr/>
          <p:nvPr/>
        </p:nvGrpSpPr>
        <p:grpSpPr bwMode="auto">
          <a:xfrm>
            <a:off x="6644487" y="3231044"/>
            <a:ext cx="591996" cy="527019"/>
            <a:chOff x="2727102" y="1805798"/>
            <a:chExt cx="802772" cy="714855"/>
          </a:xfrm>
        </p:grpSpPr>
        <p:grpSp>
          <p:nvGrpSpPr>
            <p:cNvPr id="13" name="组合 35"/>
            <p:cNvGrpSpPr/>
            <p:nvPr/>
          </p:nvGrpSpPr>
          <p:grpSpPr bwMode="auto">
            <a:xfrm>
              <a:off x="2727102" y="1809520"/>
              <a:ext cx="789301" cy="711133"/>
              <a:chOff x="3696385" y="1762464"/>
              <a:chExt cx="2543112" cy="2379436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3855008" y="1760639"/>
                <a:ext cx="2379374" cy="2381261"/>
              </a:xfrm>
              <a:prstGeom prst="rect">
                <a:avLst/>
              </a:prstGeom>
              <a:solidFill>
                <a:srgbClr val="008487">
                  <a:alpha val="89000"/>
                </a:srgb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cs typeface="+mn-ea"/>
                  <a:sym typeface="+mn-lt"/>
                </a:endParaRPr>
              </a:p>
            </p:txBody>
          </p:sp>
          <p:sp>
            <p:nvSpPr>
              <p:cNvPr id="72" name="矩形 34"/>
              <p:cNvSpPr/>
              <p:nvPr/>
            </p:nvSpPr>
            <p:spPr>
              <a:xfrm>
                <a:off x="3696385" y="1803162"/>
                <a:ext cx="2543112" cy="1041802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-1" fmla="*/ 0 w 658424"/>
                  <a:gd name="connsiteY0-2" fmla="*/ 0 h 286509"/>
                  <a:gd name="connsiteX1-3" fmla="*/ 658424 w 658424"/>
                  <a:gd name="connsiteY1-4" fmla="*/ 0 h 286509"/>
                  <a:gd name="connsiteX2-5" fmla="*/ 658424 w 658424"/>
                  <a:gd name="connsiteY2-6" fmla="*/ 286509 h 286509"/>
                  <a:gd name="connsiteX3-7" fmla="*/ 0 w 658424"/>
                  <a:gd name="connsiteY3-8" fmla="*/ 286509 h 286509"/>
                  <a:gd name="connsiteX4-9" fmla="*/ 0 w 658424"/>
                  <a:gd name="connsiteY4-10" fmla="*/ 0 h 286509"/>
                  <a:gd name="connsiteX0-11" fmla="*/ 0 w 658424"/>
                  <a:gd name="connsiteY0-12" fmla="*/ 0 h 410686"/>
                  <a:gd name="connsiteX1-13" fmla="*/ 658424 w 658424"/>
                  <a:gd name="connsiteY1-14" fmla="*/ 0 h 410686"/>
                  <a:gd name="connsiteX2-15" fmla="*/ 658424 w 658424"/>
                  <a:gd name="connsiteY2-16" fmla="*/ 286509 h 410686"/>
                  <a:gd name="connsiteX3-17" fmla="*/ 0 w 658424"/>
                  <a:gd name="connsiteY3-18" fmla="*/ 286509 h 410686"/>
                  <a:gd name="connsiteX4-19" fmla="*/ 0 w 658424"/>
                  <a:gd name="connsiteY4-20" fmla="*/ 0 h 410686"/>
                  <a:gd name="connsiteX0-21" fmla="*/ 0 w 658424"/>
                  <a:gd name="connsiteY0-22" fmla="*/ 0 h 410686"/>
                  <a:gd name="connsiteX1-23" fmla="*/ 658424 w 658424"/>
                  <a:gd name="connsiteY1-24" fmla="*/ 0 h 410686"/>
                  <a:gd name="connsiteX2-25" fmla="*/ 658424 w 658424"/>
                  <a:gd name="connsiteY2-26" fmla="*/ 286509 h 410686"/>
                  <a:gd name="connsiteX3-27" fmla="*/ 0 w 658424"/>
                  <a:gd name="connsiteY3-28" fmla="*/ 286509 h 410686"/>
                  <a:gd name="connsiteX4-29" fmla="*/ 0 w 658424"/>
                  <a:gd name="connsiteY4-30" fmla="*/ 0 h 410686"/>
                  <a:gd name="connsiteX0-31" fmla="*/ 0 w 658424"/>
                  <a:gd name="connsiteY0-32" fmla="*/ 0 h 393753"/>
                  <a:gd name="connsiteX1-33" fmla="*/ 658424 w 658424"/>
                  <a:gd name="connsiteY1-34" fmla="*/ 0 h 393753"/>
                  <a:gd name="connsiteX2-35" fmla="*/ 658424 w 658424"/>
                  <a:gd name="connsiteY2-36" fmla="*/ 286509 h 393753"/>
                  <a:gd name="connsiteX3-37" fmla="*/ 0 w 658424"/>
                  <a:gd name="connsiteY3-38" fmla="*/ 286509 h 393753"/>
                  <a:gd name="connsiteX4-39" fmla="*/ 0 w 658424"/>
                  <a:gd name="connsiteY4-40" fmla="*/ 0 h 393753"/>
                  <a:gd name="connsiteX0-41" fmla="*/ 45292 w 703716"/>
                  <a:gd name="connsiteY0-42" fmla="*/ 0 h 371837"/>
                  <a:gd name="connsiteX1-43" fmla="*/ 703716 w 703716"/>
                  <a:gd name="connsiteY1-44" fmla="*/ 0 h 371837"/>
                  <a:gd name="connsiteX2-45" fmla="*/ 703716 w 703716"/>
                  <a:gd name="connsiteY2-46" fmla="*/ 286509 h 371837"/>
                  <a:gd name="connsiteX3-47" fmla="*/ 0 w 703716"/>
                  <a:gd name="connsiteY3-48" fmla="*/ 180681 h 371837"/>
                  <a:gd name="connsiteX4-49" fmla="*/ 45292 w 703716"/>
                  <a:gd name="connsiteY4-50" fmla="*/ 0 h 3718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703716" h="371837">
                    <a:moveTo>
                      <a:pt x="45292" y="0"/>
                    </a:moveTo>
                    <a:lnTo>
                      <a:pt x="703716" y="0"/>
                    </a:lnTo>
                    <a:lnTo>
                      <a:pt x="703716" y="286509"/>
                    </a:lnTo>
                    <a:cubicBezTo>
                      <a:pt x="458841" y="527809"/>
                      <a:pt x="219475" y="180681"/>
                      <a:pt x="0" y="180681"/>
                    </a:cubicBezTo>
                    <a:lnTo>
                      <a:pt x="45292" y="0"/>
                    </a:ln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cs typeface="+mn-ea"/>
                  <a:sym typeface="+mn-lt"/>
                </a:endParaRPr>
              </a:p>
            </p:txBody>
          </p:sp>
        </p:grpSp>
        <p:sp>
          <p:nvSpPr>
            <p:cNvPr id="70" name="文本框 39"/>
            <p:cNvSpPr txBox="1">
              <a:spLocks noChangeArrowheads="1"/>
            </p:cNvSpPr>
            <p:nvPr/>
          </p:nvSpPr>
          <p:spPr bwMode="auto">
            <a:xfrm>
              <a:off x="2762108" y="1805798"/>
              <a:ext cx="767766" cy="681958"/>
            </a:xfrm>
            <a:prstGeom prst="rect">
              <a:avLst/>
            </a:prstGeom>
            <a:solidFill>
              <a:srgbClr val="0084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66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lang="zh-CN" altLang="en-US" sz="2665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5" name="组合 42"/>
          <p:cNvGrpSpPr/>
          <p:nvPr/>
        </p:nvGrpSpPr>
        <p:grpSpPr bwMode="auto">
          <a:xfrm>
            <a:off x="7542016" y="3238431"/>
            <a:ext cx="3768771" cy="524677"/>
            <a:chOff x="3859762" y="1809870"/>
            <a:chExt cx="5108621" cy="710784"/>
          </a:xfrm>
        </p:grpSpPr>
        <p:sp>
          <p:nvSpPr>
            <p:cNvPr id="76" name="矩形 75"/>
            <p:cNvSpPr/>
            <p:nvPr/>
          </p:nvSpPr>
          <p:spPr bwMode="auto">
            <a:xfrm>
              <a:off x="3859762" y="1809870"/>
              <a:ext cx="5108621" cy="710784"/>
            </a:xfrm>
            <a:prstGeom prst="rect">
              <a:avLst/>
            </a:prstGeom>
            <a:solidFill>
              <a:srgbClr val="008487">
                <a:alpha val="89000"/>
              </a:srgbClr>
            </a:solidFill>
            <a:ln w="9525">
              <a:solidFill>
                <a:schemeClr val="bg1"/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553509" y="1868800"/>
              <a:ext cx="1724945" cy="569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zh-CN" sz="2135" b="1" dirty="0">
                  <a:solidFill>
                    <a:schemeClr val="bg1"/>
                  </a:solidFill>
                  <a:cs typeface="+mn-ea"/>
                  <a:sym typeface="+mn-lt"/>
                </a:rPr>
                <a:t>使用步骤</a:t>
              </a:r>
              <a:endParaRPr lang="zh-CN" altLang="zh-CN" sz="2135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41"/>
          <p:cNvGrpSpPr/>
          <p:nvPr/>
        </p:nvGrpSpPr>
        <p:grpSpPr bwMode="auto">
          <a:xfrm>
            <a:off x="6644486" y="4476216"/>
            <a:ext cx="594401" cy="527019"/>
            <a:chOff x="2727102" y="1805798"/>
            <a:chExt cx="806033" cy="714855"/>
          </a:xfrm>
        </p:grpSpPr>
        <p:grpSp>
          <p:nvGrpSpPr>
            <p:cNvPr id="21" name="组合 35"/>
            <p:cNvGrpSpPr/>
            <p:nvPr/>
          </p:nvGrpSpPr>
          <p:grpSpPr bwMode="auto">
            <a:xfrm>
              <a:off x="2727102" y="1809520"/>
              <a:ext cx="789301" cy="711133"/>
              <a:chOff x="3696385" y="1762464"/>
              <a:chExt cx="2543112" cy="2379436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3855008" y="1760639"/>
                <a:ext cx="2379374" cy="2381261"/>
              </a:xfrm>
              <a:prstGeom prst="rect">
                <a:avLst/>
              </a:prstGeom>
              <a:solidFill>
                <a:srgbClr val="008487">
                  <a:alpha val="89000"/>
                </a:srgb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cs typeface="+mn-ea"/>
                  <a:sym typeface="+mn-lt"/>
                </a:endParaRPr>
              </a:p>
            </p:txBody>
          </p:sp>
          <p:sp>
            <p:nvSpPr>
              <p:cNvPr id="82" name="矩形 34"/>
              <p:cNvSpPr/>
              <p:nvPr/>
            </p:nvSpPr>
            <p:spPr>
              <a:xfrm>
                <a:off x="3696385" y="1803162"/>
                <a:ext cx="2543112" cy="1041802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-1" fmla="*/ 0 w 658424"/>
                  <a:gd name="connsiteY0-2" fmla="*/ 0 h 286509"/>
                  <a:gd name="connsiteX1-3" fmla="*/ 658424 w 658424"/>
                  <a:gd name="connsiteY1-4" fmla="*/ 0 h 286509"/>
                  <a:gd name="connsiteX2-5" fmla="*/ 658424 w 658424"/>
                  <a:gd name="connsiteY2-6" fmla="*/ 286509 h 286509"/>
                  <a:gd name="connsiteX3-7" fmla="*/ 0 w 658424"/>
                  <a:gd name="connsiteY3-8" fmla="*/ 286509 h 286509"/>
                  <a:gd name="connsiteX4-9" fmla="*/ 0 w 658424"/>
                  <a:gd name="connsiteY4-10" fmla="*/ 0 h 286509"/>
                  <a:gd name="connsiteX0-11" fmla="*/ 0 w 658424"/>
                  <a:gd name="connsiteY0-12" fmla="*/ 0 h 410686"/>
                  <a:gd name="connsiteX1-13" fmla="*/ 658424 w 658424"/>
                  <a:gd name="connsiteY1-14" fmla="*/ 0 h 410686"/>
                  <a:gd name="connsiteX2-15" fmla="*/ 658424 w 658424"/>
                  <a:gd name="connsiteY2-16" fmla="*/ 286509 h 410686"/>
                  <a:gd name="connsiteX3-17" fmla="*/ 0 w 658424"/>
                  <a:gd name="connsiteY3-18" fmla="*/ 286509 h 410686"/>
                  <a:gd name="connsiteX4-19" fmla="*/ 0 w 658424"/>
                  <a:gd name="connsiteY4-20" fmla="*/ 0 h 410686"/>
                  <a:gd name="connsiteX0-21" fmla="*/ 0 w 658424"/>
                  <a:gd name="connsiteY0-22" fmla="*/ 0 h 410686"/>
                  <a:gd name="connsiteX1-23" fmla="*/ 658424 w 658424"/>
                  <a:gd name="connsiteY1-24" fmla="*/ 0 h 410686"/>
                  <a:gd name="connsiteX2-25" fmla="*/ 658424 w 658424"/>
                  <a:gd name="connsiteY2-26" fmla="*/ 286509 h 410686"/>
                  <a:gd name="connsiteX3-27" fmla="*/ 0 w 658424"/>
                  <a:gd name="connsiteY3-28" fmla="*/ 286509 h 410686"/>
                  <a:gd name="connsiteX4-29" fmla="*/ 0 w 658424"/>
                  <a:gd name="connsiteY4-30" fmla="*/ 0 h 410686"/>
                  <a:gd name="connsiteX0-31" fmla="*/ 0 w 658424"/>
                  <a:gd name="connsiteY0-32" fmla="*/ 0 h 393753"/>
                  <a:gd name="connsiteX1-33" fmla="*/ 658424 w 658424"/>
                  <a:gd name="connsiteY1-34" fmla="*/ 0 h 393753"/>
                  <a:gd name="connsiteX2-35" fmla="*/ 658424 w 658424"/>
                  <a:gd name="connsiteY2-36" fmla="*/ 286509 h 393753"/>
                  <a:gd name="connsiteX3-37" fmla="*/ 0 w 658424"/>
                  <a:gd name="connsiteY3-38" fmla="*/ 286509 h 393753"/>
                  <a:gd name="connsiteX4-39" fmla="*/ 0 w 658424"/>
                  <a:gd name="connsiteY4-40" fmla="*/ 0 h 393753"/>
                  <a:gd name="connsiteX0-41" fmla="*/ 45292 w 703716"/>
                  <a:gd name="connsiteY0-42" fmla="*/ 0 h 371837"/>
                  <a:gd name="connsiteX1-43" fmla="*/ 703716 w 703716"/>
                  <a:gd name="connsiteY1-44" fmla="*/ 0 h 371837"/>
                  <a:gd name="connsiteX2-45" fmla="*/ 703716 w 703716"/>
                  <a:gd name="connsiteY2-46" fmla="*/ 286509 h 371837"/>
                  <a:gd name="connsiteX3-47" fmla="*/ 0 w 703716"/>
                  <a:gd name="connsiteY3-48" fmla="*/ 180681 h 371837"/>
                  <a:gd name="connsiteX4-49" fmla="*/ 45292 w 703716"/>
                  <a:gd name="connsiteY4-50" fmla="*/ 0 h 3718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703716" h="371837">
                    <a:moveTo>
                      <a:pt x="45292" y="0"/>
                    </a:moveTo>
                    <a:lnTo>
                      <a:pt x="703716" y="0"/>
                    </a:lnTo>
                    <a:lnTo>
                      <a:pt x="703716" y="286509"/>
                    </a:lnTo>
                    <a:cubicBezTo>
                      <a:pt x="458841" y="527809"/>
                      <a:pt x="219475" y="180681"/>
                      <a:pt x="0" y="180681"/>
                    </a:cubicBezTo>
                    <a:lnTo>
                      <a:pt x="45292" y="0"/>
                    </a:ln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cs typeface="+mn-ea"/>
                  <a:sym typeface="+mn-lt"/>
                </a:endParaRPr>
              </a:p>
            </p:txBody>
          </p:sp>
        </p:grpSp>
        <p:sp>
          <p:nvSpPr>
            <p:cNvPr id="80" name="文本框 39"/>
            <p:cNvSpPr txBox="1">
              <a:spLocks noChangeArrowheads="1"/>
            </p:cNvSpPr>
            <p:nvPr/>
          </p:nvSpPr>
          <p:spPr bwMode="auto">
            <a:xfrm>
              <a:off x="2758848" y="1805798"/>
              <a:ext cx="774287" cy="681958"/>
            </a:xfrm>
            <a:prstGeom prst="rect">
              <a:avLst/>
            </a:prstGeom>
            <a:solidFill>
              <a:srgbClr val="0084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66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04</a:t>
              </a:r>
              <a:endParaRPr lang="zh-CN" altLang="en-US" sz="2665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2" name="组合 42"/>
          <p:cNvGrpSpPr/>
          <p:nvPr/>
        </p:nvGrpSpPr>
        <p:grpSpPr bwMode="auto">
          <a:xfrm>
            <a:off x="7542016" y="4480618"/>
            <a:ext cx="3768771" cy="524677"/>
            <a:chOff x="3859762" y="1809870"/>
            <a:chExt cx="5108621" cy="710784"/>
          </a:xfrm>
        </p:grpSpPr>
        <p:sp>
          <p:nvSpPr>
            <p:cNvPr id="86" name="矩形 85"/>
            <p:cNvSpPr/>
            <p:nvPr/>
          </p:nvSpPr>
          <p:spPr bwMode="auto">
            <a:xfrm>
              <a:off x="3859762" y="1809870"/>
              <a:ext cx="5108621" cy="710784"/>
            </a:xfrm>
            <a:prstGeom prst="rect">
              <a:avLst/>
            </a:prstGeom>
            <a:solidFill>
              <a:srgbClr val="008487">
                <a:alpha val="89000"/>
              </a:srgbClr>
            </a:solidFill>
            <a:ln w="9525">
              <a:solidFill>
                <a:schemeClr val="bg1"/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567130" y="1868800"/>
              <a:ext cx="1724945" cy="569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zh-CN" sz="2135" b="1" dirty="0">
                  <a:solidFill>
                    <a:schemeClr val="bg1"/>
                  </a:solidFill>
                  <a:cs typeface="+mn-ea"/>
                  <a:sym typeface="+mn-lt"/>
                </a:rPr>
                <a:t>高级功能</a:t>
              </a:r>
              <a:endParaRPr lang="zh-CN" altLang="zh-CN" sz="2135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1295467" y="1412776"/>
            <a:ext cx="2751379" cy="2751379"/>
          </a:xfrm>
          <a:prstGeom prst="ellipse">
            <a:avLst/>
          </a:prstGeom>
          <a:noFill/>
          <a:ln>
            <a:solidFill>
              <a:srgbClr val="0084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476310" y="1593619"/>
            <a:ext cx="2389693" cy="2389693"/>
          </a:xfrm>
          <a:prstGeom prst="ellipse">
            <a:avLst/>
          </a:prstGeom>
          <a:solidFill>
            <a:srgbClr val="008487"/>
          </a:solidFill>
          <a:ln>
            <a:solidFill>
              <a:srgbClr val="0084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7" name="TextBox 148"/>
          <p:cNvSpPr txBox="1"/>
          <p:nvPr/>
        </p:nvSpPr>
        <p:spPr>
          <a:xfrm>
            <a:off x="1445830" y="1876862"/>
            <a:ext cx="2553501" cy="1101666"/>
          </a:xfrm>
          <a:prstGeom prst="rect">
            <a:avLst/>
          </a:prstGeom>
          <a:noFill/>
        </p:spPr>
        <p:txBody>
          <a:bodyPr vert="horz" wrap="square" lIns="86697" tIns="43348" rIns="86697" bIns="43348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6000" b="1" cap="all" spc="569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目 录</a:t>
            </a:r>
            <a:endParaRPr lang="en-US" altLang="zh-CN" sz="6000" b="1" cap="all" spc="569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8" name="TextBox 148"/>
          <p:cNvSpPr txBox="1"/>
          <p:nvPr/>
        </p:nvSpPr>
        <p:spPr>
          <a:xfrm>
            <a:off x="1558588" y="2941430"/>
            <a:ext cx="2244669" cy="538307"/>
          </a:xfrm>
          <a:prstGeom prst="rect">
            <a:avLst/>
          </a:prstGeom>
          <a:noFill/>
        </p:spPr>
        <p:txBody>
          <a:bodyPr vert="horz" wrap="square" lIns="86697" tIns="43348" rIns="86697" bIns="43348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665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contents</a:t>
            </a:r>
            <a:endParaRPr lang="zh-CN" altLang="en-US" sz="2665" b="1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" name="组合 41"/>
          <p:cNvGrpSpPr/>
          <p:nvPr/>
        </p:nvGrpSpPr>
        <p:grpSpPr bwMode="auto">
          <a:xfrm>
            <a:off x="6646391" y="5701766"/>
            <a:ext cx="588942" cy="527019"/>
            <a:chOff x="2727102" y="1805798"/>
            <a:chExt cx="798630" cy="714855"/>
          </a:xfrm>
        </p:grpSpPr>
        <p:grpSp>
          <p:nvGrpSpPr>
            <p:cNvPr id="6" name="组合 35"/>
            <p:cNvGrpSpPr/>
            <p:nvPr/>
          </p:nvGrpSpPr>
          <p:grpSpPr bwMode="auto">
            <a:xfrm>
              <a:off x="2727102" y="1809520"/>
              <a:ext cx="789301" cy="711133"/>
              <a:chOff x="3696385" y="1762464"/>
              <a:chExt cx="2543112" cy="2379436"/>
            </a:xfrm>
          </p:grpSpPr>
          <p:sp>
            <p:nvSpPr>
              <p:cNvPr id="10" name="矩形 9"/>
              <p:cNvSpPr/>
              <p:nvPr>
                <p:custDataLst>
                  <p:tags r:id="rId2"/>
                </p:custDataLst>
              </p:nvPr>
            </p:nvSpPr>
            <p:spPr>
              <a:xfrm>
                <a:off x="3855008" y="1760639"/>
                <a:ext cx="2379374" cy="2381261"/>
              </a:xfrm>
              <a:prstGeom prst="rect">
                <a:avLst/>
              </a:prstGeom>
              <a:solidFill>
                <a:srgbClr val="008487">
                  <a:alpha val="89000"/>
                </a:srgb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cs typeface="+mn-ea"/>
                  <a:sym typeface="+mn-lt"/>
                </a:endParaRPr>
              </a:p>
            </p:txBody>
          </p:sp>
          <p:sp>
            <p:nvSpPr>
              <p:cNvPr id="12" name="矩形 34"/>
              <p:cNvSpPr/>
              <p:nvPr>
                <p:custDataLst>
                  <p:tags r:id="rId3"/>
                </p:custDataLst>
              </p:nvPr>
            </p:nvSpPr>
            <p:spPr>
              <a:xfrm>
                <a:off x="3696385" y="1803162"/>
                <a:ext cx="2543112" cy="1041802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-1" fmla="*/ 0 w 658424"/>
                  <a:gd name="connsiteY0-2" fmla="*/ 0 h 286509"/>
                  <a:gd name="connsiteX1-3" fmla="*/ 658424 w 658424"/>
                  <a:gd name="connsiteY1-4" fmla="*/ 0 h 286509"/>
                  <a:gd name="connsiteX2-5" fmla="*/ 658424 w 658424"/>
                  <a:gd name="connsiteY2-6" fmla="*/ 286509 h 286509"/>
                  <a:gd name="connsiteX3-7" fmla="*/ 0 w 658424"/>
                  <a:gd name="connsiteY3-8" fmla="*/ 286509 h 286509"/>
                  <a:gd name="connsiteX4-9" fmla="*/ 0 w 658424"/>
                  <a:gd name="connsiteY4-10" fmla="*/ 0 h 286509"/>
                  <a:gd name="connsiteX0-11" fmla="*/ 0 w 658424"/>
                  <a:gd name="connsiteY0-12" fmla="*/ 0 h 410686"/>
                  <a:gd name="connsiteX1-13" fmla="*/ 658424 w 658424"/>
                  <a:gd name="connsiteY1-14" fmla="*/ 0 h 410686"/>
                  <a:gd name="connsiteX2-15" fmla="*/ 658424 w 658424"/>
                  <a:gd name="connsiteY2-16" fmla="*/ 286509 h 410686"/>
                  <a:gd name="connsiteX3-17" fmla="*/ 0 w 658424"/>
                  <a:gd name="connsiteY3-18" fmla="*/ 286509 h 410686"/>
                  <a:gd name="connsiteX4-19" fmla="*/ 0 w 658424"/>
                  <a:gd name="connsiteY4-20" fmla="*/ 0 h 410686"/>
                  <a:gd name="connsiteX0-21" fmla="*/ 0 w 658424"/>
                  <a:gd name="connsiteY0-22" fmla="*/ 0 h 410686"/>
                  <a:gd name="connsiteX1-23" fmla="*/ 658424 w 658424"/>
                  <a:gd name="connsiteY1-24" fmla="*/ 0 h 410686"/>
                  <a:gd name="connsiteX2-25" fmla="*/ 658424 w 658424"/>
                  <a:gd name="connsiteY2-26" fmla="*/ 286509 h 410686"/>
                  <a:gd name="connsiteX3-27" fmla="*/ 0 w 658424"/>
                  <a:gd name="connsiteY3-28" fmla="*/ 286509 h 410686"/>
                  <a:gd name="connsiteX4-29" fmla="*/ 0 w 658424"/>
                  <a:gd name="connsiteY4-30" fmla="*/ 0 h 410686"/>
                  <a:gd name="connsiteX0-31" fmla="*/ 0 w 658424"/>
                  <a:gd name="connsiteY0-32" fmla="*/ 0 h 393753"/>
                  <a:gd name="connsiteX1-33" fmla="*/ 658424 w 658424"/>
                  <a:gd name="connsiteY1-34" fmla="*/ 0 h 393753"/>
                  <a:gd name="connsiteX2-35" fmla="*/ 658424 w 658424"/>
                  <a:gd name="connsiteY2-36" fmla="*/ 286509 h 393753"/>
                  <a:gd name="connsiteX3-37" fmla="*/ 0 w 658424"/>
                  <a:gd name="connsiteY3-38" fmla="*/ 286509 h 393753"/>
                  <a:gd name="connsiteX4-39" fmla="*/ 0 w 658424"/>
                  <a:gd name="connsiteY4-40" fmla="*/ 0 h 393753"/>
                  <a:gd name="connsiteX0-41" fmla="*/ 45292 w 703716"/>
                  <a:gd name="connsiteY0-42" fmla="*/ 0 h 371837"/>
                  <a:gd name="connsiteX1-43" fmla="*/ 703716 w 703716"/>
                  <a:gd name="connsiteY1-44" fmla="*/ 0 h 371837"/>
                  <a:gd name="connsiteX2-45" fmla="*/ 703716 w 703716"/>
                  <a:gd name="connsiteY2-46" fmla="*/ 286509 h 371837"/>
                  <a:gd name="connsiteX3-47" fmla="*/ 0 w 703716"/>
                  <a:gd name="connsiteY3-48" fmla="*/ 180681 h 371837"/>
                  <a:gd name="connsiteX4-49" fmla="*/ 45292 w 703716"/>
                  <a:gd name="connsiteY4-50" fmla="*/ 0 h 3718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703716" h="371837">
                    <a:moveTo>
                      <a:pt x="45292" y="0"/>
                    </a:moveTo>
                    <a:lnTo>
                      <a:pt x="703716" y="0"/>
                    </a:lnTo>
                    <a:lnTo>
                      <a:pt x="703716" y="286509"/>
                    </a:lnTo>
                    <a:cubicBezTo>
                      <a:pt x="458841" y="527809"/>
                      <a:pt x="219475" y="180681"/>
                      <a:pt x="0" y="180681"/>
                    </a:cubicBezTo>
                    <a:lnTo>
                      <a:pt x="45292" y="0"/>
                    </a:ln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cs typeface="+mn-ea"/>
                  <a:sym typeface="+mn-lt"/>
                </a:endParaRPr>
              </a:p>
            </p:txBody>
          </p:sp>
        </p:grpSp>
        <p:sp>
          <p:nvSpPr>
            <p:cNvPr id="14" name="文本框 39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766253" y="1805798"/>
              <a:ext cx="759479" cy="680444"/>
            </a:xfrm>
            <a:prstGeom prst="rect">
              <a:avLst/>
            </a:prstGeom>
            <a:solidFill>
              <a:srgbClr val="0084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66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05</a:t>
              </a:r>
              <a:endParaRPr lang="zh-CN" altLang="en-US" sz="2665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" name="组合 42"/>
          <p:cNvGrpSpPr/>
          <p:nvPr/>
        </p:nvGrpSpPr>
        <p:grpSpPr bwMode="auto">
          <a:xfrm>
            <a:off x="7536301" y="5704898"/>
            <a:ext cx="3768771" cy="524677"/>
            <a:chOff x="3852015" y="1986219"/>
            <a:chExt cx="5108621" cy="710784"/>
          </a:xfrm>
        </p:grpSpPr>
        <p:sp>
          <p:nvSpPr>
            <p:cNvPr id="25" name="矩形 24"/>
            <p:cNvSpPr/>
            <p:nvPr>
              <p:custDataLst>
                <p:tags r:id="rId5"/>
              </p:custDataLst>
            </p:nvPr>
          </p:nvSpPr>
          <p:spPr bwMode="auto">
            <a:xfrm>
              <a:off x="3852015" y="1986219"/>
              <a:ext cx="5108621" cy="710784"/>
            </a:xfrm>
            <a:prstGeom prst="rect">
              <a:avLst/>
            </a:prstGeom>
            <a:solidFill>
              <a:srgbClr val="008487">
                <a:alpha val="89000"/>
              </a:srgbClr>
            </a:solidFill>
            <a:ln w="9525">
              <a:solidFill>
                <a:schemeClr val="bg1"/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6"/>
              </p:custDataLst>
            </p:nvPr>
          </p:nvSpPr>
          <p:spPr>
            <a:xfrm>
              <a:off x="5554219" y="2079558"/>
              <a:ext cx="1724945" cy="569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zh-CN" sz="2135" b="1" dirty="0">
                  <a:solidFill>
                    <a:schemeClr val="bg1"/>
                  </a:solidFill>
                  <a:cs typeface="+mn-ea"/>
                  <a:sym typeface="+mn-lt"/>
                </a:rPr>
                <a:t>相关资料</a:t>
              </a:r>
              <a:endParaRPr lang="zh-CN" altLang="zh-CN" sz="2135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6" grpId="0" animBg="1"/>
      <p:bldP spid="47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/>
          <p:nvPr/>
        </p:nvSpPr>
        <p:spPr>
          <a:xfrm>
            <a:off x="458470" y="156210"/>
            <a:ext cx="2284730" cy="4826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GB" sz="2000" b="1" dirty="0">
                <a:solidFill>
                  <a:srgbClr val="394754"/>
                </a:solidFill>
                <a:latin typeface="+mn-lt"/>
                <a:ea typeface="+mn-ea"/>
                <a:cs typeface="+mn-ea"/>
                <a:sym typeface="+mn-lt"/>
              </a:rPr>
              <a:t>相关资料</a:t>
            </a:r>
            <a:endParaRPr lang="zh-CN" altLang="en-GB" sz="2000" b="1" dirty="0">
              <a:solidFill>
                <a:srgbClr val="39475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593" y="212426"/>
            <a:ext cx="412321" cy="332436"/>
            <a:chOff x="110994" y="306260"/>
            <a:chExt cx="864098" cy="500228"/>
          </a:xfrm>
        </p:grpSpPr>
        <p:sp>
          <p:nvSpPr>
            <p:cNvPr id="51" name="矩形 50"/>
            <p:cNvSpPr/>
            <p:nvPr/>
          </p:nvSpPr>
          <p:spPr>
            <a:xfrm rot="5400000">
              <a:off x="483771" y="315170"/>
              <a:ext cx="118541" cy="864095"/>
            </a:xfrm>
            <a:prstGeom prst="rect">
              <a:avLst/>
            </a:prstGeom>
            <a:solidFill>
              <a:srgbClr val="00848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 rot="16200000">
              <a:off x="483774" y="-66517"/>
              <a:ext cx="118541" cy="864095"/>
            </a:xfrm>
            <a:prstGeom prst="rect">
              <a:avLst/>
            </a:prstGeom>
            <a:solidFill>
              <a:srgbClr val="00848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 rot="16200000">
              <a:off x="483771" y="124325"/>
              <a:ext cx="118541" cy="864095"/>
            </a:xfrm>
            <a:prstGeom prst="rect">
              <a:avLst/>
            </a:prstGeom>
            <a:solidFill>
              <a:srgbClr val="00848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645285" y="1348740"/>
            <a:ext cx="9561830" cy="2971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None/>
            </a:pPr>
            <a:r>
              <a:rPr sz="2800"/>
              <a:t>官网：https://miniprofiler.com/dotnet/</a:t>
            </a:r>
            <a:endParaRPr sz="2800"/>
          </a:p>
          <a:p>
            <a:pPr indent="0">
              <a:buNone/>
            </a:pPr>
            <a:endParaRPr sz="2800"/>
          </a:p>
          <a:p>
            <a:pPr indent="0">
              <a:buNone/>
            </a:pPr>
            <a:r>
              <a:rPr sz="2800"/>
              <a:t>参考文章：</a:t>
            </a:r>
            <a:endParaRPr sz="2800"/>
          </a:p>
          <a:p>
            <a:pPr indent="0">
              <a:buNone/>
            </a:pPr>
            <a:r>
              <a:rPr sz="2800"/>
              <a:t>使用 MiniProfiler 来分析 ASP.NET Core 应用</a:t>
            </a:r>
            <a:endParaRPr sz="2800"/>
          </a:p>
          <a:p>
            <a:pPr indent="0">
              <a:buNone/>
            </a:pPr>
            <a:r>
              <a:rPr sz="2800"/>
              <a:t>https://www.cnblogs.com/yangxu-pro/p/11027243.html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6"/>
          <p:cNvSpPr txBox="1"/>
          <p:nvPr/>
        </p:nvSpPr>
        <p:spPr>
          <a:xfrm>
            <a:off x="3100705" y="2934970"/>
            <a:ext cx="5990590" cy="988695"/>
          </a:xfrm>
          <a:prstGeom prst="rect">
            <a:avLst/>
          </a:prstGeom>
          <a:noFill/>
        </p:spPr>
        <p:txBody>
          <a:bodyPr wrap="square" lIns="86697" tIns="43348" rIns="86697" bIns="43348" rtlCol="0">
            <a:spAutoFit/>
          </a:bodyPr>
          <a:lstStyle/>
          <a:p>
            <a:pPr lvl="0" algn="r"/>
            <a:r>
              <a:rPr lang="zh-CN" altLang="en-US" sz="5865" b="1" cap="all" dirty="0">
                <a:solidFill>
                  <a:srgbClr val="008487"/>
                </a:solidFill>
                <a:cs typeface="+mn-ea"/>
                <a:sym typeface="+mn-lt"/>
              </a:rPr>
              <a:t>谢谢您的聆听</a:t>
            </a:r>
            <a:endParaRPr lang="zh-CN" altLang="en-US" sz="5865" b="1" cap="all" dirty="0">
              <a:solidFill>
                <a:srgbClr val="008487"/>
              </a:solidFill>
              <a:cs typeface="+mn-ea"/>
              <a:sym typeface="+mn-lt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74180" y="6475125"/>
            <a:ext cx="54006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椭圆 3079"/>
          <p:cNvSpPr>
            <a:spLocks noChangeArrowheads="1"/>
          </p:cNvSpPr>
          <p:nvPr/>
        </p:nvSpPr>
        <p:spPr bwMode="auto">
          <a:xfrm>
            <a:off x="2404245" y="2374049"/>
            <a:ext cx="2107679" cy="2107795"/>
          </a:xfrm>
          <a:prstGeom prst="ellipse">
            <a:avLst/>
          </a:prstGeom>
          <a:solidFill>
            <a:srgbClr val="008487"/>
          </a:solidFill>
          <a:ln>
            <a:noFill/>
          </a:ln>
        </p:spPr>
        <p:txBody>
          <a:bodyPr lIns="86697" tIns="43348" rIns="86697" bIns="43348"/>
          <a:lstStyle/>
          <a:p>
            <a:endParaRPr lang="zh-CN" altLang="en-US" sz="2535" dirty="0">
              <a:cs typeface="+mn-ea"/>
              <a:sym typeface="+mn-lt"/>
            </a:endParaRPr>
          </a:p>
        </p:txBody>
      </p:sp>
      <p:sp>
        <p:nvSpPr>
          <p:cNvPr id="6148" name="文本框 3080"/>
          <p:cNvSpPr txBox="1">
            <a:spLocks noChangeArrowheads="1"/>
          </p:cNvSpPr>
          <p:nvPr/>
        </p:nvSpPr>
        <p:spPr bwMode="auto">
          <a:xfrm>
            <a:off x="2623263" y="2753707"/>
            <a:ext cx="1669640" cy="1318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97" tIns="43348" rIns="86697" bIns="43348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01</a:t>
            </a:r>
            <a:endParaRPr lang="en-US" altLang="zh-CN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6152" name="椭圆 3088"/>
          <p:cNvSpPr>
            <a:spLocks noChangeArrowheads="1"/>
          </p:cNvSpPr>
          <p:nvPr/>
        </p:nvSpPr>
        <p:spPr bwMode="auto">
          <a:xfrm>
            <a:off x="1542971" y="4100915"/>
            <a:ext cx="160827" cy="160836"/>
          </a:xfrm>
          <a:prstGeom prst="ellipse">
            <a:avLst/>
          </a:prstGeom>
          <a:solidFill>
            <a:srgbClr val="008487"/>
          </a:solidFill>
          <a:ln>
            <a:noFill/>
          </a:ln>
        </p:spPr>
        <p:txBody>
          <a:bodyPr lIns="86697" tIns="43348" rIns="86697" bIns="43348"/>
          <a:lstStyle/>
          <a:p>
            <a:endParaRPr lang="zh-CN" altLang="en-US" sz="2535" dirty="0">
              <a:cs typeface="+mn-ea"/>
              <a:sym typeface="+mn-lt"/>
            </a:endParaRPr>
          </a:p>
        </p:txBody>
      </p:sp>
      <p:sp>
        <p:nvSpPr>
          <p:cNvPr id="6153" name="椭圆 3087"/>
          <p:cNvSpPr>
            <a:spLocks noChangeArrowheads="1"/>
          </p:cNvSpPr>
          <p:nvPr/>
        </p:nvSpPr>
        <p:spPr bwMode="auto">
          <a:xfrm>
            <a:off x="4689681" y="2122215"/>
            <a:ext cx="457087" cy="457111"/>
          </a:xfrm>
          <a:prstGeom prst="ellipse">
            <a:avLst/>
          </a:prstGeom>
          <a:solidFill>
            <a:srgbClr val="008487"/>
          </a:solidFill>
          <a:ln>
            <a:noFill/>
          </a:ln>
        </p:spPr>
        <p:txBody>
          <a:bodyPr lIns="86697" tIns="43348" rIns="86697" bIns="43348"/>
          <a:lstStyle/>
          <a:p>
            <a:endParaRPr lang="zh-CN" altLang="en-US" sz="2535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81980" y="2122170"/>
            <a:ext cx="5123815" cy="821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sz="5335" b="1" dirty="0">
                <a:solidFill>
                  <a:srgbClr val="008487"/>
                </a:solidFill>
                <a:cs typeface="+mn-ea"/>
                <a:sym typeface="+mn-lt"/>
              </a:rPr>
              <a:t>MiniProfiler</a:t>
            </a:r>
            <a:r>
              <a:rPr lang="zh-CN" altLang="en-US" sz="5335" b="1" dirty="0">
                <a:solidFill>
                  <a:srgbClr val="008487"/>
                </a:solidFill>
                <a:cs typeface="+mn-ea"/>
                <a:sym typeface="+mn-lt"/>
              </a:rPr>
              <a:t>介绍</a:t>
            </a:r>
            <a:endParaRPr lang="zh-CN" altLang="zh-CN" sz="5335" b="1" dirty="0">
              <a:solidFill>
                <a:srgbClr val="008487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81980" y="3177540"/>
            <a:ext cx="522859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一个简单但有效的用于.NET、Ruby、Go和Node.js的性能分析器。</a:t>
            </a:r>
            <a:r>
              <a:rPr lang="zh-CN" altLang="en-US" sz="93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935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椭圆 3079"/>
          <p:cNvSpPr>
            <a:spLocks noChangeArrowheads="1"/>
          </p:cNvSpPr>
          <p:nvPr/>
        </p:nvSpPr>
        <p:spPr bwMode="auto">
          <a:xfrm>
            <a:off x="2271504" y="2243295"/>
            <a:ext cx="2373157" cy="2373285"/>
          </a:xfrm>
          <a:prstGeom prst="ellipse">
            <a:avLst/>
          </a:prstGeom>
          <a:noFill/>
          <a:ln>
            <a:solidFill>
              <a:srgbClr val="008487"/>
            </a:solidFill>
          </a:ln>
        </p:spPr>
        <p:txBody>
          <a:bodyPr lIns="86697" tIns="43348" rIns="86697" bIns="43348"/>
          <a:lstStyle/>
          <a:p>
            <a:endParaRPr lang="zh-CN" altLang="en-US" sz="2535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6148" grpId="0"/>
      <p:bldP spid="6152" grpId="0" animBg="1"/>
      <p:bldP spid="6153" grpId="0" animBg="1"/>
      <p:bldP spid="9" grpId="0"/>
      <p:bldP spid="10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3079"/>
          <p:cNvSpPr>
            <a:spLocks noChangeArrowheads="1"/>
          </p:cNvSpPr>
          <p:nvPr/>
        </p:nvSpPr>
        <p:spPr bwMode="auto">
          <a:xfrm>
            <a:off x="2060730" y="2374049"/>
            <a:ext cx="2107679" cy="2107795"/>
          </a:xfrm>
          <a:prstGeom prst="ellipse">
            <a:avLst/>
          </a:prstGeom>
          <a:solidFill>
            <a:srgbClr val="008487"/>
          </a:solidFill>
          <a:ln>
            <a:noFill/>
          </a:ln>
        </p:spPr>
        <p:txBody>
          <a:bodyPr lIns="86697" tIns="43348" rIns="86697" bIns="43348"/>
          <a:lstStyle/>
          <a:p>
            <a:endParaRPr lang="zh-CN" altLang="en-US" sz="2535" dirty="0">
              <a:cs typeface="+mn-ea"/>
              <a:sym typeface="+mn-lt"/>
            </a:endParaRPr>
          </a:p>
        </p:txBody>
      </p:sp>
      <p:sp>
        <p:nvSpPr>
          <p:cNvPr id="18" name="文本框 3080"/>
          <p:cNvSpPr txBox="1">
            <a:spLocks noChangeArrowheads="1"/>
          </p:cNvSpPr>
          <p:nvPr/>
        </p:nvSpPr>
        <p:spPr bwMode="auto">
          <a:xfrm>
            <a:off x="2279748" y="2753707"/>
            <a:ext cx="1669640" cy="1318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97" tIns="43348" rIns="86697" bIns="43348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02</a:t>
            </a:r>
            <a:endParaRPr lang="en-US" altLang="zh-CN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9" name="椭圆 3088"/>
          <p:cNvSpPr>
            <a:spLocks noChangeArrowheads="1"/>
          </p:cNvSpPr>
          <p:nvPr/>
        </p:nvSpPr>
        <p:spPr bwMode="auto">
          <a:xfrm>
            <a:off x="1199456" y="4100915"/>
            <a:ext cx="160827" cy="160836"/>
          </a:xfrm>
          <a:prstGeom prst="ellipse">
            <a:avLst/>
          </a:prstGeom>
          <a:solidFill>
            <a:srgbClr val="008487"/>
          </a:solidFill>
          <a:ln>
            <a:noFill/>
          </a:ln>
        </p:spPr>
        <p:txBody>
          <a:bodyPr lIns="86697" tIns="43348" rIns="86697" bIns="43348"/>
          <a:lstStyle/>
          <a:p>
            <a:endParaRPr lang="zh-CN" altLang="en-US" sz="2535" dirty="0">
              <a:cs typeface="+mn-ea"/>
              <a:sym typeface="+mn-lt"/>
            </a:endParaRPr>
          </a:p>
        </p:txBody>
      </p:sp>
      <p:sp>
        <p:nvSpPr>
          <p:cNvPr id="20" name="椭圆 3087"/>
          <p:cNvSpPr>
            <a:spLocks noChangeArrowheads="1"/>
          </p:cNvSpPr>
          <p:nvPr/>
        </p:nvSpPr>
        <p:spPr bwMode="auto">
          <a:xfrm>
            <a:off x="4346166" y="2122215"/>
            <a:ext cx="457087" cy="457111"/>
          </a:xfrm>
          <a:prstGeom prst="ellipse">
            <a:avLst/>
          </a:prstGeom>
          <a:solidFill>
            <a:srgbClr val="008487"/>
          </a:solidFill>
          <a:ln>
            <a:noFill/>
          </a:ln>
        </p:spPr>
        <p:txBody>
          <a:bodyPr lIns="86697" tIns="43348" rIns="86697" bIns="43348"/>
          <a:lstStyle/>
          <a:p>
            <a:endParaRPr lang="zh-CN" altLang="en-US" sz="2535" dirty="0"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88000" y="2545080"/>
            <a:ext cx="4177030" cy="821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zh-CN" sz="5335" b="1" dirty="0">
                <a:solidFill>
                  <a:srgbClr val="008487"/>
                </a:solidFill>
                <a:cs typeface="+mn-ea"/>
                <a:sym typeface="+mn-lt"/>
              </a:rPr>
              <a:t>功能效果展示</a:t>
            </a:r>
            <a:endParaRPr lang="zh-CN" altLang="zh-CN" sz="5335" b="1" dirty="0">
              <a:solidFill>
                <a:srgbClr val="008487"/>
              </a:solidFill>
              <a:cs typeface="+mn-ea"/>
              <a:sym typeface="+mn-lt"/>
            </a:endParaRPr>
          </a:p>
        </p:txBody>
      </p:sp>
      <p:sp>
        <p:nvSpPr>
          <p:cNvPr id="23" name="椭圆 3079"/>
          <p:cNvSpPr>
            <a:spLocks noChangeArrowheads="1"/>
          </p:cNvSpPr>
          <p:nvPr/>
        </p:nvSpPr>
        <p:spPr bwMode="auto">
          <a:xfrm>
            <a:off x="1927990" y="2243295"/>
            <a:ext cx="2373157" cy="2373285"/>
          </a:xfrm>
          <a:prstGeom prst="ellipse">
            <a:avLst/>
          </a:prstGeom>
          <a:noFill/>
          <a:ln>
            <a:solidFill>
              <a:srgbClr val="008487"/>
            </a:solidFill>
          </a:ln>
        </p:spPr>
        <p:txBody>
          <a:bodyPr lIns="86697" tIns="43348" rIns="86697" bIns="43348"/>
          <a:lstStyle/>
          <a:p>
            <a:endParaRPr lang="zh-CN" altLang="en-US" sz="2535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 animBg="1"/>
      <p:bldP spid="21" grpId="0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/>
          <p:nvPr/>
        </p:nvSpPr>
        <p:spPr>
          <a:xfrm>
            <a:off x="458470" y="156210"/>
            <a:ext cx="2284730" cy="4826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GB" sz="2000" b="1" dirty="0">
                <a:solidFill>
                  <a:srgbClr val="394754"/>
                </a:solidFill>
                <a:latin typeface="+mn-lt"/>
                <a:ea typeface="+mn-ea"/>
                <a:cs typeface="+mn-ea"/>
                <a:sym typeface="+mn-lt"/>
              </a:rPr>
              <a:t>功能效果展示</a:t>
            </a:r>
            <a:endParaRPr lang="zh-CN" altLang="en-GB" sz="2000" b="1" dirty="0">
              <a:solidFill>
                <a:srgbClr val="39475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593" y="212426"/>
            <a:ext cx="412321" cy="332436"/>
            <a:chOff x="110994" y="306260"/>
            <a:chExt cx="864098" cy="500228"/>
          </a:xfrm>
        </p:grpSpPr>
        <p:sp>
          <p:nvSpPr>
            <p:cNvPr id="51" name="矩形 50"/>
            <p:cNvSpPr/>
            <p:nvPr/>
          </p:nvSpPr>
          <p:spPr>
            <a:xfrm rot="5400000">
              <a:off x="483771" y="315170"/>
              <a:ext cx="118541" cy="864095"/>
            </a:xfrm>
            <a:prstGeom prst="rect">
              <a:avLst/>
            </a:prstGeom>
            <a:solidFill>
              <a:srgbClr val="00848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 rot="16200000">
              <a:off x="483774" y="-66517"/>
              <a:ext cx="118541" cy="864095"/>
            </a:xfrm>
            <a:prstGeom prst="rect">
              <a:avLst/>
            </a:prstGeom>
            <a:solidFill>
              <a:srgbClr val="00848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 rot="16200000">
              <a:off x="483771" y="124325"/>
              <a:ext cx="118541" cy="864095"/>
            </a:xfrm>
            <a:prstGeom prst="rect">
              <a:avLst/>
            </a:prstGeom>
            <a:solidFill>
              <a:srgbClr val="00848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pic>
        <p:nvPicPr>
          <p:cNvPr id="2" name="图片 -21474826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69695" y="1263015"/>
            <a:ext cx="9451975" cy="52311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Placeholder 3"/>
          <p:cNvSpPr txBox="1"/>
          <p:nvPr>
            <p:custDataLst>
              <p:tags r:id="rId4"/>
            </p:custDataLst>
          </p:nvPr>
        </p:nvSpPr>
        <p:spPr>
          <a:xfrm>
            <a:off x="4436745" y="678180"/>
            <a:ext cx="4625975" cy="47942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效果一：嵌入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.CSHTML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页面的效果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/>
          <p:nvPr/>
        </p:nvSpPr>
        <p:spPr>
          <a:xfrm>
            <a:off x="458470" y="156210"/>
            <a:ext cx="2284730" cy="4826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GB" sz="2000" b="1" dirty="0">
                <a:solidFill>
                  <a:srgbClr val="394754"/>
                </a:solidFill>
                <a:latin typeface="+mn-lt"/>
                <a:ea typeface="+mn-ea"/>
                <a:cs typeface="+mn-ea"/>
                <a:sym typeface="+mn-lt"/>
              </a:rPr>
              <a:t>功能效果展示</a:t>
            </a:r>
            <a:endParaRPr lang="zh-CN" altLang="en-GB" sz="2000" b="1" dirty="0">
              <a:solidFill>
                <a:srgbClr val="39475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593" y="212426"/>
            <a:ext cx="412321" cy="332436"/>
            <a:chOff x="110994" y="306260"/>
            <a:chExt cx="864098" cy="500228"/>
          </a:xfrm>
        </p:grpSpPr>
        <p:sp>
          <p:nvSpPr>
            <p:cNvPr id="51" name="矩形 50"/>
            <p:cNvSpPr/>
            <p:nvPr/>
          </p:nvSpPr>
          <p:spPr>
            <a:xfrm rot="5400000">
              <a:off x="483771" y="315170"/>
              <a:ext cx="118541" cy="864095"/>
            </a:xfrm>
            <a:prstGeom prst="rect">
              <a:avLst/>
            </a:prstGeom>
            <a:solidFill>
              <a:srgbClr val="00848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 rot="16200000">
              <a:off x="483774" y="-66517"/>
              <a:ext cx="118541" cy="864095"/>
            </a:xfrm>
            <a:prstGeom prst="rect">
              <a:avLst/>
            </a:prstGeom>
            <a:solidFill>
              <a:srgbClr val="00848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 rot="16200000">
              <a:off x="483771" y="124325"/>
              <a:ext cx="118541" cy="864095"/>
            </a:xfrm>
            <a:prstGeom prst="rect">
              <a:avLst/>
            </a:prstGeom>
            <a:solidFill>
              <a:srgbClr val="00848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pic>
        <p:nvPicPr>
          <p:cNvPr id="2" name="图片 -21474826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3575" y="902335"/>
            <a:ext cx="10984230" cy="51130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/>
          <p:nvPr/>
        </p:nvSpPr>
        <p:spPr>
          <a:xfrm>
            <a:off x="458470" y="156210"/>
            <a:ext cx="2284730" cy="4826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GB" sz="2000" b="1" dirty="0">
                <a:solidFill>
                  <a:srgbClr val="394754"/>
                </a:solidFill>
                <a:latin typeface="+mn-lt"/>
                <a:ea typeface="+mn-ea"/>
                <a:cs typeface="+mn-ea"/>
                <a:sym typeface="+mn-lt"/>
              </a:rPr>
              <a:t>功能效果展示</a:t>
            </a:r>
            <a:endParaRPr lang="zh-CN" altLang="en-GB" sz="2000" b="1" dirty="0">
              <a:solidFill>
                <a:srgbClr val="39475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593" y="212426"/>
            <a:ext cx="412321" cy="332436"/>
            <a:chOff x="110994" y="306260"/>
            <a:chExt cx="864098" cy="500228"/>
          </a:xfrm>
        </p:grpSpPr>
        <p:sp>
          <p:nvSpPr>
            <p:cNvPr id="51" name="矩形 50"/>
            <p:cNvSpPr/>
            <p:nvPr/>
          </p:nvSpPr>
          <p:spPr>
            <a:xfrm rot="5400000">
              <a:off x="483771" y="315170"/>
              <a:ext cx="118541" cy="864095"/>
            </a:xfrm>
            <a:prstGeom prst="rect">
              <a:avLst/>
            </a:prstGeom>
            <a:solidFill>
              <a:srgbClr val="00848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 rot="16200000">
              <a:off x="483774" y="-66517"/>
              <a:ext cx="118541" cy="864095"/>
            </a:xfrm>
            <a:prstGeom prst="rect">
              <a:avLst/>
            </a:prstGeom>
            <a:solidFill>
              <a:srgbClr val="00848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 rot="16200000">
              <a:off x="483771" y="124325"/>
              <a:ext cx="118541" cy="864095"/>
            </a:xfrm>
            <a:prstGeom prst="rect">
              <a:avLst/>
            </a:prstGeom>
            <a:solidFill>
              <a:srgbClr val="00848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pic>
        <p:nvPicPr>
          <p:cNvPr id="2" name="图片 -21474826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53720" y="772160"/>
            <a:ext cx="11224260" cy="53803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/>
          <p:nvPr/>
        </p:nvSpPr>
        <p:spPr>
          <a:xfrm>
            <a:off x="458470" y="156210"/>
            <a:ext cx="2284730" cy="4826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GB" sz="2000" b="1" dirty="0">
                <a:solidFill>
                  <a:srgbClr val="394754"/>
                </a:solidFill>
                <a:latin typeface="+mn-lt"/>
                <a:ea typeface="+mn-ea"/>
                <a:cs typeface="+mn-ea"/>
                <a:sym typeface="+mn-lt"/>
              </a:rPr>
              <a:t>功能效果展示</a:t>
            </a:r>
            <a:endParaRPr lang="zh-CN" altLang="en-GB" sz="2000" b="1" dirty="0">
              <a:solidFill>
                <a:srgbClr val="39475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593" y="212426"/>
            <a:ext cx="412321" cy="332436"/>
            <a:chOff x="110994" y="306260"/>
            <a:chExt cx="864098" cy="500228"/>
          </a:xfrm>
        </p:grpSpPr>
        <p:sp>
          <p:nvSpPr>
            <p:cNvPr id="51" name="矩形 50"/>
            <p:cNvSpPr/>
            <p:nvPr/>
          </p:nvSpPr>
          <p:spPr>
            <a:xfrm rot="5400000">
              <a:off x="483771" y="315170"/>
              <a:ext cx="118541" cy="864095"/>
            </a:xfrm>
            <a:prstGeom prst="rect">
              <a:avLst/>
            </a:prstGeom>
            <a:solidFill>
              <a:srgbClr val="00848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 rot="16200000">
              <a:off x="483774" y="-66517"/>
              <a:ext cx="118541" cy="864095"/>
            </a:xfrm>
            <a:prstGeom prst="rect">
              <a:avLst/>
            </a:prstGeom>
            <a:solidFill>
              <a:srgbClr val="00848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 rot="16200000">
              <a:off x="483771" y="124325"/>
              <a:ext cx="118541" cy="864095"/>
            </a:xfrm>
            <a:prstGeom prst="rect">
              <a:avLst/>
            </a:prstGeom>
            <a:solidFill>
              <a:srgbClr val="00848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3" name="Text Placeholder 3"/>
          <p:cNvSpPr txBox="1"/>
          <p:nvPr>
            <p:custDataLst>
              <p:tags r:id="rId2"/>
            </p:custDataLst>
          </p:nvPr>
        </p:nvSpPr>
        <p:spPr>
          <a:xfrm>
            <a:off x="3655695" y="1088073"/>
            <a:ext cx="6187440" cy="47942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效果二：通过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MiniProfiler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的页面查看结果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65675" y="2189480"/>
            <a:ext cx="3028315" cy="2675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/profiler/results-index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/profiler/results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/profiler/results-list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/>
          <p:nvPr/>
        </p:nvSpPr>
        <p:spPr>
          <a:xfrm>
            <a:off x="458470" y="156210"/>
            <a:ext cx="2284730" cy="4826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GB" sz="2000" b="1" dirty="0">
                <a:solidFill>
                  <a:srgbClr val="394754"/>
                </a:solidFill>
                <a:latin typeface="+mn-lt"/>
                <a:ea typeface="+mn-ea"/>
                <a:cs typeface="+mn-ea"/>
                <a:sym typeface="+mn-lt"/>
              </a:rPr>
              <a:t>功能效果展示</a:t>
            </a:r>
            <a:endParaRPr lang="zh-CN" altLang="en-GB" sz="2000" b="1" dirty="0">
              <a:solidFill>
                <a:srgbClr val="39475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593" y="212426"/>
            <a:ext cx="412321" cy="332436"/>
            <a:chOff x="110994" y="306260"/>
            <a:chExt cx="864098" cy="500228"/>
          </a:xfrm>
        </p:grpSpPr>
        <p:sp>
          <p:nvSpPr>
            <p:cNvPr id="51" name="矩形 50"/>
            <p:cNvSpPr/>
            <p:nvPr/>
          </p:nvSpPr>
          <p:spPr>
            <a:xfrm rot="5400000">
              <a:off x="483771" y="315170"/>
              <a:ext cx="118541" cy="864095"/>
            </a:xfrm>
            <a:prstGeom prst="rect">
              <a:avLst/>
            </a:prstGeom>
            <a:solidFill>
              <a:srgbClr val="00848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 rot="16200000">
              <a:off x="483774" y="-66517"/>
              <a:ext cx="118541" cy="864095"/>
            </a:xfrm>
            <a:prstGeom prst="rect">
              <a:avLst/>
            </a:prstGeom>
            <a:solidFill>
              <a:srgbClr val="00848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 rot="16200000">
              <a:off x="483771" y="124325"/>
              <a:ext cx="118541" cy="864095"/>
            </a:xfrm>
            <a:prstGeom prst="rect">
              <a:avLst/>
            </a:prstGeom>
            <a:solidFill>
              <a:srgbClr val="00848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pic>
        <p:nvPicPr>
          <p:cNvPr id="2" name="图片 -21474826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75310" y="1030605"/>
            <a:ext cx="11397615" cy="53644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ISPRING_PRESENTATION_TITLE" val="77"/>
  <p:tag name="KSO_WPP_MARK_KEY" val="ea257809-a815-44fe-93a7-3f49596b2d76"/>
  <p:tag name="COMMONDATA" val="eyJoZGlkIjoiZGFlNmQzYWJlMTRhYjMzNjliODZmN2ExZmY0OWQ3ODg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  <p:tag name="KSO_WM_UNIT_PLACING_PICTURE_USER_VIEWPORT" val="{&quot;height&quot;:4587,&quot;width&quot;:8289}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vorxlxj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801</Words>
  <Application>WPS 演示</Application>
  <PresentationFormat>宽屏</PresentationFormat>
  <Paragraphs>117</Paragraphs>
  <Slides>21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Calibri</vt:lpstr>
      <vt:lpstr>Wingdings</vt:lpstr>
      <vt:lpstr>微软雅黑 Light</vt:lpstr>
      <vt:lpstr>Arial Unicode MS</vt:lpstr>
      <vt:lpstr>等线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第一PPT</dc:creator>
  <cp:keywords>www.1ppt.com</cp:keywords>
  <dc:description>www.1ppt.com</dc:description>
  <cp:lastModifiedBy>DELL</cp:lastModifiedBy>
  <cp:revision>56</cp:revision>
  <dcterms:created xsi:type="dcterms:W3CDTF">2017-09-11T08:24:00Z</dcterms:created>
  <dcterms:modified xsi:type="dcterms:W3CDTF">2023-03-10T06:18:21Z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22F5627A497E49B08A7A9BE5D1DC2A9D</vt:lpwstr>
  </property>
  <property fmtid="{D5CDD505-2E9C-101B-9397-08002B2CF9AE}" pid="3" name="KSOProductBuildVer">
    <vt:lpwstr>2052-11.1.0.13703</vt:lpwstr>
  </property>
</Properties>
</file>