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</p:sldMasterIdLst>
  <p:notesMasterIdLst>
    <p:notesMasterId r:id="rId24"/>
  </p:notesMasterIdLst>
  <p:sldIdLst>
    <p:sldId id="375" r:id="rId21"/>
    <p:sldId id="484" r:id="rId22"/>
    <p:sldId id="264" r:id="rId23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3" r:id="rId32"/>
    <p:sldId id="522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  <a:srgbClr val="013205"/>
    <a:srgbClr val="008000"/>
    <a:srgbClr val="E9FFE9"/>
    <a:srgbClr val="CCFFCC"/>
    <a:srgbClr val="FF6600"/>
    <a:srgbClr val="3399FF"/>
    <a:srgbClr val="333333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084"/>
        <p:guide pos="3872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20.xml"/><Relationship Id="rId40" Type="http://schemas.openxmlformats.org/officeDocument/2006/relationships/slide" Target="slides/slide1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3.xml"/><Relationship Id="rId22" Type="http://schemas.openxmlformats.org/officeDocument/2006/relationships/slide" Target="slides/slide2.xml"/><Relationship Id="rId21" Type="http://schemas.openxmlformats.org/officeDocument/2006/relationships/slide" Target="slides/slide1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strike="noStrike" noProof="1" dirty="0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buClr>
                <a:schemeClr val="tx2"/>
              </a:buClr>
              <a:buSzPct val="100000"/>
              <a:buBlip>
                <a:blip r:embed="rId2"/>
              </a:buBlip>
              <a:defRPr sz="4400" kern="1200">
                <a:solidFill>
                  <a:srgbClr val="00CC66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4D4D4D"/>
                </a:solidFill>
              </a:defRPr>
            </a:lvl1pPr>
            <a:lvl2pPr marL="457200" lvl="1" indent="-457200" algn="ctr">
              <a:buNone/>
              <a:defRPr sz="2800" kern="1200">
                <a:solidFill>
                  <a:srgbClr val="1C1C1C"/>
                </a:solidFill>
              </a:defRPr>
            </a:lvl2pPr>
            <a:lvl3pPr marL="914400" lvl="2" indent="-914400" algn="ctr">
              <a:buNone/>
              <a:defRPr sz="2800" kern="1200">
                <a:solidFill>
                  <a:srgbClr val="1C1C1C"/>
                </a:solidFill>
              </a:defRPr>
            </a:lvl3pPr>
            <a:lvl4pPr marL="1371600" lvl="3" indent="-1371600" algn="ctr">
              <a:buNone/>
              <a:defRPr sz="2800" kern="1200">
                <a:solidFill>
                  <a:srgbClr val="1C1C1C"/>
                </a:solidFill>
              </a:defRPr>
            </a:lvl4pPr>
            <a:lvl5pPr marL="1828800" lvl="4" indent="-1828800" algn="ctr">
              <a:buNone/>
              <a:defRPr sz="2800" kern="1200">
                <a:solidFill>
                  <a:srgbClr val="1C1C1C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47763"/>
            <a:ext cx="5376672" cy="50974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9705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9705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3" Type="http://schemas.openxmlformats.org/officeDocument/2006/relationships/theme" Target="../theme/theme1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3" Type="http://schemas.openxmlformats.org/officeDocument/2006/relationships/theme" Target="../theme/theme1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3" Type="http://schemas.openxmlformats.org/officeDocument/2006/relationships/theme" Target="../theme/theme1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3" Type="http://schemas.openxmlformats.org/officeDocument/2006/relationships/theme" Target="../theme/theme1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3" Type="http://schemas.openxmlformats.org/officeDocument/2006/relationships/theme" Target="../theme/theme1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3" Type="http://schemas.openxmlformats.org/officeDocument/2006/relationships/theme" Target="../theme/theme19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7763"/>
            <a:ext cx="10972800" cy="5097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微软雅黑" panose="020B0503020204020204" charset="-122"/>
        <a:buBlip>
          <a:blip r:embed="rId12"/>
        </a:buBlip>
        <a:defRPr sz="2400" b="0" i="0" u="none" kern="1200" baseline="0">
          <a:solidFill>
            <a:srgbClr val="00CC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3.xml"/><Relationship Id="rId1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81138" y="2382838"/>
            <a:ext cx="84138" cy="1349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22635"/>
          <a:stretch>
            <a:fillRect/>
          </a:stretch>
        </p:blipFill>
        <p:spPr>
          <a:xfrm>
            <a:off x="2434590" y="2333625"/>
            <a:ext cx="5011420" cy="1447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好的用户体验应该尽可能的简化操作步骤，传统的手动输入模式费时费力，对用户来说不是一种友好的体验。我们应该思考如何给用户减负。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控件的应用可以很好的帮助用户进行信息的快速录入。一般来说，表单中的控件一般有下拉列表，switch开关，单选按钮，多选按钮，滑块等。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提升用户信息录入效率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这里我们主要来说经常被忽视的滑块，滑块适用于精确度不是很高的数据录入，例如你要去预定一个房间，其中需要你输入你所期望的最低价格和最高价格。这个时候我们可以使用滑块来代替传统的手动打字输入，我们都知道滑块无法做到对信息的精确录入，所以在这里滑块默认最小单位是50，你如果要求最低180，最高720这里是无法实现的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控件的使用的确可以极大提升了用户的录入效率，但是用户毕竟还是需要自己去「输入」。其实我们也可以给用户提供一些默认值，和自动完成让用户连输入这一步都免了。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1. 滑块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9960" y="1412240"/>
            <a:ext cx="6096635" cy="43745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如果你确定对用户足够的了解，在用户进行信息录入的时候我们可以提供合理的默认值。因为对于用户来说，填写信息永远都不是一件有趣的事情，合理的默认值可以节省用户的操作时间。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2. 默认值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0290" y="1628140"/>
            <a:ext cx="6096635" cy="37420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接下来说一个反面案例。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这是我们公司的报销表单，其中有一项是项目号，这里系统没有给提供默认值。其实系统可以根据你所在的项目组回显出项目编号，但是这里并没有。这在我看来是非常反人类的，因为项目号是一串汉字和数字组合，一般我们很少会记。我们遇到这种情况一般是返回上一步，查看项目编号，拿手机拍下项目编号再回来填写，费时费力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2. 默认值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165" y="1638300"/>
            <a:ext cx="6096635" cy="3581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自动完成功能也可以来降低用户的操作负担。当用户在文本框里输入时，系统猜测可能的答案，显示可选列表。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3. 自动完成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0285" y="1232535"/>
            <a:ext cx="6096635" cy="4572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"/>
          <p:cNvSpPr txBox="1"/>
          <p:nvPr/>
        </p:nvSpPr>
        <p:spPr>
          <a:xfrm>
            <a:off x="2739073" y="2596833"/>
            <a:ext cx="429768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sz="5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用户也会犯错</a:t>
            </a:r>
            <a:endParaRPr sz="5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1138" y="2382838"/>
            <a:ext cx="84138" cy="1349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理想状态下，用户填写完表单，然后点击提交按钮，系统显示提交成功。但是现实情况却是我们在填写过程中经常会发生错误，那么如何给用户报告错误是需要我们仔细研究的。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用户也会犯错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95" y="1433195"/>
            <a:ext cx="4572635" cy="4572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目前来说，我们经常看到的一个报错提示的样式是弹出框。在我看来，弹出框并不是一个好的选择。因为用户如果要进行修改，就必须关闭弹出框，那么错误信息用户就看不到了。如果用户错误的项目比较多，那么用户就需要花一定的时间去记住这些错误，然后再来改，这会增加用户的记忆负担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所以在我看来，</a:t>
            </a:r>
            <a:r>
              <a:rPr sz="1600" b="1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逐行报错比笼统的使用弹出框给用户报错要友好的多。而且错误提示就位于你填写错误项目的旁边，用户一眼就能明白哪里错误了，不用费力去找</a:t>
            </a: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。 此外逐行报错会一直出现直到用户修改完成，用户可以进行有针对性的修改。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用户也会犯错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165" y="1657350"/>
            <a:ext cx="6096635" cy="43059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逐行报错缺点就是移动端受限于屏幕尺寸，错误原因不一定可以得到充分的展示。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以上说的是表单设计中如何给用户错误提示，当然与其亡羊补牢，我们不如尝试着来帮助用户来避免犯错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表单录入用户经常发生错误的地方就是输入格式，以日期为例。不同的地区对于日期录入的格式也不一样，2017-08-15、08.15.2017、08-15-2017等等。目前来说一些表单实现了容错模式，允许用户输入不同格式或者不同类型的数字。这也降低了用户犯错的几率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用户也会犯错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C:\Users\admin\Desktop\uisdc-form-20171101-12.gifuisdc-form-20171101-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430645" y="1692910"/>
            <a:ext cx="4572635" cy="32308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"/>
          <p:cNvSpPr txBox="1"/>
          <p:nvPr/>
        </p:nvSpPr>
        <p:spPr>
          <a:xfrm>
            <a:off x="2739073" y="2596833"/>
            <a:ext cx="155448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sz="5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总结</a:t>
            </a:r>
            <a:endParaRPr sz="5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1138" y="2382838"/>
            <a:ext cx="84138" cy="1349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"/>
          <p:cNvSpPr txBox="1"/>
          <p:nvPr/>
        </p:nvSpPr>
        <p:spPr>
          <a:xfrm>
            <a:off x="2739073" y="2596833"/>
            <a:ext cx="361188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sz="5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表单的构成</a:t>
            </a:r>
            <a:endParaRPr sz="5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1138" y="2382838"/>
            <a:ext cx="84138" cy="1349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表单是主要的信息录入工具之一，</a:t>
            </a:r>
            <a:r>
              <a:rPr sz="1600" b="1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也是一款产品用户体验的重中之重。</a:t>
            </a: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不存在完美且百搭的表单样式，不同的产品在进行表单设计时有不同的出发点和思路。以上就是我的一些总结，希望这篇文章可以给你带来帮助。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338"/>
            <a:ext cx="10574338" cy="4456112"/>
          </a:xfrm>
          <a:ln/>
        </p:spPr>
        <p:txBody>
          <a:bodyPr wrap="square" anchor="t"/>
          <a:p>
            <a:pPr marL="0" indent="0" eaLnBrk="0" hangingPunct="0">
              <a:buClr>
                <a:srgbClr val="C00000"/>
              </a:buClr>
              <a:buSzPct val="75000"/>
              <a:buNone/>
            </a:pPr>
            <a:r>
              <a:rPr sz="2400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常见表单是由多个列表项构成的。而每一个列表项都有最基本的标签（标题）和输入框。顾名思义，标签是用来告诉用户这个列表项是什么；输入框是供用户输入用的。</a:t>
            </a:r>
            <a:endParaRPr sz="2400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  <a:sym typeface="Arial" panose="020B0604020202020204" pitchFamily="34" charset="0"/>
            </a:endParaRPr>
          </a:p>
          <a:p>
            <a:pPr marL="0" indent="0" eaLnBrk="0" hangingPunct="0">
              <a:buClr>
                <a:srgbClr val="C00000"/>
              </a:buClr>
              <a:buSzPct val="75000"/>
              <a:buNone/>
            </a:pPr>
            <a:endParaRPr sz="2400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  <a:sym typeface="Arial" panose="020B0604020202020204" pitchFamily="34" charset="0"/>
            </a:endParaRPr>
          </a:p>
          <a:p>
            <a:pPr marL="0" indent="0" eaLnBrk="0" hangingPunct="0">
              <a:buClr>
                <a:srgbClr val="C00000"/>
              </a:buClr>
              <a:buSzPct val="75000"/>
              <a:buNone/>
            </a:pPr>
            <a:r>
              <a:rPr sz="2400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标签根据所处的位置可以分为左标签，顶部标签和行内标签。</a:t>
            </a:r>
            <a:endParaRPr sz="2400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表单构成</a:t>
            </a:r>
            <a:endParaRPr lang="zh-CN" sz="2400" dirty="0">
              <a:solidFill>
                <a:srgbClr val="00CC6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        </a:t>
            </a: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左标签目前来说是最常见的一种标签样式，但是这并不意味着我们可以无所顾虑的去使用。以手机端为例，手机端屏幕尺寸有限，左标签会占据屏幕较大的空间，那么右边的输入框就可能无法展示完整的信息。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        例如，如果你的邮箱地址过长就会造成信息的不完全展示，这对用户体验来说是致命的。因为用户一旦输入的信息很长，他们在确认提交之前肯定会对所输入的内容进行审核确认，如果连完整的内容都无法获知，用户根本不会进行下一步操作，这就造成来操作流程的中断。所以我们在使用左标签的时候一定要考虑输入内容的长短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en-US" alt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左标签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0" y="1402080"/>
            <a:ext cx="4572635" cy="2286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        </a:t>
            </a: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顶部标签就是指标签位于输入框上方，这样输入框就可以独占整个页面，信息可以得到更完全的展示。与左标签相比，顶部标签可以给输入框腾出足够的空间。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        但是这种的布局方式也有自身的缺点，那就是之前一屏就可以展示的内容，用户现在需要滚屏才可以看完。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顶部标签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557655"/>
            <a:ext cx="4572635" cy="3276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    </a:t>
            </a: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行内标签的样式看起来很适合手机端的表单设计，因为它可以极大的节省页面空间。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但是一旦用户点击切换到输入状态以后，用户就会看不到这些标签了。如果同一页面中表单项目很多（超过5个），用户填写过程中可能会忘记之前的填写的项目是什么。此外列表项过多，用户在填写的时候中很容易出现串行，把家庭住址填到毕业院校也是可能出现的情况。更严重的是，用户因为无法看到标签，这类的错误是无法检查出来的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行内标签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0" y="1143000"/>
            <a:ext cx="4572635" cy="4572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当表单项目过多时我们要进行整合分组来提升内容的可读性。下图中右表格将15个字段分成3组。同样数量的内容，但用户的印象却大不相同。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行内标签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165" y="1306830"/>
            <a:ext cx="6096635" cy="4244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type="body"/>
          </p:nvPr>
        </p:nvSpPr>
        <p:spPr>
          <a:xfrm>
            <a:off x="629285" y="1557655"/>
            <a:ext cx="4880610" cy="4767580"/>
          </a:xfrm>
        </p:spPr>
        <p:txBody>
          <a:bodyPr wrap="square" anchor="t"/>
          <a:p>
            <a:pPr marL="0" indent="0" eaLnBrk="0" hangingPunct="0">
              <a:lnSpc>
                <a:spcPct val="150000"/>
              </a:lnSpc>
              <a:buClr>
                <a:srgbClr val="C00000"/>
              </a:buClr>
              <a:buSzPct val="75000"/>
              <a:buNone/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为了解决这个问题，我们可以在行内标签前加一个图标来标识这个列表项，图标所占据的空间不会太大，而且会增加页面的美观性。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04800" y="152400"/>
            <a:ext cx="11684000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r>
              <a:rPr lang="zh-CN" sz="2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行内标签</a:t>
            </a:r>
            <a:endParaRPr lang="zh-CN" sz="2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263015"/>
            <a:ext cx="4572635" cy="4572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"/>
          <p:cNvSpPr txBox="1"/>
          <p:nvPr/>
        </p:nvSpPr>
        <p:spPr>
          <a:xfrm>
            <a:off x="2739073" y="2596833"/>
            <a:ext cx="704088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sz="5400" dirty="0">
                <a:solidFill>
                  <a:srgbClr val="00B050"/>
                </a:solidFill>
                <a:latin typeface="Franklin Gothic Medium" panose="020B06030201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提升用户信息录入效率</a:t>
            </a:r>
            <a:endParaRPr sz="5400" dirty="0">
              <a:solidFill>
                <a:srgbClr val="00B050"/>
              </a:solidFill>
              <a:latin typeface="Franklin Gothic Medium" panose="020B06030201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1138" y="2382838"/>
            <a:ext cx="84138" cy="1349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演示</Application>
  <PresentationFormat>在屏幕上显示</PresentationFormat>
  <Paragraphs>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20</vt:i4>
      </vt:variant>
    </vt:vector>
  </HeadingPairs>
  <TitlesOfParts>
    <vt:vector size="63" baseType="lpstr">
      <vt:lpstr>Arial</vt:lpstr>
      <vt:lpstr>宋体</vt:lpstr>
      <vt:lpstr>Wingdings</vt:lpstr>
      <vt:lpstr>Calibri</vt:lpstr>
      <vt:lpstr>微软雅黑</vt:lpstr>
      <vt:lpstr>Verdana</vt:lpstr>
      <vt:lpstr>黑体</vt:lpstr>
      <vt:lpstr>Times New Roman</vt:lpstr>
      <vt:lpstr>方正大黑简体</vt:lpstr>
      <vt:lpstr>Arial Black</vt:lpstr>
      <vt:lpstr>Comic Sans MS</vt:lpstr>
      <vt:lpstr>华文行楷</vt:lpstr>
      <vt:lpstr>文鼎PL细上海宋Uni</vt:lpstr>
      <vt:lpstr>楷体</vt:lpstr>
      <vt:lpstr>叶根友毛笔行书2.0版</vt:lpstr>
      <vt:lpstr>楷体_GB2312</vt:lpstr>
      <vt:lpstr>新宋体</vt:lpstr>
      <vt:lpstr>Wingdings 2</vt:lpstr>
      <vt:lpstr>华文中宋</vt:lpstr>
      <vt:lpstr>Calibri Light</vt:lpstr>
      <vt:lpstr>Wingdings</vt:lpstr>
      <vt:lpstr>Franklin Gothic Medium</vt:lpstr>
      <vt:lpstr>Arial Unicode MS</vt:lpstr>
      <vt:lpstr>微软雅黑 Light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10_默认设计模板</vt:lpstr>
      <vt:lpstr>11_默认设计模板</vt:lpstr>
      <vt:lpstr>12_默认设计模板</vt:lpstr>
      <vt:lpstr>13_默认设计模板</vt:lpstr>
      <vt:lpstr>14_默认设计模板</vt:lpstr>
      <vt:lpstr>15_默认设计模板</vt:lpstr>
      <vt:lpstr>16_默认设计模板</vt:lpstr>
      <vt:lpstr>17_默认设计模板</vt:lpstr>
      <vt:lpstr>18_默认设计模板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34</cp:revision>
  <dcterms:created xsi:type="dcterms:W3CDTF">2013-01-25T01:44:32Z</dcterms:created>
  <dcterms:modified xsi:type="dcterms:W3CDTF">2018-02-22T01:10:25Z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  <property fmtid="{D5CDD505-2E9C-101B-9397-08002B2CF9AE}" pid="3" name="KSORubyTemplateID">
    <vt:lpwstr>2</vt:lpwstr>
  </property>
</Properties>
</file>