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853" autoAdjust="0"/>
  </p:normalViewPr>
  <p:slideViewPr>
    <p:cSldViewPr>
      <p:cViewPr varScale="1">
        <p:scale>
          <a:sx n="46" d="100"/>
          <a:sy n="46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AA0E94-74CA-4791-AECD-993A34754B86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C7117E-526A-4B1C-AEAF-A487AB3A9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A2C61E-424C-49C5-9621-CCDA83996D91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A5CE190-DB59-4C6C-A73F-02D0F9E789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$(“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”).filter(“:contains(‘A1’),:contains(‘A2’),:contains(‘A3’)”).</a:t>
            </a:r>
            <a:r>
              <a:rPr lang="en-US" altLang="zh-CN" dirty="0" err="1" smtClean="0"/>
              <a:t>addClass</a:t>
            </a:r>
            <a:r>
              <a:rPr lang="en-US" altLang="zh-CN" smtClean="0"/>
              <a:t>(“ABC”);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5CE190-DB59-4C6C-A73F-02D0F9E789C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40B2-B762-4669-89C2-0B82B7622486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46BC-51DC-4062-B2A4-8E74D2CDF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37017-97BB-406E-9E70-A84075277C41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256C1-19F3-4341-905B-18614D6A2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01A3B-32FE-4198-B9CD-F63A7E861630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5403-3B8C-457A-B95C-94429C51F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214290"/>
            <a:ext cx="6143636" cy="642942"/>
          </a:xfrm>
        </p:spPr>
        <p:txBody>
          <a:bodyPr>
            <a:normAutofit/>
          </a:bodyPr>
          <a:lstStyle>
            <a:lvl1pPr algn="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429684" cy="50006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FAA49-7B0B-41D0-BC4A-742E373A684F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63365-060F-48CE-B8BD-FF6FCB6AA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807F-E981-435F-98C6-4EC862CFD861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E9CF-C929-4681-9182-431F5285AF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5307B-446D-4468-84B5-6892B1D69550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3BA8F-EC70-4584-ACE4-466467FCD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0E604-4DE3-44E2-B03A-9F0913B6A3DC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1FB2-E4E5-45EB-86EB-EC9677D76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3A421-E778-4A9F-B9FD-7C7087F8DE1F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85112-916E-4502-8913-D7A179EED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2DA5-3A06-42B2-B51D-240134C5BD45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E935-0C22-4AD4-AD92-28E9C9EB20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8CA5E-BC56-4732-B08D-C36287B54482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3532A-D435-49A0-B1F7-05A2CD479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AD3E9-69F2-41A9-99AE-BFAE84DBC335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5696-707C-44CA-B89D-B145DEF3B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 userDrawn="1"/>
        </p:nvGraphicFramePr>
        <p:xfrm>
          <a:off x="0" y="0"/>
          <a:ext cx="9144000" cy="962025"/>
        </p:xfrm>
        <a:graphic>
          <a:graphicData uri="http://schemas.openxmlformats.org/presentationml/2006/ole">
            <p:oleObj spid="_x0000_s1026" r:id="rId14" imgW="9346032" imgH="1282540" progId="Photoshop.Image.6">
              <p:embed/>
            </p:oleObj>
          </a:graphicData>
        </a:graphic>
      </p:graphicFrame>
      <p:sp>
        <p:nvSpPr>
          <p:cNvPr id="8" name="页脚占位符 4"/>
          <p:cNvSpPr>
            <a:spLocks noGrp="1" noChangeArrowheads="1"/>
          </p:cNvSpPr>
          <p:nvPr userDrawn="1"/>
        </p:nvSpPr>
        <p:spPr bwMode="auto">
          <a:xfrm>
            <a:off x="5638800" y="6467475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zh-CN" sz="1200">
                <a:latin typeface="微软雅黑" pitchFamily="34" charset="-122"/>
                <a:ea typeface="宋体" pitchFamily="2" charset="-122"/>
              </a:rPr>
              <a:t>丰泽教育</a:t>
            </a:r>
            <a:r>
              <a:rPr lang="zh-CN" altLang="zh-CN" sz="1200">
                <a:latin typeface="微软雅黑" pitchFamily="34" charset="-122"/>
                <a:ea typeface="宋体" pitchFamily="2" charset="-122"/>
              </a:rPr>
              <a:t>java</a:t>
            </a:r>
            <a:r>
              <a:rPr lang="zh-CN" sz="1200">
                <a:latin typeface="微软雅黑" pitchFamily="34" charset="-122"/>
                <a:ea typeface="宋体" pitchFamily="2" charset="-122"/>
              </a:rPr>
              <a:t>学院</a:t>
            </a:r>
            <a:r>
              <a:rPr lang="zh-CN" altLang="zh-CN" sz="1200">
                <a:latin typeface="微软雅黑" pitchFamily="34" charset="-122"/>
                <a:ea typeface="宋体" pitchFamily="2" charset="-122"/>
              </a:rPr>
              <a:t>3G</a:t>
            </a:r>
            <a:r>
              <a:rPr lang="zh-CN" sz="1200">
                <a:latin typeface="微软雅黑" pitchFamily="34" charset="-122"/>
                <a:ea typeface="宋体" pitchFamily="2" charset="-122"/>
              </a:rPr>
              <a:t>学院</a:t>
            </a: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00034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CCF7C4-AEC8-477B-8BE5-EB784A4130A1}" type="datetimeFigureOut">
              <a:rPr lang="zh-CN" altLang="en-US"/>
              <a:pPr>
                <a:defRPr/>
              </a:pPr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14BCE1-E330-4319-A616-A00C5ABBC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第二章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2.3.3</a:t>
            </a:r>
            <a:r>
              <a:rPr lang="zh-CN" altLang="en-US" dirty="0" smtClean="0"/>
              <a:t>、可见性过滤选择器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5" cy="500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4"/>
                <a:gridCol w="2928958"/>
                <a:gridCol w="2107406"/>
                <a:gridCol w="21074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选择所有不可见元素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$(“:hidden”)</a:t>
                      </a:r>
                      <a:r>
                        <a:rPr lang="zh-CN" altLang="en-US" sz="1400" dirty="0" smtClean="0"/>
                        <a:t>选择所有不可见元素，包括：</a:t>
                      </a:r>
                      <a:r>
                        <a:rPr lang="en-US" altLang="zh-CN" sz="1400" dirty="0" smtClean="0"/>
                        <a:t>&lt;input</a:t>
                      </a:r>
                      <a:r>
                        <a:rPr lang="en-US" altLang="zh-CN" sz="1400" baseline="0" dirty="0" smtClean="0"/>
                        <a:t> type=“hidden”/&gt;,&lt;div style=“</a:t>
                      </a:r>
                      <a:r>
                        <a:rPr lang="en-US" altLang="zh-CN" sz="1400" baseline="0" dirty="0" err="1" smtClean="0"/>
                        <a:t>display:none</a:t>
                      </a:r>
                      <a:r>
                        <a:rPr lang="en-US" altLang="zh-CN" sz="1400" baseline="0" dirty="0" smtClean="0"/>
                        <a:t>”&gt;</a:t>
                      </a:r>
                      <a:r>
                        <a:rPr lang="zh-CN" altLang="en-US" sz="1400" baseline="0" dirty="0" smtClean="0"/>
                        <a:t>和</a:t>
                      </a:r>
                      <a:r>
                        <a:rPr lang="en-US" altLang="zh-CN" sz="1400" baseline="0" dirty="0" smtClean="0"/>
                        <a:t>&lt;div style=“</a:t>
                      </a:r>
                      <a:r>
                        <a:rPr lang="en-US" altLang="zh-CN" sz="1400" baseline="0" dirty="0" err="1" smtClean="0"/>
                        <a:t>visibility:hidden</a:t>
                      </a:r>
                      <a:r>
                        <a:rPr lang="en-US" altLang="zh-CN" sz="1400" baseline="0" dirty="0" smtClean="0"/>
                        <a:t>”&gt;</a:t>
                      </a:r>
                      <a:r>
                        <a:rPr lang="zh-CN" altLang="en-US" sz="1400" baseline="0" dirty="0" smtClean="0"/>
                        <a:t>等，如果只选择</a:t>
                      </a:r>
                      <a:r>
                        <a:rPr lang="en-US" altLang="zh-CN" sz="1400" baseline="0" dirty="0" smtClean="0"/>
                        <a:t>&lt;input&gt;</a:t>
                      </a:r>
                      <a:r>
                        <a:rPr lang="zh-CN" altLang="en-US" sz="1400" baseline="0" dirty="0" smtClean="0"/>
                        <a:t>元素，则可以使用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baseline="0" dirty="0" err="1" smtClean="0">
                          <a:solidFill>
                            <a:srgbClr val="FF0000"/>
                          </a:solidFill>
                        </a:rPr>
                        <a:t>input:hidden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:visible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选择所有可见元素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div:visible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选取所有可见的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2.3.4</a:t>
            </a:r>
            <a:r>
              <a:rPr lang="zh-CN" altLang="en-US" dirty="0" smtClean="0"/>
              <a:t>、属性过滤选择器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5" cy="500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58"/>
                <a:gridCol w="2571768"/>
                <a:gridCol w="1000133"/>
                <a:gridCol w="30003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选择拥有此属性的元素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$(“div[id]”)</a:t>
                      </a:r>
                      <a:r>
                        <a:rPr lang="zh-CN" altLang="en-US" sz="1400" dirty="0" smtClean="0"/>
                        <a:t>选择拥有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选择属性值为</a:t>
                      </a:r>
                      <a:r>
                        <a:rPr lang="en-US" altLang="zh-CN" sz="1400" dirty="0" smtClean="0"/>
                        <a:t>value</a:t>
                      </a:r>
                      <a:r>
                        <a:rPr lang="zh-CN" altLang="en-US" sz="1400" dirty="0" smtClean="0"/>
                        <a:t>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$(“div[id=test]”)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属性值为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baseline="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[attribute!=value]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选择属性值不为</a:t>
                      </a:r>
                      <a:r>
                        <a:rPr lang="en-US" altLang="zh-CN" sz="1400" dirty="0" smtClean="0"/>
                        <a:t>value</a:t>
                      </a:r>
                      <a:r>
                        <a:rPr lang="zh-CN" altLang="en-US" sz="1400" dirty="0" smtClean="0"/>
                        <a:t>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$(“div[id!=test]”)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属性值不为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没有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b="0" dirty="0" smtClean="0"/>
                        <a:t>也会被选择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[attribute^=value]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选择属性值以</a:t>
                      </a:r>
                      <a:r>
                        <a:rPr lang="en-US" altLang="zh-CN" sz="1400" dirty="0" smtClean="0"/>
                        <a:t>value</a:t>
                      </a:r>
                      <a:r>
                        <a:rPr lang="zh-CN" altLang="en-US" sz="1400" dirty="0" smtClean="0"/>
                        <a:t>开始的元素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$(“div[id^=test]”)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属性值以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开始的所有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[attribute$=value]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选择属性以</a:t>
                      </a:r>
                      <a:r>
                        <a:rPr lang="en-US" altLang="zh-CN" sz="1400" dirty="0" smtClean="0"/>
                        <a:t>value</a:t>
                      </a:r>
                      <a:r>
                        <a:rPr lang="zh-CN" altLang="en-US" sz="1400" dirty="0" smtClean="0"/>
                        <a:t>值结束的元素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$(“div[id$=test]”)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属性值以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结束的所有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[attribute*=value]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选择属性中含有</a:t>
                      </a:r>
                      <a:r>
                        <a:rPr lang="en-US" altLang="zh-CN" sz="1400" dirty="0" smtClean="0"/>
                        <a:t>value</a:t>
                      </a:r>
                      <a:r>
                        <a:rPr lang="zh-CN" altLang="en-US" sz="1400" dirty="0" smtClean="0"/>
                        <a:t>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$(“div[id*=test]”)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属性值中含有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[A1][A2]…A[N]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用属性选 择器合并成一个复合属性选择器。满足多个条件。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$(“div[id][title$=test]”)</a:t>
                      </a:r>
                      <a:r>
                        <a:rPr lang="zh-CN" altLang="en-US" sz="1400" dirty="0" smtClean="0"/>
                        <a:t>选择拥有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属性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并且</a:t>
                      </a:r>
                      <a:r>
                        <a:rPr lang="en-US" altLang="zh-CN" sz="1400" dirty="0" smtClean="0"/>
                        <a:t>title</a:t>
                      </a:r>
                      <a:r>
                        <a:rPr lang="zh-CN" altLang="en-US" sz="1400" dirty="0" smtClean="0"/>
                        <a:t>属性以</a:t>
                      </a:r>
                      <a:r>
                        <a:rPr lang="en-US" altLang="zh-CN" sz="1400" dirty="0" smtClean="0"/>
                        <a:t>test</a:t>
                      </a:r>
                      <a:r>
                        <a:rPr lang="zh-CN" altLang="en-US" sz="1400" dirty="0" smtClean="0"/>
                        <a:t>结束的所有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2.3.5</a:t>
            </a:r>
            <a:r>
              <a:rPr lang="zh-CN" altLang="en-US" dirty="0" smtClean="0"/>
              <a:t>、子元素过滤选择器</a:t>
            </a:r>
            <a:endParaRPr lang="zh-CN" altLang="en-US" dirty="0"/>
          </a:p>
        </p:txBody>
      </p:sp>
      <p:graphicFrame>
        <p:nvGraphicFramePr>
          <p:cNvPr id="13367" name="Group 55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5" cy="5000625"/>
        </p:xfrm>
        <a:graphic>
          <a:graphicData uri="http://schemas.openxmlformats.org/drawingml/2006/table">
            <a:tbl>
              <a:tblPr/>
              <a:tblGrid>
                <a:gridCol w="2106613"/>
                <a:gridCol w="2108200"/>
                <a:gridCol w="2106612"/>
                <a:gridCol w="210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选择器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功能描述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返回值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简单示例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:nth-child(index/even/odd/equation)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选取每个父元素下的第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index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个子元素或奇偶元素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.(index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开始）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集合元素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:eq(index)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只匹配一个元素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:nth-child(index)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将为每一个父元素匹配子元素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并且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:nth-child(index)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index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开始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:eq(index)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index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开始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:first-child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选择每个父元素的第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个子元素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集合元素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:first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只选择单个元素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:first-child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将为每个父元素匹配第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个子元素如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$(“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li:first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-child”)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选择每个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下的第一个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&gt;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:last-child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选取每个父元素的最后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个子元素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集合元素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$(“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li:last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-child”)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选择每个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下的最后一个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:only-child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如果某个元素是它父元素中惟一的子元素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那么将会被匹配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如果父元素中含有其他元素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则不会被匹配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集合元素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$(“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li:only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-child”)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中选取是惟一子元素的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2.3.5</a:t>
            </a:r>
            <a:r>
              <a:rPr lang="zh-CN" altLang="en-US" dirty="0" smtClean="0"/>
              <a:t>、子元素过滤选择器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:nth-child()</a:t>
            </a:r>
            <a:r>
              <a:rPr lang="zh-CN" altLang="en-US" dirty="0" smtClean="0"/>
              <a:t>选择器详细功能描述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:nth-child(even)</a:t>
            </a:r>
            <a:r>
              <a:rPr lang="zh-CN" altLang="en-US" sz="2400" dirty="0" smtClean="0"/>
              <a:t>能选择每个父元素下的索引值是偶数的元素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:nth-child(odd)</a:t>
            </a:r>
            <a:r>
              <a:rPr lang="zh-CN" altLang="en-US" sz="2400" dirty="0" smtClean="0"/>
              <a:t>选择出每个父元素下的索引值是奇数的元素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:nth-child(2)</a:t>
            </a:r>
            <a:r>
              <a:rPr lang="zh-CN" altLang="en-US" sz="2400" dirty="0" smtClean="0"/>
              <a:t>选取每个父元素下的索引值等于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的元素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:nth-child(3n)</a:t>
            </a:r>
            <a:r>
              <a:rPr lang="zh-CN" altLang="en-US" sz="2400" dirty="0" smtClean="0"/>
              <a:t>能选出每个父元素下的索引值是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的倍数的元素</a:t>
            </a:r>
            <a:r>
              <a:rPr lang="en-US" altLang="zh-CN" sz="2400" dirty="0" smtClean="0"/>
              <a:t>,n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:nth-child(3n+1)</a:t>
            </a:r>
            <a:r>
              <a:rPr lang="zh-CN" altLang="en-US" sz="2400" dirty="0" smtClean="0"/>
              <a:t>能选取每个父元素下的索引值是</a:t>
            </a:r>
            <a:r>
              <a:rPr lang="en-US" altLang="zh-CN" sz="2400" dirty="0" smtClean="0"/>
              <a:t>3n+1</a:t>
            </a:r>
            <a:r>
              <a:rPr lang="zh-CN" altLang="en-US" sz="2400" dirty="0" smtClean="0"/>
              <a:t>的元素</a:t>
            </a:r>
            <a:r>
              <a:rPr lang="en-US" altLang="zh-CN" sz="2400" dirty="0" smtClean="0"/>
              <a:t>.n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2.3.6</a:t>
            </a:r>
            <a:r>
              <a:rPr lang="zh-CN" altLang="en-US" dirty="0" smtClean="0"/>
              <a:t>、表单对象属性过滤选择器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5" cy="500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2714644"/>
                <a:gridCol w="1071570"/>
                <a:gridCol w="31432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:enabled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选择所有可用元素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$(“#form1 :enabled”)</a:t>
                      </a:r>
                      <a:r>
                        <a:rPr lang="zh-CN" altLang="en-US" sz="1400" dirty="0" smtClean="0"/>
                        <a:t>选取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form1</a:t>
                      </a:r>
                      <a:r>
                        <a:rPr lang="zh-CN" altLang="en-US" sz="1400" dirty="0" smtClean="0"/>
                        <a:t>的表单内的所有可用元素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选择所有不可用元素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$(“#form1 :disabled”)</a:t>
                      </a:r>
                      <a:r>
                        <a:rPr lang="zh-CN" altLang="en-US" sz="1400" dirty="0" smtClean="0"/>
                        <a:t>选取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form1</a:t>
                      </a:r>
                      <a:r>
                        <a:rPr lang="zh-CN" altLang="en-US" sz="1400" dirty="0" smtClean="0"/>
                        <a:t>的表单内所有不可用元素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:checked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选择忾有被选中的元素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单选框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复选框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</a:t>
                      </a:r>
                      <a:r>
                        <a:rPr lang="en-US" altLang="zh-CN" sz="1400" dirty="0" err="1" smtClean="0"/>
                        <a:t>input:checked</a:t>
                      </a:r>
                      <a:r>
                        <a:rPr lang="en-US" altLang="zh-CN" sz="1400" dirty="0" smtClean="0"/>
                        <a:t>”)</a:t>
                      </a:r>
                      <a:r>
                        <a:rPr lang="zh-CN" altLang="en-US" sz="1400" dirty="0" smtClean="0"/>
                        <a:t>选择所有被选中的</a:t>
                      </a:r>
                      <a:r>
                        <a:rPr lang="en-US" altLang="zh-CN" sz="1400" dirty="0" smtClean="0"/>
                        <a:t>&lt;input</a:t>
                      </a:r>
                      <a:r>
                        <a:rPr lang="zh-CN" altLang="en-US" sz="1400" dirty="0" smtClean="0"/>
                        <a:t>元素</a:t>
                      </a:r>
                      <a:r>
                        <a:rPr lang="en-US" altLang="zh-CN" sz="1400" dirty="0" smtClean="0"/>
                        <a:t>&gt;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:selected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选择所有被选中的选项元素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下拉列表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$(“select</a:t>
                      </a:r>
                      <a:r>
                        <a:rPr lang="en-US" altLang="zh-CN" sz="1400" baseline="0" dirty="0" smtClean="0"/>
                        <a:t> :selected”)</a:t>
                      </a:r>
                      <a:r>
                        <a:rPr lang="zh-CN" altLang="en-US" sz="1400" baseline="0" smtClean="0"/>
                        <a:t>选取所有被选中的选项元素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、表单选择器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4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4"/>
                <a:gridCol w="3643338"/>
                <a:gridCol w="928694"/>
                <a:gridCol w="25717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</a:t>
                      </a:r>
                      <a:r>
                        <a:rPr lang="en-US" altLang="zh-CN" sz="1400" dirty="0" smtClean="0"/>
                        <a:t>&lt;input&gt;</a:t>
                      </a:r>
                      <a:r>
                        <a:rPr lang="en-US" altLang="zh-CN" sz="1400" baseline="0" dirty="0" smtClean="0"/>
                        <a:t> &lt;</a:t>
                      </a:r>
                      <a:r>
                        <a:rPr lang="en-US" altLang="zh-CN" sz="1400" baseline="0" dirty="0" err="1" smtClean="0"/>
                        <a:t>textarea</a:t>
                      </a:r>
                      <a:r>
                        <a:rPr lang="en-US" altLang="zh-CN" sz="1400" baseline="0" dirty="0" smtClean="0"/>
                        <a:t>&gt; &lt;select&gt; &lt;button&gt;</a:t>
                      </a:r>
                      <a:r>
                        <a:rPr lang="zh-CN" altLang="en-US" sz="1400" baseline="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$(“:input”)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同描述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选择所有单行文本框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$(“:text”)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匹配所有单行文本框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选择所有密码框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$(“:password”)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选择所有单选框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$(“:radio”)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选择所有复选框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$(“:checkbox”)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:submit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匹配所有提交按钮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$(“:submit”)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匹配所有图像按钮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$(“:image”)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匹配所有重置按钮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$(“:reset”)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匹配所有按钮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$(“:button”)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匹配所有文件域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$(“:file”)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匹配所有不可见元素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$(“:hidden”)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、选择器中的一些注意事项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2.5.1</a:t>
            </a:r>
            <a:r>
              <a:rPr lang="zh-CN" altLang="en-US" b="1" dirty="0" smtClean="0"/>
              <a:t>、特殊符号的处理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“.”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”#”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”(“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”]”</a:t>
            </a:r>
          </a:p>
          <a:p>
            <a:pPr lvl="1">
              <a:buNone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&lt;div id=“</a:t>
            </a:r>
            <a:r>
              <a:rPr lang="en-US" altLang="zh-CN" dirty="0" err="1" smtClean="0"/>
              <a:t>id#b</a:t>
            </a:r>
            <a:r>
              <a:rPr lang="en-US" altLang="zh-CN" dirty="0" smtClean="0"/>
              <a:t>”&gt;www.escdns.com&lt;/div&gt;</a:t>
            </a:r>
          </a:p>
          <a:p>
            <a:pPr lvl="1">
              <a:buNone/>
            </a:pPr>
            <a:r>
              <a:rPr lang="en-US" altLang="zh-CN" dirty="0" smtClean="0"/>
              <a:t>	&lt;div id=“id[1]”&gt;</a:t>
            </a:r>
            <a:r>
              <a:rPr lang="zh-CN" altLang="en-US" dirty="0" smtClean="0"/>
              <a:t>易网时代网络技术培训</a:t>
            </a:r>
            <a:r>
              <a:rPr lang="en-US" altLang="zh-CN" dirty="0" smtClean="0"/>
              <a:t>&lt;/div&gt;</a:t>
            </a:r>
          </a:p>
          <a:p>
            <a:pPr lvl="1">
              <a:buNone/>
            </a:pPr>
            <a:r>
              <a:rPr lang="zh-CN" altLang="en-US" dirty="0" smtClean="0"/>
              <a:t>如果写成：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0070C0"/>
                </a:solidFill>
              </a:rPr>
              <a:t>$(“#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id#b</a:t>
            </a:r>
            <a:r>
              <a:rPr lang="en-US" altLang="zh-CN" b="1" dirty="0" smtClean="0">
                <a:solidFill>
                  <a:srgbClr val="0070C0"/>
                </a:solidFill>
              </a:rPr>
              <a:t>”)</a:t>
            </a:r>
            <a:r>
              <a:rPr lang="zh-CN" altLang="en-US" b="1" dirty="0" smtClean="0">
                <a:solidFill>
                  <a:srgbClr val="0070C0"/>
                </a:solidFill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</a:rPr>
              <a:t>$(“#id[1]”)</a:t>
            </a:r>
            <a:r>
              <a:rPr lang="zh-CN" altLang="en-US" b="1" dirty="0" smtClean="0">
                <a:solidFill>
                  <a:srgbClr val="0070C0"/>
                </a:solidFill>
              </a:rPr>
              <a:t>程序就会出错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正确的写法：使用转义符</a:t>
            </a:r>
            <a:r>
              <a:rPr lang="en-US" altLang="zh-CN" b="1" dirty="0" smtClean="0">
                <a:solidFill>
                  <a:srgbClr val="C00000"/>
                </a:solidFill>
              </a:rPr>
              <a:t>\\</a:t>
            </a:r>
            <a:r>
              <a:rPr lang="zh-CN" altLang="en-US" b="1" dirty="0" smtClean="0">
                <a:solidFill>
                  <a:srgbClr val="C00000"/>
                </a:solidFill>
              </a:rPr>
              <a:t>将特殊符号转义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$(“#id\\#b”)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$(“#id\\[1\\]”)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、选择器中的一些注意事项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en-US" altLang="zh-CN" b="1" dirty="0" smtClean="0"/>
              <a:t>5.2</a:t>
            </a:r>
            <a:r>
              <a:rPr lang="zh-CN" altLang="en-US" b="1" dirty="0" smtClean="0"/>
              <a:t>、选择器中包含空格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选择器中的空格是不容忽视的，多一个空格或少一个空格会得到截然不同的结果</a:t>
            </a:r>
            <a:r>
              <a:rPr lang="en-US" altLang="zh-CN" b="1" dirty="0" smtClean="0"/>
              <a:t>.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如</a:t>
            </a:r>
            <a:r>
              <a:rPr lang="en-US" altLang="zh-CN" b="1" dirty="0" smtClean="0"/>
              <a:t>: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C00000"/>
                </a:solidFill>
              </a:rPr>
              <a:t>$(“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div:input</a:t>
            </a:r>
            <a:r>
              <a:rPr lang="en-US" altLang="zh-CN" b="1" dirty="0" smtClean="0">
                <a:solidFill>
                  <a:srgbClr val="C00000"/>
                </a:solidFill>
              </a:rPr>
              <a:t>”)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C00000"/>
                </a:solidFill>
              </a:rPr>
              <a:t>$(“div :input”)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具体区别请大家自己上机实践总结。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中的方法初探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24"/>
                <a:gridCol w="60722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显示隐藏的匹配元素，可带整数参数表示时间，单位是毫秒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隐藏显示的匹配元素，可带整数参数表示时间，单位是毫秒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name,value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给匹配的元素设置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zh-CN" altLang="en-US" sz="1400" dirty="0" smtClean="0"/>
                        <a:t>样式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获取或设置匹配元素的文本内容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不包含</a:t>
                      </a:r>
                      <a:r>
                        <a:rPr lang="en-US" altLang="zh-CN" sz="1400" dirty="0" smtClean="0"/>
                        <a:t>html</a:t>
                      </a:r>
                      <a:r>
                        <a:rPr lang="zh-CN" altLang="en-US" sz="1400" dirty="0" smtClean="0"/>
                        <a:t>标签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filter(</a:t>
                      </a:r>
                      <a:r>
                        <a:rPr lang="en-US" altLang="zh-CN" dirty="0" err="1" smtClean="0"/>
                        <a:t>expr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筛选出与指定表达式匹配的元素集合，其中</a:t>
                      </a:r>
                      <a:r>
                        <a:rPr lang="en-US" altLang="zh-CN" sz="1400" dirty="0" err="1" smtClean="0"/>
                        <a:t>expr</a:t>
                      </a:r>
                      <a:r>
                        <a:rPr lang="zh-CN" altLang="en-US" sz="1400" dirty="0" smtClean="0"/>
                        <a:t>可以是多个选择器的组合。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addClass</a:t>
                      </a:r>
                      <a:r>
                        <a:rPr lang="en-US" altLang="zh-CN" dirty="0" smtClean="0"/>
                        <a:t>(class)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为匹配的元素增加一个 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</a:rPr>
                        <a:t>类样式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removeClass</a:t>
                      </a:r>
                      <a:r>
                        <a:rPr lang="en-US" altLang="zh-CN" dirty="0" smtClean="0"/>
                        <a:t>(class)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为匹配的元素移除一个类样式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获取或设置匹配元素的内容，包含</a:t>
                      </a:r>
                      <a:r>
                        <a:rPr lang="en-US" altLang="zh-CN" sz="1400" dirty="0" smtClean="0"/>
                        <a:t>html</a:t>
                      </a:r>
                      <a:r>
                        <a:rPr lang="zh-CN" altLang="en-US" sz="1400" dirty="0" smtClean="0"/>
                        <a:t>标签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siblings()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$(“.</a:t>
                      </a:r>
                      <a:r>
                        <a:rPr lang="en-US" altLang="zh-CN" sz="1400" dirty="0" err="1" smtClean="0"/>
                        <a:t>abc</a:t>
                      </a:r>
                      <a:r>
                        <a:rPr lang="en-US" altLang="zh-CN" sz="1400" dirty="0" smtClean="0"/>
                        <a:t>”).siblings()</a:t>
                      </a:r>
                      <a:r>
                        <a:rPr lang="zh-CN" altLang="en-US" sz="1400" dirty="0" smtClean="0"/>
                        <a:t>匹配得到</a:t>
                      </a:r>
                      <a:r>
                        <a:rPr lang="en-US" altLang="zh-CN" sz="1400" dirty="0" smtClean="0"/>
                        <a:t>class=</a:t>
                      </a:r>
                      <a:r>
                        <a:rPr lang="en-US" altLang="zh-CN" sz="1400" dirty="0" err="1" smtClean="0"/>
                        <a:t>abc</a:t>
                      </a:r>
                      <a:r>
                        <a:rPr lang="zh-CN" altLang="en-US" sz="1400" dirty="0" smtClean="0"/>
                        <a:t>的其它兄弟元素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</a:t>
            </a:r>
            <a:r>
              <a:rPr lang="zh-CN" altLang="en-US" dirty="0" smtClean="0"/>
              <a:t>、教学示例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 smtClean="0"/>
              <a:t>、利用本章所学内容实现伸拉菜单效果</a:t>
            </a:r>
            <a:endParaRPr lang="en-US" altLang="zh-CN" dirty="0" smtClean="0"/>
          </a:p>
          <a:p>
            <a:r>
              <a:rPr lang="en-US" altLang="zh-CN" dirty="0" smtClean="0"/>
              <a:t>7.2</a:t>
            </a:r>
            <a:r>
              <a:rPr lang="zh-CN" altLang="en-US" dirty="0" smtClean="0"/>
              <a:t>、实现内容的部分显示与隐藏控制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06" y="285728"/>
            <a:ext cx="5143500" cy="7143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选择器回顾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58204" cy="426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2"/>
                <a:gridCol w="4129102"/>
              </a:tblGrid>
              <a:tr h="710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02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#ID{CSS</a:t>
                      </a:r>
                      <a:r>
                        <a:rPr lang="zh-CN" altLang="en-US" dirty="0" smtClean="0"/>
                        <a:t>规则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02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className</a:t>
                      </a:r>
                      <a:r>
                        <a:rPr lang="en-US" altLang="zh-CN" dirty="0" smtClean="0"/>
                        <a:t>{CSS</a:t>
                      </a:r>
                      <a:r>
                        <a:rPr lang="zh-CN" altLang="en-US" dirty="0" smtClean="0"/>
                        <a:t>规则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02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分组选择器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E1,E2,E3{CSS</a:t>
                      </a:r>
                      <a:r>
                        <a:rPr lang="zh-CN" altLang="en-US" dirty="0" smtClean="0"/>
                        <a:t>规则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02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baseline="0" dirty="0" smtClean="0"/>
                        <a:t>  F{CSS</a:t>
                      </a:r>
                      <a:r>
                        <a:rPr lang="zh-CN" altLang="en-US" baseline="0" dirty="0" smtClean="0"/>
                        <a:t>规则</a:t>
                      </a:r>
                      <a:r>
                        <a:rPr lang="en-US" altLang="zh-CN" baseline="0" dirty="0" smtClean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02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通配符选择器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*{CSS</a:t>
                      </a:r>
                      <a:r>
                        <a:rPr lang="zh-CN" altLang="en-US" dirty="0" smtClean="0"/>
                        <a:t>规则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85750" y="1285875"/>
            <a:ext cx="8429625" cy="5000625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选择器的优势</a:t>
            </a:r>
            <a:endParaRPr lang="en-US" altLang="zh-CN" smtClean="0"/>
          </a:p>
          <a:p>
            <a:pPr lvl="1"/>
            <a:r>
              <a:rPr lang="zh-CN" altLang="en-US" smtClean="0"/>
              <a:t>写法简单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CSS1</a:t>
            </a:r>
            <a:r>
              <a:rPr lang="zh-CN" altLang="en-US" smtClean="0"/>
              <a:t>至</a:t>
            </a:r>
            <a:r>
              <a:rPr lang="en-US" altLang="zh-CN" smtClean="0"/>
              <a:t>CSS3</a:t>
            </a:r>
            <a:r>
              <a:rPr lang="zh-CN" altLang="en-US" smtClean="0"/>
              <a:t>选择器</a:t>
            </a:r>
            <a:endParaRPr lang="en-US" altLang="zh-CN" smtClean="0"/>
          </a:p>
          <a:p>
            <a:pPr lvl="1"/>
            <a:r>
              <a:rPr lang="zh-CN" altLang="en-US" smtClean="0"/>
              <a:t>完善的处理机制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43240" y="142852"/>
            <a:ext cx="5500688" cy="7143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214290"/>
            <a:ext cx="6143625" cy="642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选择器分类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85875"/>
            <a:ext cx="8429625" cy="50006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选择器的分类：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、基本选择器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 、层次选择器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 、过滤选择器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3.1</a:t>
            </a:r>
            <a:r>
              <a:rPr lang="zh-CN" altLang="en-US" dirty="0" smtClean="0">
                <a:sym typeface="Wingdings" pitchFamily="2" charset="2"/>
              </a:rPr>
              <a:t> 、基本过滤选择器</a:t>
            </a:r>
            <a:endParaRPr lang="en-US" altLang="zh-CN" dirty="0" smtClean="0">
              <a:sym typeface="Wingdings" pitchFamily="2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3.2</a:t>
            </a:r>
            <a:r>
              <a:rPr lang="zh-CN" altLang="en-US" dirty="0" smtClean="0">
                <a:sym typeface="Wingdings" pitchFamily="2" charset="2"/>
              </a:rPr>
              <a:t>、内容过滤选择器</a:t>
            </a:r>
            <a:endParaRPr lang="en-US" altLang="zh-CN" dirty="0" smtClean="0">
              <a:sym typeface="Wingdings" pitchFamily="2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3.3</a:t>
            </a:r>
            <a:r>
              <a:rPr lang="zh-CN" altLang="en-US" dirty="0" smtClean="0">
                <a:sym typeface="Wingdings" pitchFamily="2" charset="2"/>
              </a:rPr>
              <a:t> 、可见性过滤选择器</a:t>
            </a:r>
            <a:endParaRPr lang="en-US" altLang="zh-CN" dirty="0" smtClean="0">
              <a:sym typeface="Wingdings" pitchFamily="2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3.4</a:t>
            </a:r>
            <a:r>
              <a:rPr lang="zh-CN" altLang="en-US" dirty="0" smtClean="0">
                <a:sym typeface="Wingdings" pitchFamily="2" charset="2"/>
              </a:rPr>
              <a:t> 、属性过滤选择器</a:t>
            </a:r>
            <a:endParaRPr lang="en-US" altLang="zh-CN" dirty="0" smtClean="0">
              <a:sym typeface="Wingdings" pitchFamily="2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3.5</a:t>
            </a:r>
            <a:r>
              <a:rPr lang="zh-CN" altLang="en-US" dirty="0" smtClean="0">
                <a:sym typeface="Wingdings" pitchFamily="2" charset="2"/>
              </a:rPr>
              <a:t> 、子元素过滤选择器</a:t>
            </a:r>
            <a:endParaRPr lang="en-US" altLang="zh-CN" dirty="0" smtClean="0">
              <a:sym typeface="Wingdings" pitchFamily="2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ym typeface="Wingdings" pitchFamily="2" charset="2"/>
              </a:rPr>
              <a:t>3.6</a:t>
            </a:r>
            <a:r>
              <a:rPr lang="zh-CN" altLang="en-US" dirty="0" smtClean="0">
                <a:sym typeface="Wingdings" pitchFamily="2" charset="2"/>
              </a:rPr>
              <a:t> 、表单对象属性过滤选择器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、表单选择器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3" cy="325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80"/>
                <a:gridCol w="2428892"/>
                <a:gridCol w="1214446"/>
                <a:gridCol w="3328985"/>
              </a:tblGrid>
              <a:tr h="5667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4048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根据指定的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匹配元素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$(“#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hel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dirty="0" smtClean="0"/>
                        <a:t>选择</a:t>
                      </a:r>
                      <a:r>
                        <a:rPr lang="en-US" altLang="zh-CN" dirty="0" smtClean="0"/>
                        <a:t>id=</a:t>
                      </a:r>
                      <a:r>
                        <a:rPr lang="en-US" altLang="zh-CN" dirty="0" err="1" smtClean="0"/>
                        <a:t>hel</a:t>
                      </a:r>
                      <a:r>
                        <a:rPr lang="zh-CN" altLang="en-US" dirty="0" smtClean="0"/>
                        <a:t>的元素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根据类匹配元素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</a:rPr>
                        <a:t>$(“.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  <a:effectLst/>
                        </a:rPr>
                        <a:t>hel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</a:rPr>
                        <a:t>”)</a:t>
                      </a:r>
                      <a:r>
                        <a:rPr lang="zh-CN" altLang="en-US" dirty="0" smtClean="0"/>
                        <a:t>选择</a:t>
                      </a:r>
                      <a:r>
                        <a:rPr lang="en-US" altLang="zh-CN" dirty="0" smtClean="0"/>
                        <a:t>class=</a:t>
                      </a:r>
                      <a:r>
                        <a:rPr lang="en-US" altLang="zh-CN" dirty="0" err="1" smtClean="0"/>
                        <a:t>hel</a:t>
                      </a:r>
                      <a:r>
                        <a:rPr lang="zh-CN" altLang="en-US" dirty="0" smtClean="0"/>
                        <a:t>的元素</a:t>
                      </a:r>
                      <a:endParaRPr lang="zh-CN" alt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根据元素名匹配元素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$(“div”)</a:t>
                      </a:r>
                      <a:r>
                        <a:rPr lang="zh-CN" altLang="en-US" dirty="0" smtClean="0"/>
                        <a:t>选择所有的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元素</a:t>
                      </a:r>
                      <a:endParaRPr lang="zh-CN" altLang="en-US" dirty="0"/>
                    </a:p>
                  </a:txBody>
                  <a:tcPr/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匹配所有元素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$(“*”)</a:t>
                      </a:r>
                      <a:r>
                        <a:rPr lang="zh-CN" altLang="en-US" dirty="0" smtClean="0"/>
                        <a:t>选择所有元素</a:t>
                      </a:r>
                      <a:endParaRPr lang="zh-CN" altLang="en-US" dirty="0"/>
                    </a:p>
                  </a:txBody>
                  <a:tcPr/>
                </a:tc>
              </a:tr>
              <a:tr h="5667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E1,E2,E3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分组匹配元素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$(“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div,span,.hotclass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r>
                        <a:rPr lang="zh-CN" altLang="en-US" dirty="0" smtClean="0"/>
                        <a:t>选择所有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span,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err="1" smtClean="0"/>
                        <a:t>hotcalss</a:t>
                      </a:r>
                      <a:r>
                        <a:rPr lang="zh-CN" altLang="en-US" dirty="0" smtClean="0"/>
                        <a:t>的元素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357188"/>
            <a:ext cx="5929313" cy="7143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基本选择器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7188"/>
            <a:ext cx="6143625" cy="642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2.2</a:t>
            </a:r>
            <a:r>
              <a:rPr lang="zh-CN" altLang="en-US" dirty="0" smtClean="0"/>
              <a:t>、层次选择器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30"/>
                <a:gridCol w="2786082"/>
                <a:gridCol w="1214446"/>
                <a:gridCol w="30003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$(“E1</a:t>
                      </a:r>
                      <a:r>
                        <a:rPr lang="en-US" altLang="zh-CN" baseline="0" dirty="0" smtClean="0"/>
                        <a:t>  E2”)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E1</a:t>
                      </a:r>
                      <a:r>
                        <a:rPr lang="zh-CN" altLang="en-US" sz="1400" dirty="0" smtClean="0"/>
                        <a:t>下所有</a:t>
                      </a:r>
                      <a:r>
                        <a:rPr lang="en-US" altLang="zh-CN" sz="1400" dirty="0" smtClean="0"/>
                        <a:t>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 span”)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下所有</a:t>
                      </a:r>
                      <a:r>
                        <a:rPr lang="en-US" altLang="zh-CN" sz="1400" dirty="0" smtClean="0"/>
                        <a:t>span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$(“E1&gt; E2”)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E1</a:t>
                      </a:r>
                      <a:r>
                        <a:rPr lang="zh-CN" altLang="en-US" sz="1400" dirty="0" smtClean="0"/>
                        <a:t>下的子</a:t>
                      </a:r>
                      <a:r>
                        <a:rPr lang="en-US" altLang="zh-CN" sz="1400" dirty="0" smtClean="0"/>
                        <a:t>E2,</a:t>
                      </a:r>
                      <a:r>
                        <a:rPr lang="zh-CN" altLang="en-US" sz="1400" dirty="0" smtClean="0"/>
                        <a:t>不包含</a:t>
                      </a:r>
                      <a:r>
                        <a:rPr lang="en-US" altLang="zh-CN" sz="1400" dirty="0" smtClean="0"/>
                        <a:t>E2</a:t>
                      </a:r>
                      <a:r>
                        <a:rPr lang="zh-CN" altLang="en-US" sz="1400" dirty="0" smtClean="0"/>
                        <a:t>下满足的元素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$(“div &gt; span”)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下的</a:t>
                      </a:r>
                      <a:r>
                        <a:rPr lang="en-US" altLang="zh-CN" sz="1400" dirty="0" smtClean="0"/>
                        <a:t>span</a:t>
                      </a:r>
                      <a:r>
                        <a:rPr lang="zh-CN" altLang="en-US" sz="1400" dirty="0" smtClean="0"/>
                        <a:t>元素，不包含</a:t>
                      </a:r>
                      <a:r>
                        <a:rPr lang="en-US" altLang="zh-CN" sz="1400" dirty="0" smtClean="0"/>
                        <a:t>span</a:t>
                      </a:r>
                      <a:r>
                        <a:rPr lang="zh-CN" altLang="en-US" sz="1400" dirty="0" smtClean="0"/>
                        <a:t>下的</a:t>
                      </a:r>
                      <a:r>
                        <a:rPr lang="en-US" altLang="zh-CN" sz="1400" dirty="0" smtClean="0"/>
                        <a:t>span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$(“E1+ E2”)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E1</a:t>
                      </a:r>
                      <a:r>
                        <a:rPr lang="zh-CN" altLang="en-US" sz="1400" dirty="0" smtClean="0"/>
                        <a:t>后紧相邻的</a:t>
                      </a:r>
                      <a:r>
                        <a:rPr lang="en-US" altLang="zh-CN" sz="1400" dirty="0" smtClean="0"/>
                        <a:t>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$(“.one + div”)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class=one</a:t>
                      </a:r>
                      <a:r>
                        <a:rPr lang="zh-CN" altLang="en-US" sz="1400" dirty="0" smtClean="0"/>
                        <a:t>的下一个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$(“E1</a:t>
                      </a:r>
                      <a:r>
                        <a:rPr lang="en-US" altLang="zh-CN" baseline="0" dirty="0" smtClean="0"/>
                        <a:t>~ E2”)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E1</a:t>
                      </a:r>
                      <a:r>
                        <a:rPr lang="zh-CN" altLang="en-US" sz="1400" dirty="0" smtClean="0"/>
                        <a:t>之后的所有</a:t>
                      </a:r>
                      <a:r>
                        <a:rPr lang="en-US" altLang="zh-CN" sz="1400" dirty="0" smtClean="0"/>
                        <a:t>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$(“#one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</a:rPr>
                        <a:t> ~ div”)</a:t>
                      </a:r>
                      <a:r>
                        <a:rPr lang="zh-CN" altLang="en-US" sz="1400" baseline="0" dirty="0" smtClean="0"/>
                        <a:t>选择</a:t>
                      </a:r>
                      <a:r>
                        <a:rPr lang="en-US" altLang="zh-CN" sz="1400" baseline="0" dirty="0" smtClean="0"/>
                        <a:t>id</a:t>
                      </a:r>
                      <a:r>
                        <a:rPr lang="zh-CN" altLang="en-US" sz="1400" baseline="0" dirty="0" smtClean="0"/>
                        <a:t>为</a:t>
                      </a:r>
                      <a:r>
                        <a:rPr lang="en-US" altLang="zh-CN" sz="1400" baseline="0" dirty="0" smtClean="0"/>
                        <a:t>one</a:t>
                      </a:r>
                      <a:r>
                        <a:rPr lang="zh-CN" altLang="en-US" sz="1400" baseline="0" dirty="0" smtClean="0"/>
                        <a:t>后的所有</a:t>
                      </a:r>
                      <a:r>
                        <a:rPr lang="en-US" altLang="zh-CN" sz="1400" baseline="0" dirty="0" smtClean="0"/>
                        <a:t>div</a:t>
                      </a:r>
                      <a:r>
                        <a:rPr lang="zh-CN" altLang="en-US" sz="1400" baseline="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补充说明：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$(“E1 + E2”)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可以用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$(E1).next(E2)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代替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$(“E1 ~ E2”)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可以用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$(E1).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nextAll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(E2)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代替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6143625" cy="642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</a:t>
            </a:r>
            <a:r>
              <a:rPr lang="zh-CN" altLang="en-US" dirty="0" smtClean="0"/>
              <a:t>、过滤选择器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85875"/>
            <a:ext cx="8429625" cy="50006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过滤选择器主要是通过特定的过滤规则来筛选出需要的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元素，过滤规则与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中的伪类选择器语法相同，即过滤选择器都是以冒号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Wingdings" pitchFamily="2" charset="2"/>
              </a:rPr>
              <a:t>:)</a:t>
            </a:r>
            <a:r>
              <a:rPr lang="zh-CN" altLang="en-US" dirty="0" smtClean="0">
                <a:sym typeface="Wingdings" pitchFamily="2" charset="2"/>
              </a:rPr>
              <a:t>开头。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ym typeface="Wingdings" pitchFamily="2" charset="2"/>
              </a:rPr>
              <a:t>过滤选择器分类：</a:t>
            </a:r>
            <a:endParaRPr lang="en-US" altLang="zh-CN" dirty="0" smtClean="0"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基本过滤选择器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内容过滤选择器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可见性过滤选择器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属性过滤选择器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子元素过滤选择器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表单对象属性过滤选择器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285728"/>
            <a:ext cx="6786578" cy="57152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2.3.1</a:t>
            </a:r>
            <a:r>
              <a:rPr lang="zh-CN" altLang="en-US" dirty="0" smtClean="0"/>
              <a:t>、基本过滤选择器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4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4"/>
                <a:gridCol w="2928958"/>
                <a:gridCol w="1071570"/>
                <a:gridCol w="31432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:first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选择第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div:first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选择第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:last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选择最后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div:last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选择最后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:not(E1)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去除所有</a:t>
                      </a:r>
                      <a:r>
                        <a:rPr lang="en-US" altLang="zh-CN" sz="1400" dirty="0" smtClean="0"/>
                        <a:t>E1</a:t>
                      </a:r>
                      <a:r>
                        <a:rPr lang="zh-CN" altLang="en-US" sz="1400" dirty="0" smtClean="0"/>
                        <a:t>选择器匹配的元素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input:not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(.my)”)</a:t>
                      </a:r>
                      <a:r>
                        <a:rPr lang="zh-CN" altLang="en-US" sz="1400" dirty="0" smtClean="0"/>
                        <a:t>选择</a:t>
                      </a:r>
                      <a:r>
                        <a:rPr lang="en-US" altLang="zh-CN" sz="1400" dirty="0" smtClean="0"/>
                        <a:t>class</a:t>
                      </a:r>
                      <a:r>
                        <a:rPr lang="zh-CN" altLang="en-US" sz="1400" dirty="0" smtClean="0"/>
                        <a:t>不是</a:t>
                      </a:r>
                      <a:r>
                        <a:rPr lang="en-US" altLang="zh-CN" sz="1400" dirty="0" smtClean="0"/>
                        <a:t>.my</a:t>
                      </a:r>
                      <a:r>
                        <a:rPr lang="zh-CN" altLang="en-US" sz="1400" dirty="0" smtClean="0"/>
                        <a:t>的所有</a:t>
                      </a:r>
                      <a:r>
                        <a:rPr lang="en-US" altLang="zh-CN" sz="1400" dirty="0" smtClean="0"/>
                        <a:t>input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:even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选择索引是偶数的所有元素，索引从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开始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$(“</a:t>
                      </a:r>
                      <a:r>
                        <a:rPr lang="en-US" altLang="zh-CN" sz="1400" dirty="0" err="1" smtClean="0"/>
                        <a:t>tr:even</a:t>
                      </a:r>
                      <a:r>
                        <a:rPr lang="en-US" altLang="zh-CN" sz="1400" dirty="0" smtClean="0"/>
                        <a:t>”)</a:t>
                      </a:r>
                      <a:r>
                        <a:rPr lang="zh-CN" altLang="en-US" sz="1400" dirty="0" smtClean="0"/>
                        <a:t>选择表格中所有偶数的行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:odd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选择索引是奇数的所有元素，索引从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开始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tr:odd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选择表格中所有奇数的行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r>
                        <a:rPr lang="en-US" altLang="zh-CN" dirty="0" err="1" smtClean="0"/>
                        <a:t>eq</a:t>
                      </a:r>
                      <a:r>
                        <a:rPr lang="en-US" altLang="zh-CN" dirty="0" smtClean="0"/>
                        <a:t>(index)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选择索引值是</a:t>
                      </a:r>
                      <a:r>
                        <a:rPr lang="en-US" altLang="zh-CN" sz="1400" dirty="0" smtClean="0"/>
                        <a:t>index</a:t>
                      </a:r>
                      <a:r>
                        <a:rPr lang="zh-CN" altLang="en-US" sz="1400" dirty="0" smtClean="0"/>
                        <a:t>的元素，</a:t>
                      </a:r>
                      <a:r>
                        <a:rPr lang="en-US" altLang="zh-CN" sz="1400" dirty="0" smtClean="0"/>
                        <a:t>index</a:t>
                      </a:r>
                      <a:r>
                        <a:rPr lang="zh-CN" altLang="en-US" sz="1400" dirty="0" smtClean="0"/>
                        <a:t>从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开始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tr:eq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(1)”)</a:t>
                      </a:r>
                      <a:r>
                        <a:rPr lang="zh-CN" altLang="en-US" sz="1400" dirty="0" smtClean="0"/>
                        <a:t>选择表格行索引等于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的行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(index)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选择索引值大于</a:t>
                      </a:r>
                      <a:r>
                        <a:rPr lang="en-US" altLang="zh-CN" sz="1400" dirty="0" smtClean="0"/>
                        <a:t>index</a:t>
                      </a:r>
                      <a:r>
                        <a:rPr lang="zh-CN" altLang="en-US" sz="1400" baseline="0" dirty="0" smtClean="0"/>
                        <a:t>的元素</a:t>
                      </a:r>
                      <a:r>
                        <a:rPr lang="en-US" altLang="zh-CN" sz="1400" baseline="0" dirty="0" smtClean="0"/>
                        <a:t>,index</a:t>
                      </a:r>
                      <a:r>
                        <a:rPr lang="zh-CN" altLang="en-US" sz="1400" baseline="0" dirty="0" smtClean="0"/>
                        <a:t>从</a:t>
                      </a:r>
                      <a:r>
                        <a:rPr lang="en-US" altLang="zh-CN" sz="1400" baseline="0" dirty="0" smtClean="0"/>
                        <a:t>0</a:t>
                      </a:r>
                      <a:r>
                        <a:rPr lang="zh-CN" altLang="en-US" sz="1400" baseline="0" dirty="0" smtClean="0"/>
                        <a:t>开始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tr:gt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(1) ”)</a:t>
                      </a:r>
                      <a:r>
                        <a:rPr lang="zh-CN" altLang="en-US" sz="1400" dirty="0" smtClean="0"/>
                        <a:t>选择表格行索引大于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的行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(index)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选择索引值小于</a:t>
                      </a:r>
                      <a:r>
                        <a:rPr lang="en-US" altLang="zh-CN" sz="1400" dirty="0" smtClean="0"/>
                        <a:t>index</a:t>
                      </a:r>
                      <a:r>
                        <a:rPr lang="zh-CN" altLang="en-US" sz="1400" dirty="0" smtClean="0"/>
                        <a:t>的元素</a:t>
                      </a:r>
                      <a:r>
                        <a:rPr lang="en-US" altLang="zh-CN" sz="1400" dirty="0" smtClean="0"/>
                        <a:t>,index</a:t>
                      </a:r>
                      <a:r>
                        <a:rPr lang="zh-CN" altLang="en-US" sz="1400" dirty="0" smtClean="0"/>
                        <a:t>从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开始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tr:lt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(1)”)</a:t>
                      </a:r>
                      <a:r>
                        <a:rPr lang="zh-CN" altLang="en-US" sz="1400" dirty="0" smtClean="0"/>
                        <a:t>选择表格行索引小于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的行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所取所有的标题元素</a:t>
                      </a:r>
                      <a:r>
                        <a:rPr lang="en-US" altLang="zh-CN" sz="1400" dirty="0" smtClean="0"/>
                        <a:t>,h1~h6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$(“:header”)</a:t>
                      </a:r>
                      <a:r>
                        <a:rPr lang="zh-CN" altLang="en-US" sz="1400" dirty="0" smtClean="0"/>
                        <a:t>选择网页中所有的</a:t>
                      </a:r>
                      <a:r>
                        <a:rPr lang="en-US" altLang="zh-CN" sz="1400" dirty="0" smtClean="0"/>
                        <a:t>&lt;h1&gt;,&lt;h2&gt;…&lt;h6&gt;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:animated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选择当前正在执行动画的所有元素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div:animated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选择正在执行动画的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2.3.2</a:t>
            </a:r>
            <a:r>
              <a:rPr lang="zh-CN" altLang="en-US" dirty="0" smtClean="0"/>
              <a:t>、内容过滤选择器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85750" y="1285875"/>
          <a:ext cx="842962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06"/>
                <a:gridCol w="2107406"/>
                <a:gridCol w="2107406"/>
                <a:gridCol w="21074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:contains(text)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选择含有</a:t>
                      </a:r>
                      <a:r>
                        <a:rPr lang="en-US" altLang="zh-CN" sz="1400" dirty="0" smtClean="0"/>
                        <a:t>text</a:t>
                      </a:r>
                      <a:r>
                        <a:rPr lang="zh-CN" altLang="en-US" sz="1400" dirty="0" smtClean="0"/>
                        <a:t>文本内容的元素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集合元素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div:contains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(‘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我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’)”)</a:t>
                      </a:r>
                      <a:r>
                        <a:rPr lang="zh-CN" altLang="en-US" sz="1400" dirty="0" smtClean="0"/>
                        <a:t>选择内容里包含我的所有</a:t>
                      </a:r>
                      <a:r>
                        <a:rPr lang="en-US" altLang="zh-CN" sz="1400" dirty="0" smtClean="0"/>
                        <a:t>div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:empty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选择不包含子元素或文本的空元素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div:empty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选择不包含子元素（含文本）的所有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:has(E1)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选择包含有</a:t>
                      </a:r>
                      <a:r>
                        <a:rPr lang="en-US" altLang="zh-CN" sz="1400" dirty="0" smtClean="0"/>
                        <a:t>(E1</a:t>
                      </a:r>
                      <a:r>
                        <a:rPr lang="zh-CN" altLang="en-US" sz="1400" dirty="0" smtClean="0"/>
                        <a:t>选择器匹配的元素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的所有元素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div:has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(p)”)</a:t>
                      </a:r>
                      <a:r>
                        <a:rPr lang="zh-CN" altLang="en-US" sz="1400" dirty="0" smtClean="0"/>
                        <a:t>选择含有</a:t>
                      </a:r>
                      <a:r>
                        <a:rPr lang="en-US" altLang="zh-CN" sz="1400" dirty="0" smtClean="0"/>
                        <a:t>p</a:t>
                      </a:r>
                      <a:r>
                        <a:rPr lang="zh-CN" altLang="en-US" sz="1400" dirty="0" smtClean="0"/>
                        <a:t>元素的所有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选择含有子元素或文本的元素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$(“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div:parent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r>
                        <a:rPr lang="zh-CN" altLang="en-US" sz="1400" dirty="0" smtClean="0"/>
                        <a:t>选择拥有子元素（包含文本）的所有</a:t>
                      </a:r>
                      <a:r>
                        <a:rPr lang="en-US" altLang="zh-CN" sz="1400" dirty="0" smtClean="0"/>
                        <a:t>div</a:t>
                      </a:r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2813</Words>
  <Application>Microsoft Office PowerPoint</Application>
  <PresentationFormat>全屏显示(4:3)</PresentationFormat>
  <Paragraphs>346</Paragraphs>
  <Slides>19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Adobe Photoshop Image</vt:lpstr>
      <vt:lpstr>第二章jQuery选择器</vt:lpstr>
      <vt:lpstr>CSS选择器回顾</vt:lpstr>
      <vt:lpstr>jQuery选择器</vt:lpstr>
      <vt:lpstr>jQuery选择器分类</vt:lpstr>
      <vt:lpstr>2.1、jQuery基本选择器</vt:lpstr>
      <vt:lpstr>2.2、层次选择器</vt:lpstr>
      <vt:lpstr>2.3、过滤选择器</vt:lpstr>
      <vt:lpstr>2.3.1、基本过滤选择器</vt:lpstr>
      <vt:lpstr>2.3.2、内容过滤选择器</vt:lpstr>
      <vt:lpstr>2.3.3、可见性过滤选择器</vt:lpstr>
      <vt:lpstr>2.3.4、属性过滤选择器</vt:lpstr>
      <vt:lpstr>2.3.5、子元素过滤选择器</vt:lpstr>
      <vt:lpstr>2.3.5、子元素过滤选择器</vt:lpstr>
      <vt:lpstr>2.3.6、表单对象属性过滤选择器</vt:lpstr>
      <vt:lpstr>2.4、表单选择器</vt:lpstr>
      <vt:lpstr>2.5、选择器中的一些注意事项</vt:lpstr>
      <vt:lpstr>2.5、选择器中的一些注意事项</vt:lpstr>
      <vt:lpstr>2.6、jQuery中的方法初探</vt:lpstr>
      <vt:lpstr>2.7、教学示例 </vt:lpstr>
    </vt:vector>
  </TitlesOfParts>
  <Company>易网时代网络技术有限公司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第一章jQuery介绍</dc:title>
  <dc:creator>胡振强</dc:creator>
  <cp:lastModifiedBy>user</cp:lastModifiedBy>
  <cp:revision>469</cp:revision>
  <dcterms:created xsi:type="dcterms:W3CDTF">2009-11-25T01:52:14Z</dcterms:created>
  <dcterms:modified xsi:type="dcterms:W3CDTF">2013-04-26T17:32:47Z</dcterms:modified>
</cp:coreProperties>
</file>