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0" r:id="rId3"/>
    <p:sldId id="260" r:id="rId4"/>
    <p:sldId id="291" r:id="rId5"/>
    <p:sldId id="308" r:id="rId6"/>
    <p:sldId id="292" r:id="rId7"/>
    <p:sldId id="295" r:id="rId8"/>
    <p:sldId id="294" r:id="rId9"/>
    <p:sldId id="304" r:id="rId10"/>
    <p:sldId id="293" r:id="rId11"/>
    <p:sldId id="298" r:id="rId12"/>
    <p:sldId id="312" r:id="rId13"/>
    <p:sldId id="313" r:id="rId14"/>
    <p:sldId id="314" r:id="rId15"/>
    <p:sldId id="305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6" r:id="rId24"/>
    <p:sldId id="309" r:id="rId25"/>
    <p:sldId id="310" r:id="rId26"/>
    <p:sldId id="311" r:id="rId27"/>
    <p:sldId id="31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9" autoAdjust="0"/>
    <p:restoredTop sz="90037" autoAdjust="0"/>
  </p:normalViewPr>
  <p:slideViewPr>
    <p:cSldViewPr>
      <p:cViewPr varScale="1">
        <p:scale>
          <a:sx n="68" d="100"/>
          <a:sy n="68" d="100"/>
        </p:scale>
        <p:origin x="9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F0DF-015B-4B1C-9174-A6346B970539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0BF7-31B7-43FE-AAAA-BBC1E4648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0BF7-31B7-43FE-AAAA-BBC1E46488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0BF7-31B7-43FE-AAAA-BBC1E46488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0BF7-31B7-43FE-AAAA-BBC1E46488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8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0BF7-31B7-43FE-AAAA-BBC1E46488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060848"/>
            <a:ext cx="8712968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5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z="5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3480" y="5373216"/>
            <a:ext cx="166904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2016-12</a:t>
            </a:r>
          </a:p>
        </p:txBody>
      </p:sp>
    </p:spTree>
    <p:extLst>
      <p:ext uri="{BB962C8B-B14F-4D97-AF65-F5344CB8AC3E}">
        <p14:creationId xmlns:p14="http://schemas.microsoft.com/office/powerpoint/2010/main" val="21602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，三个基本概念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42000"/>
            <a:ext cx="8171428" cy="28190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528" y="386104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9792" y="3861048"/>
            <a:ext cx="305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(Registry/Repository)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1695" y="3915183"/>
            <a:ext cx="185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5496" y="4774222"/>
            <a:ext cx="87129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496" y="4941168"/>
            <a:ext cx="90010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(Image):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一个只读的模板。如：一个装了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操作系统环境。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(Registry/Repository):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集中存放镜像的场所，每个镜像有不同的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。分为：公有仓库和私有仓库。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利用镜像创建的运行实例。每个容器相互隔离以保证安全性。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，三个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过程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552" y="6123363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15816" y="6123363"/>
            <a:ext cx="305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(Registry/Repository)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7719" y="6177498"/>
            <a:ext cx="185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51520" y="6051355"/>
            <a:ext cx="87129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6" y="1664964"/>
            <a:ext cx="8052214" cy="43563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5015" y="98072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(Build)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7343" y="980728"/>
            <a:ext cx="142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(Ship)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3142" y="1034863"/>
            <a:ext cx="185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(Run)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，镜像与容器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1619672" y="3325217"/>
            <a:ext cx="1871662" cy="649287"/>
          </a:xfrm>
          <a:prstGeom prst="flowChartProcess">
            <a:avLst/>
          </a:prstGeom>
          <a:solidFill>
            <a:srgbClr val="BBE0E3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镜像 #0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 +tomcat</a:t>
            </a:r>
          </a:p>
        </p:txBody>
      </p:sp>
      <p:cxnSp>
        <p:nvCxnSpPr>
          <p:cNvPr id="14" name="AutoShape 3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3491334" y="2390179"/>
            <a:ext cx="1152525" cy="1258888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643859" y="2029817"/>
            <a:ext cx="1944688" cy="720725"/>
          </a:xfrm>
          <a:prstGeom prst="flowChartProcess">
            <a:avLst/>
          </a:prstGeom>
          <a:solidFill>
            <a:srgbClr val="BBE0E3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 #1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 + tomcat 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27984" y="3233142"/>
            <a:ext cx="1943100" cy="720725"/>
          </a:xfrm>
          <a:prstGeom prst="flowChartProcess">
            <a:avLst/>
          </a:prstGeom>
          <a:solidFill>
            <a:srgbClr val="BBE0E3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 #2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 + tomcat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12109" y="4436467"/>
            <a:ext cx="1943100" cy="720725"/>
          </a:xfrm>
          <a:prstGeom prst="flowChartProcess">
            <a:avLst/>
          </a:prstGeom>
          <a:solidFill>
            <a:srgbClr val="BBE0E3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 #2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 + tomcat </a:t>
            </a:r>
          </a:p>
        </p:txBody>
      </p:sp>
      <p:cxnSp>
        <p:nvCxnSpPr>
          <p:cNvPr id="18" name="AutoShape 7"/>
          <p:cNvCxnSpPr>
            <a:cxnSpLocks noChangeShapeType="1"/>
            <a:endCxn id="16" idx="1"/>
          </p:cNvCxnSpPr>
          <p:nvPr/>
        </p:nvCxnSpPr>
        <p:spPr bwMode="auto">
          <a:xfrm flipV="1">
            <a:off x="3491334" y="3593504"/>
            <a:ext cx="1136650" cy="20638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8"/>
          <p:cNvCxnSpPr>
            <a:cxnSpLocks noChangeShapeType="1"/>
            <a:endCxn id="17" idx="1"/>
          </p:cNvCxnSpPr>
          <p:nvPr/>
        </p:nvCxnSpPr>
        <p:spPr bwMode="auto">
          <a:xfrm>
            <a:off x="3491334" y="3614142"/>
            <a:ext cx="1120775" cy="1182687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-1164" y="990543"/>
            <a:ext cx="64624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同一个镜像可以启动多个容器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，容器端口映射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164" y="990543"/>
            <a:ext cx="7309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不同容器的同一端口可以映射成主机上的不同端口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792163" y="1916707"/>
            <a:ext cx="7559675" cy="4392613"/>
          </a:xfrm>
          <a:prstGeom prst="flowChartProcess">
            <a:avLst/>
          </a:prstGeom>
          <a:solidFill>
            <a:srgbClr val="95BF95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1150938" y="1989732"/>
            <a:ext cx="1368425" cy="574675"/>
          </a:xfrm>
          <a:prstGeom prst="flowChartProcess">
            <a:avLst/>
          </a:prstGeom>
          <a:solidFill>
            <a:srgbClr val="95BF95"/>
          </a:solidFill>
          <a:ln w="9525" cmpd="sng">
            <a:solidFill>
              <a:srgbClr val="95BF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主机</a:t>
            </a: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1150938" y="2853332"/>
            <a:ext cx="2665413" cy="1079500"/>
          </a:xfrm>
          <a:prstGeom prst="flowChartProcess">
            <a:avLst/>
          </a:prstGeom>
          <a:solidFill>
            <a:srgbClr val="009999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镜像名称：image:01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镜像ID：e7fig83jgf8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Linux+tomcat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1135063" y="4486870"/>
            <a:ext cx="2663825" cy="1081087"/>
          </a:xfrm>
          <a:prstGeom prst="flowChartProcess">
            <a:avLst/>
          </a:prstGeom>
          <a:solidFill>
            <a:srgbClr val="009999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镜像名称：image:02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镜像ID：v8fkfg8gkd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Linux+oracle</a:t>
            </a:r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4608513" y="2061170"/>
            <a:ext cx="3024188" cy="936625"/>
          </a:xfrm>
          <a:prstGeom prst="flowChartProcess">
            <a:avLst/>
          </a:prstGeom>
          <a:solidFill>
            <a:srgbClr val="BBE0E3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容器名称：myapp1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容器ID：44adg8d9mdf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3 141"/>
          <p:cNvSpPr>
            <a:spLocks noChangeArrowheads="1"/>
          </p:cNvSpPr>
          <p:nvPr/>
        </p:nvSpPr>
        <p:spPr bwMode="auto">
          <a:xfrm>
            <a:off x="5686426" y="2997795"/>
            <a:ext cx="863600" cy="287337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525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port:8080</a:t>
            </a: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86426" y="2781895"/>
            <a:ext cx="862012" cy="215900"/>
          </a:xfrm>
          <a:prstGeom prst="flowChartProcess">
            <a:avLst/>
          </a:prstGeom>
          <a:solidFill>
            <a:srgbClr val="00CCFF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port:80</a:t>
            </a:r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4591051" y="3551832"/>
            <a:ext cx="3024187" cy="936625"/>
          </a:xfrm>
          <a:prstGeom prst="flowChartProcess">
            <a:avLst/>
          </a:prstGeom>
          <a:solidFill>
            <a:srgbClr val="BBE0E3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容器名称：myapp_db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容器ID：35gif8jr9fgnhkf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" name="圆角矩形3 141"/>
          <p:cNvSpPr>
            <a:spLocks noChangeArrowheads="1"/>
          </p:cNvSpPr>
          <p:nvPr/>
        </p:nvSpPr>
        <p:spPr bwMode="auto">
          <a:xfrm>
            <a:off x="5668963" y="4488457"/>
            <a:ext cx="865188" cy="287338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port:1521</a:t>
            </a:r>
          </a:p>
        </p:txBody>
      </p:sp>
      <p:sp>
        <p:nvSpPr>
          <p:cNvPr id="45" name="AutoShape 12"/>
          <p:cNvSpPr>
            <a:spLocks noChangeArrowheads="1"/>
          </p:cNvSpPr>
          <p:nvPr/>
        </p:nvSpPr>
        <p:spPr bwMode="auto">
          <a:xfrm>
            <a:off x="5668963" y="4272557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port:1521</a:t>
            </a:r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auto">
          <a:xfrm>
            <a:off x="4591051" y="4986932"/>
            <a:ext cx="3024187" cy="936625"/>
          </a:xfrm>
          <a:prstGeom prst="flowChartProcess">
            <a:avLst/>
          </a:prstGeom>
          <a:solidFill>
            <a:srgbClr val="BBE0E3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容器名称：myapp2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容器ID：9gjd8jd9gkdh9g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圆角矩形3 141"/>
          <p:cNvSpPr>
            <a:spLocks noChangeArrowheads="1"/>
          </p:cNvSpPr>
          <p:nvPr/>
        </p:nvSpPr>
        <p:spPr bwMode="auto">
          <a:xfrm>
            <a:off x="5668963" y="5923557"/>
            <a:ext cx="865188" cy="287338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port:8081</a:t>
            </a:r>
          </a:p>
        </p:txBody>
      </p:sp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5668963" y="5707657"/>
            <a:ext cx="863600" cy="2159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port:80</a:t>
            </a:r>
          </a:p>
        </p:txBody>
      </p:sp>
      <p:cxnSp>
        <p:nvCxnSpPr>
          <p:cNvPr id="49" name="AutoShape 16"/>
          <p:cNvCxnSpPr>
            <a:cxnSpLocks noChangeShapeType="1"/>
            <a:stCxn id="38" idx="3"/>
            <a:endCxn id="40" idx="1"/>
          </p:cNvCxnSpPr>
          <p:nvPr/>
        </p:nvCxnSpPr>
        <p:spPr bwMode="auto">
          <a:xfrm flipV="1">
            <a:off x="3816351" y="2529482"/>
            <a:ext cx="792162" cy="86360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7"/>
          <p:cNvCxnSpPr>
            <a:cxnSpLocks noChangeShapeType="1"/>
            <a:endCxn id="46" idx="1"/>
          </p:cNvCxnSpPr>
          <p:nvPr/>
        </p:nvCxnSpPr>
        <p:spPr bwMode="auto">
          <a:xfrm>
            <a:off x="3816351" y="3429595"/>
            <a:ext cx="774700" cy="2025650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8"/>
          <p:cNvCxnSpPr>
            <a:cxnSpLocks noChangeShapeType="1"/>
            <a:stCxn id="39" idx="3"/>
            <a:endCxn id="43" idx="1"/>
          </p:cNvCxnSpPr>
          <p:nvPr/>
        </p:nvCxnSpPr>
        <p:spPr bwMode="auto">
          <a:xfrm flipV="1">
            <a:off x="3798888" y="4020145"/>
            <a:ext cx="792163" cy="1008062"/>
          </a:xfrm>
          <a:prstGeom prst="straightConnector1">
            <a:avLst/>
          </a:prstGeom>
          <a:noFill/>
          <a:ln w="9525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47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，数据持久化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164" y="990543"/>
            <a:ext cx="7309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使用外部文件系统进行数据持久化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755576" y="1674812"/>
            <a:ext cx="7705725" cy="5183188"/>
          </a:xfrm>
          <a:prstGeom prst="flowChartProcess">
            <a:avLst/>
          </a:prstGeom>
          <a:solidFill>
            <a:srgbClr val="95BF95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403276" y="1966912"/>
            <a:ext cx="1368425" cy="574675"/>
          </a:xfrm>
          <a:prstGeom prst="flowChartProcess">
            <a:avLst/>
          </a:prstGeom>
          <a:solidFill>
            <a:srgbClr val="95BF95"/>
          </a:solidFill>
          <a:ln w="9525" cap="flat" cmpd="sng">
            <a:solidFill>
              <a:srgbClr val="95BF9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/>
              <a:t>主机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1119114" y="3333750"/>
            <a:ext cx="2012950" cy="503237"/>
          </a:xfrm>
          <a:prstGeom prst="flowChart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/>
              <a:t>image:01</a:t>
            </a:r>
          </a:p>
          <a:p>
            <a:r>
              <a:rPr lang="zh-CN" altLang="en-US" sz="1400"/>
              <a:t>Linux+tomcat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01651" y="4967287"/>
            <a:ext cx="2030413" cy="525463"/>
          </a:xfrm>
          <a:prstGeom prst="flowChartProcess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/>
              <a:t>image:02</a:t>
            </a:r>
          </a:p>
          <a:p>
            <a:r>
              <a:rPr lang="zh-CN" altLang="en-US" sz="1400"/>
              <a:t>Linux+oracle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3638476" y="2036762"/>
            <a:ext cx="2305050" cy="8636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/>
              <a:t>myapp1</a:t>
            </a:r>
          </a:p>
        </p:txBody>
      </p:sp>
      <p:sp>
        <p:nvSpPr>
          <p:cNvPr id="26" name="圆角矩形3 141"/>
          <p:cNvSpPr>
            <a:spLocks noChangeArrowheads="1"/>
          </p:cNvSpPr>
          <p:nvPr/>
        </p:nvSpPr>
        <p:spPr bwMode="auto">
          <a:xfrm>
            <a:off x="3784526" y="2903537"/>
            <a:ext cx="862013" cy="211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000"/>
              <a:t> port:8080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782939" y="2754312"/>
            <a:ext cx="858837" cy="160338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000"/>
              <a:t>port:80</a:t>
            </a:r>
          </a:p>
        </p:txBody>
      </p:sp>
      <p:cxnSp>
        <p:nvCxnSpPr>
          <p:cNvPr id="28" name="AutoShape 9"/>
          <p:cNvCxnSpPr>
            <a:cxnSpLocks noChangeShapeType="1"/>
            <a:stCxn id="23" idx="3"/>
            <a:endCxn id="25" idx="1"/>
          </p:cNvCxnSpPr>
          <p:nvPr/>
        </p:nvCxnSpPr>
        <p:spPr bwMode="auto">
          <a:xfrm flipV="1">
            <a:off x="3132064" y="2468562"/>
            <a:ext cx="506412" cy="11160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4787826" y="2108200"/>
            <a:ext cx="936625" cy="649287"/>
          </a:xfrm>
          <a:prstGeom prst="flowChartProcess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/>
              <a:t>volumes:</a:t>
            </a:r>
          </a:p>
          <a:p>
            <a:pPr algn="ctr"/>
            <a:r>
              <a:rPr lang="zh-CN" altLang="en-US" sz="1400" dirty="0"/>
              <a:t>/data</a:t>
            </a:r>
          </a:p>
          <a:p>
            <a:pPr algn="ctr"/>
            <a:r>
              <a:rPr lang="zh-CN" altLang="en-US" sz="1400" dirty="0"/>
              <a:t>/web/src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156251" y="2324100"/>
            <a:ext cx="1873250" cy="144462"/>
          </a:xfrm>
          <a:prstGeom prst="flowChartProcess">
            <a:avLst/>
          </a:prstGeom>
          <a:solidFill>
            <a:srgbClr val="046C0B"/>
          </a:solidFill>
          <a:ln w="9525" cmpd="sng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 dirty="0"/>
              <a:t>/myapp/instance01/data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6140376" y="3455987"/>
            <a:ext cx="1871663" cy="144463"/>
          </a:xfrm>
          <a:prstGeom prst="flowChartProcess">
            <a:avLst/>
          </a:prstGeom>
          <a:solidFill>
            <a:srgbClr val="046C0B"/>
          </a:solidFill>
          <a:ln w="9525" cap="flat" cmpd="sng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/default/volume01/soi-01</a:t>
            </a:r>
          </a:p>
        </p:txBody>
      </p:sp>
      <p:cxnSp>
        <p:nvCxnSpPr>
          <p:cNvPr id="32" name="AutoShape 13"/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5724451" y="2395537"/>
            <a:ext cx="431800" cy="3810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14"/>
          <p:cNvCxnSpPr>
            <a:cxnSpLocks noChangeShapeType="1"/>
            <a:stCxn id="25" idx="3"/>
            <a:endCxn id="25" idx="3"/>
          </p:cNvCxnSpPr>
          <p:nvPr/>
        </p:nvCxnSpPr>
        <p:spPr bwMode="auto">
          <a:xfrm>
            <a:off x="5943526" y="2468562"/>
            <a:ext cx="0" cy="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5"/>
          <p:cNvCxnSpPr>
            <a:cxnSpLocks noChangeShapeType="1"/>
            <a:stCxn id="29" idx="2"/>
            <a:endCxn id="31" idx="1"/>
          </p:cNvCxnSpPr>
          <p:nvPr/>
        </p:nvCxnSpPr>
        <p:spPr bwMode="auto">
          <a:xfrm>
            <a:off x="5256139" y="2757487"/>
            <a:ext cx="884237" cy="769938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utoShape 16"/>
          <p:cNvSpPr>
            <a:spLocks noChangeArrowheads="1"/>
          </p:cNvSpPr>
          <p:nvPr/>
        </p:nvSpPr>
        <p:spPr bwMode="auto">
          <a:xfrm>
            <a:off x="3622601" y="5678487"/>
            <a:ext cx="2303463" cy="8636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/>
              <a:t>myapp_db</a:t>
            </a:r>
          </a:p>
        </p:txBody>
      </p:sp>
      <p:sp>
        <p:nvSpPr>
          <p:cNvPr id="52" name="圆角矩形3 141"/>
          <p:cNvSpPr>
            <a:spLocks noChangeArrowheads="1"/>
          </p:cNvSpPr>
          <p:nvPr/>
        </p:nvSpPr>
        <p:spPr bwMode="auto">
          <a:xfrm>
            <a:off x="3768651" y="6545262"/>
            <a:ext cx="860425" cy="212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000"/>
              <a:t> port:1521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3765476" y="6397625"/>
            <a:ext cx="860425" cy="15875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000"/>
              <a:t>port:1521</a:t>
            </a: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4771951" y="5751512"/>
            <a:ext cx="936625" cy="64770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volumes:</a:t>
            </a:r>
          </a:p>
          <a:p>
            <a:pPr algn="ctr"/>
            <a:r>
              <a:rPr lang="zh-CN" altLang="en-US" sz="1400"/>
              <a:t>/appdata</a:t>
            </a:r>
          </a:p>
          <a:p>
            <a:pPr algn="ctr"/>
            <a:r>
              <a:rPr lang="zh-CN" altLang="en-US" sz="1400"/>
              <a:t>/var/log</a:t>
            </a:r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auto">
          <a:xfrm>
            <a:off x="6140376" y="5965825"/>
            <a:ext cx="1871663" cy="144462"/>
          </a:xfrm>
          <a:prstGeom prst="flowChartProcess">
            <a:avLst/>
          </a:prstGeom>
          <a:solidFill>
            <a:srgbClr val="046C0B"/>
          </a:solidFill>
          <a:ln w="9525" cap="flat" cmpd="sng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/myapp/instance02/data</a:t>
            </a:r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6124501" y="6165850"/>
            <a:ext cx="1871663" cy="142875"/>
          </a:xfrm>
          <a:prstGeom prst="flowChartProcess">
            <a:avLst/>
          </a:prstGeom>
          <a:solidFill>
            <a:srgbClr val="046C0B"/>
          </a:solidFill>
          <a:ln w="9525" cap="flat" cmpd="sng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/default/volume02/soi-02</a:t>
            </a:r>
          </a:p>
        </p:txBody>
      </p:sp>
      <p:cxnSp>
        <p:nvCxnSpPr>
          <p:cNvPr id="57" name="AutoShape 22"/>
          <p:cNvCxnSpPr>
            <a:cxnSpLocks noChangeShapeType="1"/>
            <a:stCxn id="54" idx="3"/>
            <a:endCxn id="55" idx="1"/>
          </p:cNvCxnSpPr>
          <p:nvPr/>
        </p:nvCxnSpPr>
        <p:spPr bwMode="auto">
          <a:xfrm flipV="1">
            <a:off x="5708576" y="6110287"/>
            <a:ext cx="431800" cy="38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3"/>
          <p:cNvCxnSpPr>
            <a:cxnSpLocks noChangeShapeType="1"/>
            <a:endCxn id="56" idx="1"/>
          </p:cNvCxnSpPr>
          <p:nvPr/>
        </p:nvCxnSpPr>
        <p:spPr bwMode="auto">
          <a:xfrm>
            <a:off x="5708576" y="6291262"/>
            <a:ext cx="415925" cy="1905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AutoShape 24"/>
          <p:cNvSpPr>
            <a:spLocks noChangeArrowheads="1"/>
          </p:cNvSpPr>
          <p:nvPr/>
        </p:nvSpPr>
        <p:spPr bwMode="auto">
          <a:xfrm>
            <a:off x="3622601" y="4100512"/>
            <a:ext cx="2303463" cy="8636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/>
              <a:t>app_dev</a:t>
            </a:r>
          </a:p>
        </p:txBody>
      </p:sp>
      <p:sp>
        <p:nvSpPr>
          <p:cNvPr id="60" name="圆角矩形3 141"/>
          <p:cNvSpPr>
            <a:spLocks noChangeArrowheads="1"/>
          </p:cNvSpPr>
          <p:nvPr/>
        </p:nvSpPr>
        <p:spPr bwMode="auto">
          <a:xfrm>
            <a:off x="3768651" y="4967287"/>
            <a:ext cx="860425" cy="211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000"/>
              <a:t> port:8081</a:t>
            </a:r>
          </a:p>
        </p:txBody>
      </p:sp>
      <p:sp>
        <p:nvSpPr>
          <p:cNvPr id="61" name="AutoShape 26"/>
          <p:cNvSpPr>
            <a:spLocks noChangeArrowheads="1"/>
          </p:cNvSpPr>
          <p:nvPr/>
        </p:nvSpPr>
        <p:spPr bwMode="auto">
          <a:xfrm>
            <a:off x="3765476" y="4819650"/>
            <a:ext cx="860425" cy="158750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000"/>
              <a:t>port:80</a:t>
            </a:r>
          </a:p>
        </p:txBody>
      </p:sp>
      <p:sp>
        <p:nvSpPr>
          <p:cNvPr id="62" name="AutoShape 27"/>
          <p:cNvSpPr>
            <a:spLocks noChangeArrowheads="1"/>
          </p:cNvSpPr>
          <p:nvPr/>
        </p:nvSpPr>
        <p:spPr bwMode="auto">
          <a:xfrm>
            <a:off x="4771951" y="4171950"/>
            <a:ext cx="936625" cy="649287"/>
          </a:xfrm>
          <a:prstGeom prst="flowChartProcess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volumes:</a:t>
            </a:r>
          </a:p>
          <a:p>
            <a:pPr algn="ctr"/>
            <a:r>
              <a:rPr lang="zh-CN" altLang="en-US" sz="1400"/>
              <a:t>/web/src</a:t>
            </a:r>
          </a:p>
          <a:p>
            <a:pPr algn="ctr"/>
            <a:r>
              <a:rPr lang="zh-CN" altLang="en-US" sz="1400"/>
              <a:t>/db</a:t>
            </a:r>
          </a:p>
        </p:txBody>
      </p:sp>
      <p:sp>
        <p:nvSpPr>
          <p:cNvPr id="63" name="AutoShape 28"/>
          <p:cNvSpPr>
            <a:spLocks noChangeArrowheads="1"/>
          </p:cNvSpPr>
          <p:nvPr/>
        </p:nvSpPr>
        <p:spPr bwMode="auto">
          <a:xfrm>
            <a:off x="6068939" y="4675187"/>
            <a:ext cx="1871662" cy="144463"/>
          </a:xfrm>
          <a:prstGeom prst="flowChartProcess">
            <a:avLst/>
          </a:prstGeom>
          <a:solidFill>
            <a:srgbClr val="046C0B"/>
          </a:solidFill>
          <a:ln w="9525" cap="flat" cmpd="sng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1400"/>
              <a:t>/home/imyapp/dev/mydata</a:t>
            </a:r>
          </a:p>
        </p:txBody>
      </p:sp>
      <p:cxnSp>
        <p:nvCxnSpPr>
          <p:cNvPr id="64" name="AutoShape 29"/>
          <p:cNvCxnSpPr>
            <a:cxnSpLocks noChangeShapeType="1"/>
            <a:endCxn id="63" idx="1"/>
          </p:cNvCxnSpPr>
          <p:nvPr/>
        </p:nvCxnSpPr>
        <p:spPr bwMode="auto">
          <a:xfrm>
            <a:off x="5635551" y="4711700"/>
            <a:ext cx="433388" cy="3492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30"/>
          <p:cNvCxnSpPr>
            <a:cxnSpLocks noChangeShapeType="1"/>
            <a:stCxn id="24" idx="3"/>
            <a:endCxn id="35" idx="1"/>
          </p:cNvCxnSpPr>
          <p:nvPr/>
        </p:nvCxnSpPr>
        <p:spPr bwMode="auto">
          <a:xfrm>
            <a:off x="3132064" y="5230812"/>
            <a:ext cx="490537" cy="879475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31"/>
          <p:cNvCxnSpPr>
            <a:cxnSpLocks noChangeShapeType="1"/>
            <a:endCxn id="59" idx="1"/>
          </p:cNvCxnSpPr>
          <p:nvPr/>
        </p:nvCxnSpPr>
        <p:spPr bwMode="auto">
          <a:xfrm>
            <a:off x="3132064" y="3548062"/>
            <a:ext cx="490537" cy="98425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32"/>
          <p:cNvCxnSpPr>
            <a:cxnSpLocks noChangeShapeType="1"/>
            <a:stCxn id="62" idx="3"/>
            <a:endCxn id="31" idx="1"/>
          </p:cNvCxnSpPr>
          <p:nvPr/>
        </p:nvCxnSpPr>
        <p:spPr bwMode="auto">
          <a:xfrm flipV="1">
            <a:off x="5708576" y="3527425"/>
            <a:ext cx="431800" cy="96996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7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7061" y="1268760"/>
            <a:ext cx="1050682" cy="814387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6762" y="1492876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46933" y="1268760"/>
            <a:ext cx="5421411" cy="814387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17062" y="2636912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56762" y="2861028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246933" y="2636912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217062" y="4005064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6762" y="4229180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246933" y="4005064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1708" y="142636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41708" y="2794517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三个基本概念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1708" y="411987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217062" y="5373216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547664" y="5597332"/>
            <a:ext cx="478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2246933" y="5373216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文本框 24"/>
          <p:cNvSpPr txBox="1"/>
          <p:nvPr/>
        </p:nvSpPr>
        <p:spPr>
          <a:xfrm>
            <a:off x="2541708" y="548802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背后的技术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0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268760"/>
            <a:ext cx="835292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一、安装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(windows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，只支持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位操作系统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in10 </a:t>
            </a:r>
          </a:p>
          <a:p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dirty="0">
                <a:latin typeface="Arial Unicode MS" panose="020B0604020202020204" pitchFamily="34" charset="-122"/>
                <a:ea typeface="微软雅黑" panose="020B0503020204020204" pitchFamily="34" charset="-122"/>
                <a:hlinkClick r:id="rId2"/>
              </a:rPr>
              <a:t>://www.docker.com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Windows 7 </a:t>
            </a:r>
            <a:r>
              <a:rPr lang="zh-CN" altLang="en-US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旗舰版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dirty="0" err="1">
                <a:latin typeface="Arial Unicode MS" panose="020B0604020202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ocker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ToolBox</a:t>
            </a:r>
            <a:r>
              <a:rPr lang="en-US" altLang="zh-CN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www.docker.com/products/docker-toolbox)</a:t>
            </a:r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32856"/>
            <a:ext cx="3028571" cy="8571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448" y="4581128"/>
            <a:ext cx="245714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908720"/>
            <a:ext cx="8352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二、检验是否安装成功：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run hello-world</a:t>
            </a:r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6200000" cy="4409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3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908720"/>
            <a:ext cx="83529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二、常用命令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、查找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镜像：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pull &lt;image&gt;</a:t>
            </a:r>
          </a:p>
          <a:p>
            <a:endParaRPr lang="en-US" altLang="zh-CN" sz="2000" b="1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search 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637142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908720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二、常用命令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镜像：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pull [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ip:port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]/&lt;image&gt;[:tag]</a:t>
            </a:r>
          </a:p>
          <a:p>
            <a:endParaRPr lang="en-US" altLang="zh-CN" sz="20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pull 192.168.0.102:5000/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hello-world</a:t>
            </a:r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40470"/>
            <a:ext cx="6447619" cy="12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520" y="4005064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、查看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镜像：</a:t>
            </a:r>
            <a:r>
              <a:rPr lang="en-US" altLang="zh-CN" b="1" dirty="0" err="1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images</a:t>
            </a:r>
            <a:endParaRPr lang="en-US" altLang="zh-CN" b="1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4" y="4509120"/>
            <a:ext cx="6466667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7061" y="1196752"/>
            <a:ext cx="1050682" cy="814387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6762" y="1420868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46933" y="1196752"/>
            <a:ext cx="5421411" cy="814387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17062" y="2564904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56762" y="2789020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246933" y="2564904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217062" y="3933056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6762" y="4157172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246933" y="3933056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1708" y="1354357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41708" y="272250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三个基本概念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1708" y="404786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217062" y="5373216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356762" y="5597332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2246933" y="5373216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41708" y="548802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背后的技术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5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908720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删除一个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镜像：</a:t>
            </a:r>
            <a:r>
              <a:rPr lang="en-US" altLang="zh-CN" b="1" dirty="0" err="1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rmi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&lt;image&gt;</a:t>
            </a:r>
          </a:p>
          <a:p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rmi</a:t>
            </a:r>
            <a:r>
              <a:rPr lang="en-US" altLang="zh-CN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hello-world</a:t>
            </a:r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1894835"/>
            <a:ext cx="6371429" cy="26857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1560" y="4725144"/>
            <a:ext cx="7776864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镜像创建容器：</a:t>
            </a:r>
            <a:r>
              <a:rPr lang="en-US" altLang="zh-CN" b="1" dirty="0" err="1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run –name  &lt;name&gt; &lt;image&gt;</a:t>
            </a:r>
          </a:p>
          <a:p>
            <a:endParaRPr lang="en-US" altLang="zh-CN" b="1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/>
              <a:t>docker</a:t>
            </a:r>
            <a:r>
              <a:rPr lang="en-US" altLang="zh-CN" dirty="0"/>
              <a:t> run </a:t>
            </a:r>
            <a:r>
              <a:rPr lang="en-US" altLang="zh-CN" dirty="0" smtClean="0"/>
              <a:t> </a:t>
            </a:r>
            <a:r>
              <a:rPr lang="en-US" altLang="zh-CN" dirty="0"/>
              <a:t>--name test01 -p </a:t>
            </a:r>
            <a:r>
              <a:rPr lang="en-US" altLang="zh-CN" dirty="0" err="1"/>
              <a:t>IP:sport:dport</a:t>
            </a:r>
            <a:r>
              <a:rPr lang="en-US" altLang="zh-CN" dirty="0"/>
              <a:t> -m 1024m --memory-swap=1024m --</a:t>
            </a:r>
            <a:r>
              <a:rPr lang="en-US" altLang="zh-CN" dirty="0" err="1"/>
              <a:t>cpuset-cpus</a:t>
            </a:r>
            <a:r>
              <a:rPr lang="en-US" altLang="zh-CN" dirty="0"/>
              <a:t>="0,1" --restart=always &lt;image ID&gt; 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4010" y="6165304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删除容器：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&lt;container&gt;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，如何使用？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980728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、查看命令帮助：</a:t>
            </a:r>
            <a:r>
              <a:rPr lang="en-US" altLang="zh-CN" b="1" dirty="0" err="1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b="1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&lt;COMMOND&gt; --help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2403"/>
            <a:ext cx="641904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，常见问题及解决措施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83671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、错误信息如下：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ea typeface="微软雅黑" panose="020B0503020204020204" pitchFamily="34" charset="-122"/>
              </a:rPr>
              <a:t>Error </a:t>
            </a:r>
            <a:r>
              <a:rPr lang="en-US" altLang="zh-CN" sz="2000" dirty="0">
                <a:ea typeface="微软雅黑" panose="020B0503020204020204" pitchFamily="34" charset="-122"/>
              </a:rPr>
              <a:t>response from daemon: Get https://10.10.239.222:5000/v1/_ping: http: server gave HTTP response to HTTPS client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4482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原因：</a:t>
            </a:r>
            <a:endParaRPr lang="en-US" altLang="zh-CN" sz="2000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ea typeface="微软雅黑" panose="020B0503020204020204" pitchFamily="34" charset="-122"/>
              </a:rPr>
              <a:t>1.3.X</a:t>
            </a:r>
            <a:r>
              <a:rPr lang="zh-CN" altLang="en-US" sz="2000" dirty="0">
                <a:ea typeface="微软雅黑" panose="020B0503020204020204" pitchFamily="34" charset="-122"/>
              </a:rPr>
              <a:t>之后，与</a:t>
            </a:r>
            <a:r>
              <a:rPr lang="en-US" altLang="zh-CN" sz="2000" dirty="0" err="1">
                <a:ea typeface="微软雅黑" panose="020B0503020204020204" pitchFamily="34" charset="-122"/>
              </a:rPr>
              <a:t>docker</a:t>
            </a:r>
            <a:r>
              <a:rPr lang="en-US" altLang="zh-CN" sz="2000" dirty="0">
                <a:ea typeface="微软雅黑" panose="020B0503020204020204" pitchFamily="34" charset="-122"/>
              </a:rPr>
              <a:t> registry</a:t>
            </a:r>
            <a:r>
              <a:rPr lang="zh-CN" altLang="en-US" sz="2000" dirty="0">
                <a:ea typeface="微软雅黑" panose="020B0503020204020204" pitchFamily="34" charset="-122"/>
              </a:rPr>
              <a:t>交互默认使用的是</a:t>
            </a:r>
            <a:r>
              <a:rPr lang="en-US" altLang="zh-CN" sz="2000" dirty="0"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ea typeface="微软雅黑" panose="020B0503020204020204" pitchFamily="34" charset="-122"/>
              </a:rPr>
              <a:t>，然而此处搭建的私有仓库只提供</a:t>
            </a:r>
            <a:r>
              <a:rPr lang="en-US" altLang="zh-CN" sz="2000" dirty="0"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ea typeface="微软雅黑" panose="020B0503020204020204" pitchFamily="34" charset="-122"/>
              </a:rPr>
              <a:t>服务，所以当与私有仓库交互时就会报上面的错误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2996952"/>
            <a:ext cx="9108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a typeface="微软雅黑" panose="020B0503020204020204" pitchFamily="34" charset="-122"/>
              </a:rPr>
              <a:t>解决措施：</a:t>
            </a:r>
            <a:endParaRPr lang="en-US" altLang="zh-CN" b="1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ea typeface="微软雅黑" panose="020B0503020204020204" pitchFamily="34" charset="-122"/>
              </a:rPr>
              <a:t>启动</a:t>
            </a:r>
            <a:r>
              <a:rPr lang="en-US" altLang="zh-CN" dirty="0" err="1">
                <a:ea typeface="微软雅黑" panose="020B0503020204020204" pitchFamily="34" charset="-122"/>
              </a:rPr>
              <a:t>docker</a:t>
            </a:r>
            <a:r>
              <a:rPr lang="en-US" altLang="zh-CN" dirty="0">
                <a:ea typeface="微软雅黑" panose="020B0503020204020204" pitchFamily="34" charset="-122"/>
              </a:rPr>
              <a:t> server</a:t>
            </a:r>
            <a:r>
              <a:rPr lang="zh-CN" altLang="en-US" dirty="0">
                <a:ea typeface="微软雅黑" panose="020B0503020204020204" pitchFamily="34" charset="-122"/>
              </a:rPr>
              <a:t>时增加启动参数为默认使用</a:t>
            </a:r>
            <a:r>
              <a:rPr lang="en-US" altLang="zh-CN" dirty="0"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ea typeface="微软雅黑" panose="020B0503020204020204" pitchFamily="34" charset="-122"/>
              </a:rPr>
              <a:t>访问</a:t>
            </a:r>
            <a:r>
              <a:rPr lang="zh-CN" altLang="en-US" dirty="0" smtClean="0">
                <a:ea typeface="微软雅黑" panose="020B0503020204020204" pitchFamily="34" charset="-122"/>
              </a:rPr>
              <a:t>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ea typeface="微软雅黑" panose="020B0503020204020204" pitchFamily="34" charset="-122"/>
              </a:rPr>
              <a:t>Ubuntu: </a:t>
            </a:r>
            <a:r>
              <a:rPr lang="zh-CN" altLang="en-US" dirty="0" smtClean="0">
                <a:ea typeface="微软雅黑" panose="020B0503020204020204" pitchFamily="34" charset="-122"/>
              </a:rPr>
              <a:t>修改</a:t>
            </a:r>
            <a:r>
              <a:rPr lang="en-US" altLang="zh-CN" dirty="0" err="1"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ea typeface="微软雅黑" panose="020B0503020204020204" pitchFamily="34" charset="-122"/>
              </a:rPr>
              <a:t>启动</a:t>
            </a:r>
            <a:r>
              <a:rPr lang="zh-CN" altLang="en-US" dirty="0" smtClean="0">
                <a:ea typeface="微软雅黑" panose="020B0503020204020204" pitchFamily="34" charset="-122"/>
              </a:rPr>
              <a:t>配置文件</a:t>
            </a:r>
            <a:r>
              <a:rPr lang="en-US" altLang="zh-CN" dirty="0" smtClean="0"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ea typeface="微软雅黑" panose="020B0503020204020204" pitchFamily="34" charset="-122"/>
              </a:rPr>
              <a:t>docker.conf</a:t>
            </a:r>
            <a:r>
              <a:rPr lang="zh-CN" altLang="en-US" dirty="0">
                <a:ea typeface="微软雅黑" panose="020B0503020204020204" pitchFamily="34" charset="-122"/>
              </a:rPr>
              <a:t>，在其中增加</a:t>
            </a:r>
            <a:r>
              <a:rPr lang="en-US" altLang="zh-CN" dirty="0">
                <a:ea typeface="微软雅黑" panose="020B0503020204020204" pitchFamily="34" charset="-122"/>
              </a:rPr>
              <a:t>–insecure-registry </a:t>
            </a:r>
            <a:r>
              <a:rPr lang="en-US" altLang="zh-CN" dirty="0" smtClean="0">
                <a:ea typeface="微软雅黑" panose="020B0503020204020204" pitchFamily="34" charset="-122"/>
              </a:rPr>
              <a:t>192.168.0.102:5000</a:t>
            </a:r>
          </a:p>
          <a:p>
            <a:endParaRPr lang="en-US" altLang="zh-CN" b="1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Window 7: 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VirtualBox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中的虚拟机，修改或添加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daemon.json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文件，并添加如下内容：</a:t>
            </a:r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{“insecure-registries”: [“192.168.0.102”]}</a:t>
            </a:r>
          </a:p>
          <a:p>
            <a:endParaRPr lang="en-US" altLang="zh-CN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Window10: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工具图标，右键菜单中选择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setting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，在图形界面中选择“</a:t>
            </a:r>
            <a:r>
              <a:rPr lang="en-US" altLang="zh-CN" dirty="0" err="1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 daemon</a:t>
            </a:r>
            <a:r>
              <a:rPr lang="zh-CN" altLang="en-US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”中添加</a:t>
            </a:r>
            <a:endParaRPr lang="en-US" altLang="zh-CN" dirty="0" smtClean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微软雅黑" panose="020B0503020204020204" pitchFamily="34" charset="-122"/>
              </a:rPr>
              <a:t>{"</a:t>
            </a:r>
            <a:r>
              <a:rPr lang="en-US" altLang="zh-CN" dirty="0">
                <a:latin typeface="Arial Unicode MS" panose="020B0604020202020204" pitchFamily="34" charset="-122"/>
                <a:ea typeface="微软雅黑" panose="020B0503020204020204" pitchFamily="34" charset="-122"/>
              </a:rPr>
              <a:t>insecure-registries": [    "192.168.0.102:5000"  ]}</a:t>
            </a:r>
          </a:p>
        </p:txBody>
      </p:sp>
    </p:spTree>
    <p:extLst>
      <p:ext uri="{BB962C8B-B14F-4D97-AF65-F5344CB8AC3E}">
        <p14:creationId xmlns:p14="http://schemas.microsoft.com/office/powerpoint/2010/main" val="3488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7061" y="1268760"/>
            <a:ext cx="1050682" cy="814387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6762" y="1492876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46933" y="1268760"/>
            <a:ext cx="5421411" cy="814387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17062" y="2636912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56762" y="2861028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246933" y="2636912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217062" y="4005064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6762" y="4229180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246933" y="4005064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1708" y="142636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41708" y="2794517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三个基本概念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1708" y="411987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217062" y="5373216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619672" y="5597332"/>
            <a:ext cx="478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2246933" y="5373216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文本框 24"/>
          <p:cNvSpPr txBox="1"/>
          <p:nvPr/>
        </p:nvSpPr>
        <p:spPr>
          <a:xfrm>
            <a:off x="2541708" y="548802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背后的技术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8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，资源隔离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648" y="1109064"/>
            <a:ext cx="64624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实现资源隔离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7518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1、UTS: 主机名隔离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2、IPC: 进程间通信隔离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3、PID: 进程树隔离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4、NS: 挂载点隔离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5、NET: 网络接入，包括接口的隔离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6、USER: 将本地的虚拟user-id映射到真实的user-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id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3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，可配额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648" y="836712"/>
            <a:ext cx="6462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CGroups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实现资源可配额、可度量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6305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ea typeface="微软雅黑" panose="020B0503020204020204" pitchFamily="34" charset="-122"/>
              </a:rPr>
              <a:t>CGroups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: Control Groups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ea typeface="微软雅黑" panose="020B0503020204020204" pitchFamily="34" charset="-122"/>
              </a:rPr>
              <a:t>内核提供的一种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机制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ea typeface="微软雅黑" panose="020B0503020204020204" pitchFamily="34" charset="-122"/>
              </a:rPr>
              <a:t>、记录、隔离进程组所使用的物理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资源。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作用：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资源限制（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Limitation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优先级分配（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资源统计（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Accounting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进程控制（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59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，便携性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40" y="90778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ea typeface="微软雅黑" panose="020B0503020204020204" pitchFamily="34" charset="-122"/>
              </a:rPr>
              <a:t>Aufs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(Another Union File System)</a:t>
            </a:r>
            <a:r>
              <a:rPr lang="zh-CN" altLang="en-US" sz="2400" dirty="0"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：另一种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Union FS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一种增量文件系统，分层存储数据变化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ea typeface="微软雅黑" panose="020B0503020204020204" pitchFamily="34" charset="-122"/>
              </a:rPr>
              <a:t>支持将多个目录挂载到同一个虚拟目录下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63" y="2924944"/>
            <a:ext cx="4750897" cy="35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More…..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" y="800516"/>
            <a:ext cx="1184548" cy="998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31840" y="277783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1004" y="5012881"/>
            <a:ext cx="836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More…..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https://www.docker.com/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http://docker-doc.readthedocs.io/zh_CN/latest</a:t>
            </a:r>
            <a:r>
              <a:rPr lang="zh-CN" altLang="en-US" sz="2400" dirty="0" smtClean="0"/>
              <a:t>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9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，是什么？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88" y="1196752"/>
            <a:ext cx="8746049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：一种基于容器技术的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虚拟化解决方案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dotCloud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开源的高级容器引擎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(LXC)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dotCload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公司后更名为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Dockers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6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，一个好故事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9417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面临太多问题：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、各种硬件、操作系统、中间件的管理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、单物理机多应用之间无法有效的隔离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、运维部署、测试、版本管理过于复杂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、迁移成本过高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3635735"/>
            <a:ext cx="424847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如同乐高积木，用户只需要选择合适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的积木组合，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在最顶端署上自己的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02" y="3294826"/>
            <a:ext cx="4750897" cy="35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，一个好故事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879104"/>
            <a:ext cx="9054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、秒级启动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、进程间的隔离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、加快开发、测试、部署的速度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、简化版本管理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04" y="3276364"/>
            <a:ext cx="4716016" cy="35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，为我们提供的便利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12474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更快速的交付和部署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更高效的虚拟化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更轻松的迁移和扩展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更简单的管理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Container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Vs Virtual Machines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076" y="879104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：基础硬件层面实现虚拟化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：基于操作系统层面的虚拟化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1867910"/>
            <a:ext cx="5495401" cy="307325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7627"/>
              </p:ext>
            </p:extLst>
          </p:nvPr>
        </p:nvGraphicFramePr>
        <p:xfrm>
          <a:off x="95076" y="4941168"/>
          <a:ext cx="88694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471"/>
                <a:gridCol w="2956471"/>
                <a:gridCol w="29564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Container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Virtual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Machines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硬盘使用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接近原生操作系统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明显弱于原生操作系统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系统支持量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单机支持上千个窗口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单机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支持几十个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95536" y="3284984"/>
            <a:ext cx="201622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，应用场景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08" y="1484784"/>
            <a:ext cx="88440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应用的打包与部署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创建轻量、私密的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连续的集成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部署、测试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部署、网页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、数据库和后台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0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7061" y="1340768"/>
            <a:ext cx="1050682" cy="814387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6762" y="1564884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一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246933" y="1340768"/>
            <a:ext cx="5421411" cy="814387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17062" y="2708920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56762" y="2933036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246933" y="2708920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217062" y="4077072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6762" y="4301188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246933" y="4077072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96" y="18864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1708" y="149837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41708" y="286652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三个基本概念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1708" y="419187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1217062" y="5373216"/>
            <a:ext cx="1050682" cy="814388"/>
          </a:xfrm>
          <a:prstGeom prst="homePlate">
            <a:avLst>
              <a:gd name="adj" fmla="val 20275"/>
            </a:avLst>
          </a:prstGeom>
          <a:solidFill>
            <a:srgbClr val="DDDDDD"/>
          </a:solidFill>
          <a:ln>
            <a:noFill/>
          </a:ln>
          <a:effectLst>
            <a:outerShdw dist="35921" dir="2700000" algn="ctr" rotWithShape="0">
              <a:srgbClr val="777777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356762" y="5597332"/>
            <a:ext cx="818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2246933" y="5373216"/>
            <a:ext cx="5421411" cy="814388"/>
          </a:xfrm>
          <a:custGeom>
            <a:avLst/>
            <a:gdLst>
              <a:gd name="T0" fmla="*/ 4538 w 4538"/>
              <a:gd name="T1" fmla="*/ 0 h 1080"/>
              <a:gd name="T2" fmla="*/ 0 w 4538"/>
              <a:gd name="T3" fmla="*/ 0 h 1080"/>
              <a:gd name="T4" fmla="*/ 105 w 4538"/>
              <a:gd name="T5" fmla="*/ 541 h 1080"/>
              <a:gd name="T6" fmla="*/ 0 w 4538"/>
              <a:gd name="T7" fmla="*/ 1080 h 1080"/>
              <a:gd name="T8" fmla="*/ 4538 w 4538"/>
              <a:gd name="T9" fmla="*/ 1080 h 1080"/>
              <a:gd name="T10" fmla="*/ 4538 w 4538"/>
              <a:gd name="T11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41708" y="548802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背后的技术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1291</Words>
  <Application>Microsoft Office PowerPoint</Application>
  <PresentationFormat>全屏显示(4:3)</PresentationFormat>
  <Paragraphs>258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woodman</cp:lastModifiedBy>
  <cp:revision>64</cp:revision>
  <dcterms:created xsi:type="dcterms:W3CDTF">2014-10-15T01:44:00Z</dcterms:created>
  <dcterms:modified xsi:type="dcterms:W3CDTF">2016-12-28T08:24:41Z</dcterms:modified>
</cp:coreProperties>
</file>