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2" r:id="rId3"/>
    <p:sldId id="290" r:id="rId4"/>
    <p:sldId id="257" r:id="rId5"/>
    <p:sldId id="289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8" r:id="rId21"/>
    <p:sldId id="306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1" r:id="rId33"/>
    <p:sldId id="32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8C9FF-ABCA-48A6-91B7-B4B2F98A0E69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79196044-0F3C-4647-8028-887B900B5F7F}">
      <dgm:prSet phldrT="[文本]"/>
      <dgm:spPr/>
      <dgm:t>
        <a:bodyPr/>
        <a:lstStyle/>
        <a:p>
          <a:r>
            <a:rPr lang="zh-CN" altLang="en-US" dirty="0"/>
            <a:t>端路由器</a:t>
          </a:r>
        </a:p>
      </dgm:t>
    </dgm:pt>
    <dgm:pt modelId="{D7EC1165-8C63-40B7-B61C-C32F2507FC26}" type="parTrans" cxnId="{6A7825D5-C7A4-4E99-93D1-6B431C61687A}">
      <dgm:prSet/>
      <dgm:spPr/>
      <dgm:t>
        <a:bodyPr/>
        <a:lstStyle/>
        <a:p>
          <a:endParaRPr lang="zh-CN" altLang="en-US"/>
        </a:p>
      </dgm:t>
    </dgm:pt>
    <dgm:pt modelId="{44920F7E-BCC1-4EC9-BC65-C3A7E08B2D74}" type="sibTrans" cxnId="{6A7825D5-C7A4-4E99-93D1-6B431C61687A}">
      <dgm:prSet/>
      <dgm:spPr/>
      <dgm:t>
        <a:bodyPr/>
        <a:lstStyle/>
        <a:p>
          <a:endParaRPr lang="zh-CN" altLang="en-US"/>
        </a:p>
      </dgm:t>
    </dgm:pt>
    <dgm:pt modelId="{83C247E3-8EEC-4D16-938A-B30EDB0F5D41}">
      <dgm:prSet phldrT="[文本]"/>
      <dgm:spPr/>
      <dgm:t>
        <a:bodyPr/>
        <a:lstStyle/>
        <a:p>
          <a:r>
            <a:rPr lang="zh-CN" altLang="en-US" dirty="0"/>
            <a:t>网络层路由器</a:t>
          </a:r>
        </a:p>
      </dgm:t>
    </dgm:pt>
    <dgm:pt modelId="{1635CC55-FA7A-4517-A9E4-E4D2A44C4D82}" type="parTrans" cxnId="{E2C8BE20-A69A-45EA-AA74-6CC0CD24F7EF}">
      <dgm:prSet/>
      <dgm:spPr/>
      <dgm:t>
        <a:bodyPr/>
        <a:lstStyle/>
        <a:p>
          <a:endParaRPr lang="zh-CN" altLang="en-US"/>
        </a:p>
      </dgm:t>
    </dgm:pt>
    <dgm:pt modelId="{5D28D8C5-549F-4A7A-AEAB-41A1DB38C7BB}" type="sibTrans" cxnId="{E2C8BE20-A69A-45EA-AA74-6CC0CD24F7EF}">
      <dgm:prSet/>
      <dgm:spPr/>
      <dgm:t>
        <a:bodyPr/>
        <a:lstStyle/>
        <a:p>
          <a:endParaRPr lang="zh-CN" altLang="en-US"/>
        </a:p>
      </dgm:t>
    </dgm:pt>
    <dgm:pt modelId="{ADE7B283-8942-43FF-B1F5-EA28D3EA0BEB}">
      <dgm:prSet phldrT="[文本]"/>
      <dgm:spPr/>
      <dgm:t>
        <a:bodyPr/>
        <a:lstStyle/>
        <a:p>
          <a:r>
            <a:rPr lang="zh-CN" altLang="en-US" dirty="0"/>
            <a:t>后端路由</a:t>
          </a:r>
        </a:p>
      </dgm:t>
    </dgm:pt>
    <dgm:pt modelId="{09AB2E1F-0512-4DD4-B9F4-D98299D647D4}" type="parTrans" cxnId="{1525CBCF-5448-4688-82EC-C78620ACE213}">
      <dgm:prSet/>
      <dgm:spPr/>
      <dgm:t>
        <a:bodyPr/>
        <a:lstStyle/>
        <a:p>
          <a:endParaRPr lang="zh-CN" altLang="en-US"/>
        </a:p>
      </dgm:t>
    </dgm:pt>
    <dgm:pt modelId="{2A9E283B-5D6F-45D2-B2EB-77ADF882F3DD}" type="sibTrans" cxnId="{1525CBCF-5448-4688-82EC-C78620ACE213}">
      <dgm:prSet/>
      <dgm:spPr/>
      <dgm:t>
        <a:bodyPr/>
        <a:lstStyle/>
        <a:p>
          <a:endParaRPr lang="zh-CN" altLang="en-US"/>
        </a:p>
      </dgm:t>
    </dgm:pt>
    <dgm:pt modelId="{19321BFC-DD21-4C5C-9117-EC9C36237CA7}">
      <dgm:prSet phldrT="[文本]"/>
      <dgm:spPr/>
      <dgm:t>
        <a:bodyPr/>
        <a:lstStyle/>
        <a:p>
          <a:r>
            <a:rPr lang="zh-CN" altLang="en-US" dirty="0"/>
            <a:t>前端路由</a:t>
          </a:r>
        </a:p>
      </dgm:t>
    </dgm:pt>
    <dgm:pt modelId="{4D9CD3BA-00B8-4249-A7D2-9873DCE2A351}" type="parTrans" cxnId="{474D5A27-043F-45C1-A1AD-65B14D3D6058}">
      <dgm:prSet/>
      <dgm:spPr/>
      <dgm:t>
        <a:bodyPr/>
        <a:lstStyle/>
        <a:p>
          <a:endParaRPr lang="zh-CN" altLang="en-US"/>
        </a:p>
      </dgm:t>
    </dgm:pt>
    <dgm:pt modelId="{6937CF7C-3920-45B9-98BC-9A5694BD28C8}" type="sibTrans" cxnId="{474D5A27-043F-45C1-A1AD-65B14D3D6058}">
      <dgm:prSet/>
      <dgm:spPr/>
      <dgm:t>
        <a:bodyPr/>
        <a:lstStyle/>
        <a:p>
          <a:endParaRPr lang="zh-CN" altLang="en-US"/>
        </a:p>
      </dgm:t>
    </dgm:pt>
    <dgm:pt modelId="{FA978A12-2BFD-4B13-98A7-B6A29AA18BF1}">
      <dgm:prSet phldrT="[文本]"/>
      <dgm:spPr/>
      <dgm:t>
        <a:bodyPr/>
        <a:lstStyle/>
        <a:p>
          <a:r>
            <a:rPr lang="zh-CN" altLang="en-US" dirty="0"/>
            <a:t>终端</a:t>
          </a:r>
        </a:p>
      </dgm:t>
    </dgm:pt>
    <dgm:pt modelId="{2E6CCF4B-04C0-4374-A045-B5BD39D6C74E}" type="parTrans" cxnId="{3F77C07E-415F-4019-9777-13CEA9F42ED2}">
      <dgm:prSet/>
      <dgm:spPr/>
      <dgm:t>
        <a:bodyPr/>
        <a:lstStyle/>
        <a:p>
          <a:endParaRPr lang="zh-CN" altLang="en-US"/>
        </a:p>
      </dgm:t>
    </dgm:pt>
    <dgm:pt modelId="{85430A8D-5C8F-45D1-96FC-A5619EA0A116}" type="sibTrans" cxnId="{3F77C07E-415F-4019-9777-13CEA9F42ED2}">
      <dgm:prSet/>
      <dgm:spPr/>
      <dgm:t>
        <a:bodyPr/>
        <a:lstStyle/>
        <a:p>
          <a:endParaRPr lang="zh-CN" altLang="en-US"/>
        </a:p>
      </dgm:t>
    </dgm:pt>
    <dgm:pt modelId="{19912E8E-67DD-449D-9119-05CA38D6D979}">
      <dgm:prSet phldrT="[文本]"/>
      <dgm:spPr/>
      <dgm:t>
        <a:bodyPr/>
        <a:lstStyle/>
        <a:p>
          <a:r>
            <a:rPr lang="zh-CN" altLang="en-US" dirty="0"/>
            <a:t>视图展现</a:t>
          </a:r>
        </a:p>
      </dgm:t>
    </dgm:pt>
    <dgm:pt modelId="{9F5D54BA-3166-43B0-A110-83579049F3CC}" type="parTrans" cxnId="{F8512386-8CEE-436D-A36E-0C70AF32E146}">
      <dgm:prSet/>
      <dgm:spPr/>
      <dgm:t>
        <a:bodyPr/>
        <a:lstStyle/>
        <a:p>
          <a:endParaRPr lang="zh-CN" altLang="en-US"/>
        </a:p>
      </dgm:t>
    </dgm:pt>
    <dgm:pt modelId="{790AE8F3-1D0E-43F1-BB6E-7159814B48E2}" type="sibTrans" cxnId="{F8512386-8CEE-436D-A36E-0C70AF32E146}">
      <dgm:prSet/>
      <dgm:spPr/>
      <dgm:t>
        <a:bodyPr/>
        <a:lstStyle/>
        <a:p>
          <a:endParaRPr lang="zh-CN" altLang="en-US"/>
        </a:p>
      </dgm:t>
    </dgm:pt>
    <dgm:pt modelId="{815BB6C8-BDB9-4DA6-B6BD-D1EB7ABE5A66}" type="pres">
      <dgm:prSet presAssocID="{DCB8C9FF-ABCA-48A6-91B7-B4B2F98A0E69}" presName="Name0" presStyleCnt="0">
        <dgm:presLayoutVars>
          <dgm:dir/>
          <dgm:resizeHandles val="exact"/>
        </dgm:presLayoutVars>
      </dgm:prSet>
      <dgm:spPr/>
    </dgm:pt>
    <dgm:pt modelId="{C14B24BC-0DC6-444F-AAA3-6D2FE78CEA9A}" type="pres">
      <dgm:prSet presAssocID="{FA978A12-2BFD-4B13-98A7-B6A29AA18BF1}" presName="node" presStyleLbl="node1" presStyleIdx="0" presStyleCnt="6" custLinFactNeighborY="-84127">
        <dgm:presLayoutVars>
          <dgm:bulletEnabled val="1"/>
        </dgm:presLayoutVars>
      </dgm:prSet>
      <dgm:spPr/>
    </dgm:pt>
    <dgm:pt modelId="{43A055B2-14DB-4CD3-99D9-B848CACF3290}" type="pres">
      <dgm:prSet presAssocID="{85430A8D-5C8F-45D1-96FC-A5619EA0A116}" presName="sibTrans" presStyleLbl="sibTrans2D1" presStyleIdx="0" presStyleCnt="5"/>
      <dgm:spPr/>
    </dgm:pt>
    <dgm:pt modelId="{4AAC2EDB-A38D-4D26-9940-535D7DD9ADA1}" type="pres">
      <dgm:prSet presAssocID="{85430A8D-5C8F-45D1-96FC-A5619EA0A116}" presName="connectorText" presStyleLbl="sibTrans2D1" presStyleIdx="0" presStyleCnt="5"/>
      <dgm:spPr/>
    </dgm:pt>
    <dgm:pt modelId="{0AE2AEB1-CE37-4BEE-AC23-35D62D4C75B4}" type="pres">
      <dgm:prSet presAssocID="{79196044-0F3C-4647-8028-887B900B5F7F}" presName="node" presStyleLbl="node1" presStyleIdx="1" presStyleCnt="6" custLinFactNeighborY="-84127">
        <dgm:presLayoutVars>
          <dgm:bulletEnabled val="1"/>
        </dgm:presLayoutVars>
      </dgm:prSet>
      <dgm:spPr/>
    </dgm:pt>
    <dgm:pt modelId="{2CBA9948-7B80-494C-96DB-FF31016C42BA}" type="pres">
      <dgm:prSet presAssocID="{44920F7E-BCC1-4EC9-BC65-C3A7E08B2D74}" presName="sibTrans" presStyleLbl="sibTrans2D1" presStyleIdx="1" presStyleCnt="5"/>
      <dgm:spPr/>
    </dgm:pt>
    <dgm:pt modelId="{E458144E-36DB-4D00-91D3-0B8097B3ED00}" type="pres">
      <dgm:prSet presAssocID="{44920F7E-BCC1-4EC9-BC65-C3A7E08B2D74}" presName="connectorText" presStyleLbl="sibTrans2D1" presStyleIdx="1" presStyleCnt="5"/>
      <dgm:spPr/>
    </dgm:pt>
    <dgm:pt modelId="{CC37A0F0-14ED-49C7-8F6E-4DAB46A4B4E7}" type="pres">
      <dgm:prSet presAssocID="{83C247E3-8EEC-4D16-938A-B30EDB0F5D41}" presName="node" presStyleLbl="node1" presStyleIdx="2" presStyleCnt="6" custLinFactNeighborY="-84127">
        <dgm:presLayoutVars>
          <dgm:bulletEnabled val="1"/>
        </dgm:presLayoutVars>
      </dgm:prSet>
      <dgm:spPr/>
    </dgm:pt>
    <dgm:pt modelId="{1C1F9830-CDE1-4731-A177-F6C1541A62C3}" type="pres">
      <dgm:prSet presAssocID="{5D28D8C5-549F-4A7A-AEAB-41A1DB38C7BB}" presName="sibTrans" presStyleLbl="sibTrans2D1" presStyleIdx="2" presStyleCnt="5"/>
      <dgm:spPr/>
    </dgm:pt>
    <dgm:pt modelId="{569A4A3B-AE88-4BF7-931E-2217797821BD}" type="pres">
      <dgm:prSet presAssocID="{5D28D8C5-549F-4A7A-AEAB-41A1DB38C7BB}" presName="connectorText" presStyleLbl="sibTrans2D1" presStyleIdx="2" presStyleCnt="5"/>
      <dgm:spPr/>
    </dgm:pt>
    <dgm:pt modelId="{0BDE6C68-7857-49E3-A005-E5A63C0CF783}" type="pres">
      <dgm:prSet presAssocID="{ADE7B283-8942-43FF-B1F5-EA28D3EA0BEB}" presName="node" presStyleLbl="node1" presStyleIdx="3" presStyleCnt="6" custLinFactNeighborY="-84127">
        <dgm:presLayoutVars>
          <dgm:bulletEnabled val="1"/>
        </dgm:presLayoutVars>
      </dgm:prSet>
      <dgm:spPr/>
    </dgm:pt>
    <dgm:pt modelId="{DAA50944-9867-491B-91B4-C9655C6F4DA5}" type="pres">
      <dgm:prSet presAssocID="{2A9E283B-5D6F-45D2-B2EB-77ADF882F3DD}" presName="sibTrans" presStyleLbl="sibTrans2D1" presStyleIdx="3" presStyleCnt="5"/>
      <dgm:spPr/>
    </dgm:pt>
    <dgm:pt modelId="{5C5F9171-2CA7-46DB-A96A-EA66C53D7CDB}" type="pres">
      <dgm:prSet presAssocID="{2A9E283B-5D6F-45D2-B2EB-77ADF882F3DD}" presName="connectorText" presStyleLbl="sibTrans2D1" presStyleIdx="3" presStyleCnt="5"/>
      <dgm:spPr/>
    </dgm:pt>
    <dgm:pt modelId="{9CE6B37A-70EE-4114-9818-85531438AB0C}" type="pres">
      <dgm:prSet presAssocID="{19321BFC-DD21-4C5C-9117-EC9C36237CA7}" presName="node" presStyleLbl="node1" presStyleIdx="4" presStyleCnt="6" custLinFactNeighborY="-84127">
        <dgm:presLayoutVars>
          <dgm:bulletEnabled val="1"/>
        </dgm:presLayoutVars>
      </dgm:prSet>
      <dgm:spPr/>
    </dgm:pt>
    <dgm:pt modelId="{4A2F5827-C134-4FBD-987E-414D46D83615}" type="pres">
      <dgm:prSet presAssocID="{6937CF7C-3920-45B9-98BC-9A5694BD28C8}" presName="sibTrans" presStyleLbl="sibTrans2D1" presStyleIdx="4" presStyleCnt="5"/>
      <dgm:spPr/>
    </dgm:pt>
    <dgm:pt modelId="{17955A82-FA7E-4C07-BBE8-93BB5BAC6371}" type="pres">
      <dgm:prSet presAssocID="{6937CF7C-3920-45B9-98BC-9A5694BD28C8}" presName="connectorText" presStyleLbl="sibTrans2D1" presStyleIdx="4" presStyleCnt="5"/>
      <dgm:spPr/>
    </dgm:pt>
    <dgm:pt modelId="{D62AC2D9-8170-4095-8D15-DF574E8751E4}" type="pres">
      <dgm:prSet presAssocID="{19912E8E-67DD-449D-9119-05CA38D6D979}" presName="node" presStyleLbl="node1" presStyleIdx="5" presStyleCnt="6" custLinFactNeighborY="-84127">
        <dgm:presLayoutVars>
          <dgm:bulletEnabled val="1"/>
        </dgm:presLayoutVars>
      </dgm:prSet>
      <dgm:spPr/>
    </dgm:pt>
  </dgm:ptLst>
  <dgm:cxnLst>
    <dgm:cxn modelId="{DB8A4302-4C1E-4365-BEE7-0BE9601DEFF0}" type="presOf" srcId="{79196044-0F3C-4647-8028-887B900B5F7F}" destId="{0AE2AEB1-CE37-4BEE-AC23-35D62D4C75B4}" srcOrd="0" destOrd="0" presId="urn:microsoft.com/office/officeart/2005/8/layout/process1"/>
    <dgm:cxn modelId="{CFD96312-0D26-491D-8E92-62D24373815E}" type="presOf" srcId="{85430A8D-5C8F-45D1-96FC-A5619EA0A116}" destId="{4AAC2EDB-A38D-4D26-9940-535D7DD9ADA1}" srcOrd="1" destOrd="0" presId="urn:microsoft.com/office/officeart/2005/8/layout/process1"/>
    <dgm:cxn modelId="{E2C8BE20-A69A-45EA-AA74-6CC0CD24F7EF}" srcId="{DCB8C9FF-ABCA-48A6-91B7-B4B2F98A0E69}" destId="{83C247E3-8EEC-4D16-938A-B30EDB0F5D41}" srcOrd="2" destOrd="0" parTransId="{1635CC55-FA7A-4517-A9E4-E4D2A44C4D82}" sibTransId="{5D28D8C5-549F-4A7A-AEAB-41A1DB38C7BB}"/>
    <dgm:cxn modelId="{228CFC21-C9F6-41A5-AC51-D68621112712}" type="presOf" srcId="{6937CF7C-3920-45B9-98BC-9A5694BD28C8}" destId="{17955A82-FA7E-4C07-BBE8-93BB5BAC6371}" srcOrd="1" destOrd="0" presId="urn:microsoft.com/office/officeart/2005/8/layout/process1"/>
    <dgm:cxn modelId="{474D5A27-043F-45C1-A1AD-65B14D3D6058}" srcId="{DCB8C9FF-ABCA-48A6-91B7-B4B2F98A0E69}" destId="{19321BFC-DD21-4C5C-9117-EC9C36237CA7}" srcOrd="4" destOrd="0" parTransId="{4D9CD3BA-00B8-4249-A7D2-9873DCE2A351}" sibTransId="{6937CF7C-3920-45B9-98BC-9A5694BD28C8}"/>
    <dgm:cxn modelId="{89F23E37-6E71-4E35-8E41-706BC1CDC65A}" type="presOf" srcId="{19912E8E-67DD-449D-9119-05CA38D6D979}" destId="{D62AC2D9-8170-4095-8D15-DF574E8751E4}" srcOrd="0" destOrd="0" presId="urn:microsoft.com/office/officeart/2005/8/layout/process1"/>
    <dgm:cxn modelId="{C6FFF35F-DE74-4136-97B2-EFD8C9878F5E}" type="presOf" srcId="{DCB8C9FF-ABCA-48A6-91B7-B4B2F98A0E69}" destId="{815BB6C8-BDB9-4DA6-B6BD-D1EB7ABE5A66}" srcOrd="0" destOrd="0" presId="urn:microsoft.com/office/officeart/2005/8/layout/process1"/>
    <dgm:cxn modelId="{C5439C46-7075-4FF8-A923-8FE523E7A8FF}" type="presOf" srcId="{ADE7B283-8942-43FF-B1F5-EA28D3EA0BEB}" destId="{0BDE6C68-7857-49E3-A005-E5A63C0CF783}" srcOrd="0" destOrd="0" presId="urn:microsoft.com/office/officeart/2005/8/layout/process1"/>
    <dgm:cxn modelId="{59C01C48-DDAC-46C8-BB40-FBCDD6D8847B}" type="presOf" srcId="{19321BFC-DD21-4C5C-9117-EC9C36237CA7}" destId="{9CE6B37A-70EE-4114-9818-85531438AB0C}" srcOrd="0" destOrd="0" presId="urn:microsoft.com/office/officeart/2005/8/layout/process1"/>
    <dgm:cxn modelId="{200D3A6B-1C0B-4B15-87BB-46F0CF953400}" type="presOf" srcId="{44920F7E-BCC1-4EC9-BC65-C3A7E08B2D74}" destId="{E458144E-36DB-4D00-91D3-0B8097B3ED00}" srcOrd="1" destOrd="0" presId="urn:microsoft.com/office/officeart/2005/8/layout/process1"/>
    <dgm:cxn modelId="{B5C04B6D-C7FE-4CA8-996F-DF541FDC64AD}" type="presOf" srcId="{FA978A12-2BFD-4B13-98A7-B6A29AA18BF1}" destId="{C14B24BC-0DC6-444F-AAA3-6D2FE78CEA9A}" srcOrd="0" destOrd="0" presId="urn:microsoft.com/office/officeart/2005/8/layout/process1"/>
    <dgm:cxn modelId="{9AB0B752-348C-4D71-B62B-24A2799E6EB2}" type="presOf" srcId="{5D28D8C5-549F-4A7A-AEAB-41A1DB38C7BB}" destId="{569A4A3B-AE88-4BF7-931E-2217797821BD}" srcOrd="1" destOrd="0" presId="urn:microsoft.com/office/officeart/2005/8/layout/process1"/>
    <dgm:cxn modelId="{B0937D74-568A-467D-98F8-FF6203B7592A}" type="presOf" srcId="{5D28D8C5-549F-4A7A-AEAB-41A1DB38C7BB}" destId="{1C1F9830-CDE1-4731-A177-F6C1541A62C3}" srcOrd="0" destOrd="0" presId="urn:microsoft.com/office/officeart/2005/8/layout/process1"/>
    <dgm:cxn modelId="{3F77C07E-415F-4019-9777-13CEA9F42ED2}" srcId="{DCB8C9FF-ABCA-48A6-91B7-B4B2F98A0E69}" destId="{FA978A12-2BFD-4B13-98A7-B6A29AA18BF1}" srcOrd="0" destOrd="0" parTransId="{2E6CCF4B-04C0-4374-A045-B5BD39D6C74E}" sibTransId="{85430A8D-5C8F-45D1-96FC-A5619EA0A116}"/>
    <dgm:cxn modelId="{04082E85-0CF4-42C7-AFD4-B89E9F7CD8AA}" type="presOf" srcId="{2A9E283B-5D6F-45D2-B2EB-77ADF882F3DD}" destId="{DAA50944-9867-491B-91B4-C9655C6F4DA5}" srcOrd="0" destOrd="0" presId="urn:microsoft.com/office/officeart/2005/8/layout/process1"/>
    <dgm:cxn modelId="{F8512386-8CEE-436D-A36E-0C70AF32E146}" srcId="{DCB8C9FF-ABCA-48A6-91B7-B4B2F98A0E69}" destId="{19912E8E-67DD-449D-9119-05CA38D6D979}" srcOrd="5" destOrd="0" parTransId="{9F5D54BA-3166-43B0-A110-83579049F3CC}" sibTransId="{790AE8F3-1D0E-43F1-BB6E-7159814B48E2}"/>
    <dgm:cxn modelId="{D18E6FA6-194E-4466-99A8-EDDF8D351BD0}" type="presOf" srcId="{85430A8D-5C8F-45D1-96FC-A5619EA0A116}" destId="{43A055B2-14DB-4CD3-99D9-B848CACF3290}" srcOrd="0" destOrd="0" presId="urn:microsoft.com/office/officeart/2005/8/layout/process1"/>
    <dgm:cxn modelId="{0E19C6B1-1E62-4834-B85F-45E63AFA4B5C}" type="presOf" srcId="{83C247E3-8EEC-4D16-938A-B30EDB0F5D41}" destId="{CC37A0F0-14ED-49C7-8F6E-4DAB46A4B4E7}" srcOrd="0" destOrd="0" presId="urn:microsoft.com/office/officeart/2005/8/layout/process1"/>
    <dgm:cxn modelId="{1525CBCF-5448-4688-82EC-C78620ACE213}" srcId="{DCB8C9FF-ABCA-48A6-91B7-B4B2F98A0E69}" destId="{ADE7B283-8942-43FF-B1F5-EA28D3EA0BEB}" srcOrd="3" destOrd="0" parTransId="{09AB2E1F-0512-4DD4-B9F4-D98299D647D4}" sibTransId="{2A9E283B-5D6F-45D2-B2EB-77ADF882F3DD}"/>
    <dgm:cxn modelId="{92305ED4-3F2B-4498-B43D-F6F20DEBB561}" type="presOf" srcId="{44920F7E-BCC1-4EC9-BC65-C3A7E08B2D74}" destId="{2CBA9948-7B80-494C-96DB-FF31016C42BA}" srcOrd="0" destOrd="0" presId="urn:microsoft.com/office/officeart/2005/8/layout/process1"/>
    <dgm:cxn modelId="{6A7825D5-C7A4-4E99-93D1-6B431C61687A}" srcId="{DCB8C9FF-ABCA-48A6-91B7-B4B2F98A0E69}" destId="{79196044-0F3C-4647-8028-887B900B5F7F}" srcOrd="1" destOrd="0" parTransId="{D7EC1165-8C63-40B7-B61C-C32F2507FC26}" sibTransId="{44920F7E-BCC1-4EC9-BC65-C3A7E08B2D74}"/>
    <dgm:cxn modelId="{7D0A8ED8-0889-470B-9A1E-46C14055CB4A}" type="presOf" srcId="{2A9E283B-5D6F-45D2-B2EB-77ADF882F3DD}" destId="{5C5F9171-2CA7-46DB-A96A-EA66C53D7CDB}" srcOrd="1" destOrd="0" presId="urn:microsoft.com/office/officeart/2005/8/layout/process1"/>
    <dgm:cxn modelId="{89CC41DB-BD91-4C55-97EE-DACA4E33B846}" type="presOf" srcId="{6937CF7C-3920-45B9-98BC-9A5694BD28C8}" destId="{4A2F5827-C134-4FBD-987E-414D46D83615}" srcOrd="0" destOrd="0" presId="urn:microsoft.com/office/officeart/2005/8/layout/process1"/>
    <dgm:cxn modelId="{D33B9BB3-508F-41E2-9750-89C9DAC7CED1}" type="presParOf" srcId="{815BB6C8-BDB9-4DA6-B6BD-D1EB7ABE5A66}" destId="{C14B24BC-0DC6-444F-AAA3-6D2FE78CEA9A}" srcOrd="0" destOrd="0" presId="urn:microsoft.com/office/officeart/2005/8/layout/process1"/>
    <dgm:cxn modelId="{37B5FCEF-B06D-42F4-9F93-DD368F9E23FB}" type="presParOf" srcId="{815BB6C8-BDB9-4DA6-B6BD-D1EB7ABE5A66}" destId="{43A055B2-14DB-4CD3-99D9-B848CACF3290}" srcOrd="1" destOrd="0" presId="urn:microsoft.com/office/officeart/2005/8/layout/process1"/>
    <dgm:cxn modelId="{0EFB4785-BF4B-446A-80DB-5BBA267BA752}" type="presParOf" srcId="{43A055B2-14DB-4CD3-99D9-B848CACF3290}" destId="{4AAC2EDB-A38D-4D26-9940-535D7DD9ADA1}" srcOrd="0" destOrd="0" presId="urn:microsoft.com/office/officeart/2005/8/layout/process1"/>
    <dgm:cxn modelId="{5C4CDE7C-3A2F-48BB-99D3-6761EC73A8AC}" type="presParOf" srcId="{815BB6C8-BDB9-4DA6-B6BD-D1EB7ABE5A66}" destId="{0AE2AEB1-CE37-4BEE-AC23-35D62D4C75B4}" srcOrd="2" destOrd="0" presId="urn:microsoft.com/office/officeart/2005/8/layout/process1"/>
    <dgm:cxn modelId="{09E8C723-5764-466D-A16B-F3E111F64132}" type="presParOf" srcId="{815BB6C8-BDB9-4DA6-B6BD-D1EB7ABE5A66}" destId="{2CBA9948-7B80-494C-96DB-FF31016C42BA}" srcOrd="3" destOrd="0" presId="urn:microsoft.com/office/officeart/2005/8/layout/process1"/>
    <dgm:cxn modelId="{749F7D03-B951-4EFB-A0BA-9C9FBAD6EAFE}" type="presParOf" srcId="{2CBA9948-7B80-494C-96DB-FF31016C42BA}" destId="{E458144E-36DB-4D00-91D3-0B8097B3ED00}" srcOrd="0" destOrd="0" presId="urn:microsoft.com/office/officeart/2005/8/layout/process1"/>
    <dgm:cxn modelId="{93652B26-8A19-4197-A284-BEBDCDFA602C}" type="presParOf" srcId="{815BB6C8-BDB9-4DA6-B6BD-D1EB7ABE5A66}" destId="{CC37A0F0-14ED-49C7-8F6E-4DAB46A4B4E7}" srcOrd="4" destOrd="0" presId="urn:microsoft.com/office/officeart/2005/8/layout/process1"/>
    <dgm:cxn modelId="{FF8654F2-7E13-44F1-943C-726B86FFBC3E}" type="presParOf" srcId="{815BB6C8-BDB9-4DA6-B6BD-D1EB7ABE5A66}" destId="{1C1F9830-CDE1-4731-A177-F6C1541A62C3}" srcOrd="5" destOrd="0" presId="urn:microsoft.com/office/officeart/2005/8/layout/process1"/>
    <dgm:cxn modelId="{0216CF92-2AC9-4EF7-A48D-D886A098D908}" type="presParOf" srcId="{1C1F9830-CDE1-4731-A177-F6C1541A62C3}" destId="{569A4A3B-AE88-4BF7-931E-2217797821BD}" srcOrd="0" destOrd="0" presId="urn:microsoft.com/office/officeart/2005/8/layout/process1"/>
    <dgm:cxn modelId="{EFC09522-06E1-4868-AC70-3544C1B736DB}" type="presParOf" srcId="{815BB6C8-BDB9-4DA6-B6BD-D1EB7ABE5A66}" destId="{0BDE6C68-7857-49E3-A005-E5A63C0CF783}" srcOrd="6" destOrd="0" presId="urn:microsoft.com/office/officeart/2005/8/layout/process1"/>
    <dgm:cxn modelId="{02CD89B4-3463-445D-A446-B73C60E8615C}" type="presParOf" srcId="{815BB6C8-BDB9-4DA6-B6BD-D1EB7ABE5A66}" destId="{DAA50944-9867-491B-91B4-C9655C6F4DA5}" srcOrd="7" destOrd="0" presId="urn:microsoft.com/office/officeart/2005/8/layout/process1"/>
    <dgm:cxn modelId="{2B701CFA-BEF4-4619-A630-439F58BF525B}" type="presParOf" srcId="{DAA50944-9867-491B-91B4-C9655C6F4DA5}" destId="{5C5F9171-2CA7-46DB-A96A-EA66C53D7CDB}" srcOrd="0" destOrd="0" presId="urn:microsoft.com/office/officeart/2005/8/layout/process1"/>
    <dgm:cxn modelId="{602B4817-88BC-47A5-92A4-AB81723930AD}" type="presParOf" srcId="{815BB6C8-BDB9-4DA6-B6BD-D1EB7ABE5A66}" destId="{9CE6B37A-70EE-4114-9818-85531438AB0C}" srcOrd="8" destOrd="0" presId="urn:microsoft.com/office/officeart/2005/8/layout/process1"/>
    <dgm:cxn modelId="{820E07B5-004E-4559-B4E1-0C6F57809E46}" type="presParOf" srcId="{815BB6C8-BDB9-4DA6-B6BD-D1EB7ABE5A66}" destId="{4A2F5827-C134-4FBD-987E-414D46D83615}" srcOrd="9" destOrd="0" presId="urn:microsoft.com/office/officeart/2005/8/layout/process1"/>
    <dgm:cxn modelId="{AA75A411-C925-4CB5-9689-AAF293D92946}" type="presParOf" srcId="{4A2F5827-C134-4FBD-987E-414D46D83615}" destId="{17955A82-FA7E-4C07-BBE8-93BB5BAC6371}" srcOrd="0" destOrd="0" presId="urn:microsoft.com/office/officeart/2005/8/layout/process1"/>
    <dgm:cxn modelId="{0A7D9703-2A42-421E-85F8-8297E7232F94}" type="presParOf" srcId="{815BB6C8-BDB9-4DA6-B6BD-D1EB7ABE5A66}" destId="{D62AC2D9-8170-4095-8D15-DF574E8751E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B24BC-0DC6-444F-AAA3-6D2FE78CEA9A}">
      <dsp:nvSpPr>
        <dsp:cNvPr id="0" name=""/>
        <dsp:cNvSpPr/>
      </dsp:nvSpPr>
      <dsp:spPr>
        <a:xfrm>
          <a:off x="0" y="1508251"/>
          <a:ext cx="1492469" cy="8954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终端</a:t>
          </a:r>
        </a:p>
      </dsp:txBody>
      <dsp:txXfrm>
        <a:off x="26228" y="1534479"/>
        <a:ext cx="1440013" cy="843025"/>
      </dsp:txXfrm>
    </dsp:sp>
    <dsp:sp modelId="{43A055B2-14DB-4CD3-99D9-B848CACF3290}">
      <dsp:nvSpPr>
        <dsp:cNvPr id="0" name=""/>
        <dsp:cNvSpPr/>
      </dsp:nvSpPr>
      <dsp:spPr>
        <a:xfrm>
          <a:off x="1641715" y="1770925"/>
          <a:ext cx="316403" cy="370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641715" y="1844951"/>
        <a:ext cx="221482" cy="222080"/>
      </dsp:txXfrm>
    </dsp:sp>
    <dsp:sp modelId="{0AE2AEB1-CE37-4BEE-AC23-35D62D4C75B4}">
      <dsp:nvSpPr>
        <dsp:cNvPr id="0" name=""/>
        <dsp:cNvSpPr/>
      </dsp:nvSpPr>
      <dsp:spPr>
        <a:xfrm>
          <a:off x="2089456" y="1508251"/>
          <a:ext cx="1492469" cy="895481"/>
        </a:xfrm>
        <a:prstGeom prst="roundRect">
          <a:avLst>
            <a:gd name="adj" fmla="val 10000"/>
          </a:avLst>
        </a:prstGeom>
        <a:solidFill>
          <a:schemeClr val="accent3">
            <a:hueOff val="-1996664"/>
            <a:satOff val="16923"/>
            <a:lumOff val="1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端路由器</a:t>
          </a:r>
        </a:p>
      </dsp:txBody>
      <dsp:txXfrm>
        <a:off x="2115684" y="1534479"/>
        <a:ext cx="1440013" cy="843025"/>
      </dsp:txXfrm>
    </dsp:sp>
    <dsp:sp modelId="{2CBA9948-7B80-494C-96DB-FF31016C42BA}">
      <dsp:nvSpPr>
        <dsp:cNvPr id="0" name=""/>
        <dsp:cNvSpPr/>
      </dsp:nvSpPr>
      <dsp:spPr>
        <a:xfrm>
          <a:off x="3731172" y="1770925"/>
          <a:ext cx="316403" cy="370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731172" y="1844951"/>
        <a:ext cx="221482" cy="222080"/>
      </dsp:txXfrm>
    </dsp:sp>
    <dsp:sp modelId="{CC37A0F0-14ED-49C7-8F6E-4DAB46A4B4E7}">
      <dsp:nvSpPr>
        <dsp:cNvPr id="0" name=""/>
        <dsp:cNvSpPr/>
      </dsp:nvSpPr>
      <dsp:spPr>
        <a:xfrm>
          <a:off x="4178913" y="1508251"/>
          <a:ext cx="1492469" cy="895481"/>
        </a:xfrm>
        <a:prstGeom prst="roundRect">
          <a:avLst>
            <a:gd name="adj" fmla="val 10000"/>
          </a:avLst>
        </a:prstGeom>
        <a:solidFill>
          <a:schemeClr val="accent3">
            <a:hueOff val="-3993327"/>
            <a:satOff val="33846"/>
            <a:lumOff val="3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网络层路由器</a:t>
          </a:r>
        </a:p>
      </dsp:txBody>
      <dsp:txXfrm>
        <a:off x="4205141" y="1534479"/>
        <a:ext cx="1440013" cy="843025"/>
      </dsp:txXfrm>
    </dsp:sp>
    <dsp:sp modelId="{1C1F9830-CDE1-4731-A177-F6C1541A62C3}">
      <dsp:nvSpPr>
        <dsp:cNvPr id="0" name=""/>
        <dsp:cNvSpPr/>
      </dsp:nvSpPr>
      <dsp:spPr>
        <a:xfrm>
          <a:off x="5820629" y="1770925"/>
          <a:ext cx="316403" cy="370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820629" y="1844951"/>
        <a:ext cx="221482" cy="222080"/>
      </dsp:txXfrm>
    </dsp:sp>
    <dsp:sp modelId="{0BDE6C68-7857-49E3-A005-E5A63C0CF783}">
      <dsp:nvSpPr>
        <dsp:cNvPr id="0" name=""/>
        <dsp:cNvSpPr/>
      </dsp:nvSpPr>
      <dsp:spPr>
        <a:xfrm>
          <a:off x="6268369" y="1508251"/>
          <a:ext cx="1492469" cy="895481"/>
        </a:xfrm>
        <a:prstGeom prst="roundRect">
          <a:avLst>
            <a:gd name="adj" fmla="val 10000"/>
          </a:avLst>
        </a:prstGeom>
        <a:solidFill>
          <a:schemeClr val="accent3">
            <a:hueOff val="-5989991"/>
            <a:satOff val="50769"/>
            <a:lumOff val="5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后端路由</a:t>
          </a:r>
        </a:p>
      </dsp:txBody>
      <dsp:txXfrm>
        <a:off x="6294597" y="1534479"/>
        <a:ext cx="1440013" cy="843025"/>
      </dsp:txXfrm>
    </dsp:sp>
    <dsp:sp modelId="{DAA50944-9867-491B-91B4-C9655C6F4DA5}">
      <dsp:nvSpPr>
        <dsp:cNvPr id="0" name=""/>
        <dsp:cNvSpPr/>
      </dsp:nvSpPr>
      <dsp:spPr>
        <a:xfrm>
          <a:off x="7910085" y="1770925"/>
          <a:ext cx="316403" cy="370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7910085" y="1844951"/>
        <a:ext cx="221482" cy="222080"/>
      </dsp:txXfrm>
    </dsp:sp>
    <dsp:sp modelId="{9CE6B37A-70EE-4114-9818-85531438AB0C}">
      <dsp:nvSpPr>
        <dsp:cNvPr id="0" name=""/>
        <dsp:cNvSpPr/>
      </dsp:nvSpPr>
      <dsp:spPr>
        <a:xfrm>
          <a:off x="8357826" y="1508251"/>
          <a:ext cx="1492469" cy="895481"/>
        </a:xfrm>
        <a:prstGeom prst="roundRect">
          <a:avLst>
            <a:gd name="adj" fmla="val 10000"/>
          </a:avLst>
        </a:prstGeom>
        <a:solidFill>
          <a:schemeClr val="accent3">
            <a:hueOff val="-7986655"/>
            <a:satOff val="67692"/>
            <a:lumOff val="6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前端路由</a:t>
          </a:r>
        </a:p>
      </dsp:txBody>
      <dsp:txXfrm>
        <a:off x="8384054" y="1534479"/>
        <a:ext cx="1440013" cy="843025"/>
      </dsp:txXfrm>
    </dsp:sp>
    <dsp:sp modelId="{4A2F5827-C134-4FBD-987E-414D46D83615}">
      <dsp:nvSpPr>
        <dsp:cNvPr id="0" name=""/>
        <dsp:cNvSpPr/>
      </dsp:nvSpPr>
      <dsp:spPr>
        <a:xfrm>
          <a:off x="9999542" y="1770925"/>
          <a:ext cx="316403" cy="370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9999542" y="1844951"/>
        <a:ext cx="221482" cy="222080"/>
      </dsp:txXfrm>
    </dsp:sp>
    <dsp:sp modelId="{D62AC2D9-8170-4095-8D15-DF574E8751E4}">
      <dsp:nvSpPr>
        <dsp:cNvPr id="0" name=""/>
        <dsp:cNvSpPr/>
      </dsp:nvSpPr>
      <dsp:spPr>
        <a:xfrm>
          <a:off x="10447283" y="1508251"/>
          <a:ext cx="1492469" cy="895481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视图展现</a:t>
          </a:r>
        </a:p>
      </dsp:txBody>
      <dsp:txXfrm>
        <a:off x="10473511" y="1534479"/>
        <a:ext cx="1440013" cy="843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12804-0BA3-4B4A-B086-3B24ADA1A28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A3E89-9E7D-4140-9F75-2EDA2A60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3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48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1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75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49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000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643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93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5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4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52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00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219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5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219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589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77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627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43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082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28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755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5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82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1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85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701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10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86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3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4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93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4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3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6933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3733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8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91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867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○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■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○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■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○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Didact Gothic"/>
              <a:buChar char="■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867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○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■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○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■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●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Didact Gothic"/>
              <a:buChar char="○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Didact Gothic"/>
              <a:buChar char="■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25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31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6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7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5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44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6000" b="1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6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Google Shape;9;p1"/>
          <p:cNvSpPr/>
          <p:nvPr/>
        </p:nvSpPr>
        <p:spPr>
          <a:xfrm>
            <a:off x="0" y="6795495"/>
            <a:ext cx="12192000" cy="66000"/>
          </a:xfrm>
          <a:prstGeom prst="rect">
            <a:avLst/>
          </a:prstGeom>
          <a:solidFill>
            <a:srgbClr val="4FC0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2567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stbhuangyi.github.io/vue-analysi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66832" y="2470221"/>
            <a:ext cx="11360800" cy="131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altLang="zh-CN" sz="4800" dirty="0"/>
              <a:t>JavaScript </a:t>
            </a:r>
            <a:r>
              <a:rPr lang="zh-CN" altLang="en-US" sz="4800" dirty="0"/>
              <a:t>路由实现</a:t>
            </a:r>
            <a:endParaRPr sz="48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0" y="4286833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3200" b="1" dirty="0"/>
              <a:t>Vue-Router &amp; Koa-Router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构建映射关系：</a:t>
            </a:r>
            <a:r>
              <a:rPr lang="en-US" altLang="zh-CN" sz="48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createMatcher</a:t>
            </a:r>
            <a:r>
              <a:rPr lang="en-US" altLang="zh-CN" sz="4800" dirty="0"/>
              <a:t>()</a:t>
            </a:r>
            <a:endParaRPr sz="4800" dirty="0"/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C2A5D6A6-8B7F-426B-932F-4071150DE44B}"/>
              </a:ext>
            </a:extLst>
          </p:cNvPr>
          <p:cNvSpPr txBox="1"/>
          <p:nvPr/>
        </p:nvSpPr>
        <p:spPr>
          <a:xfrm>
            <a:off x="5412472" y="2748751"/>
            <a:ext cx="6068328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构建路由映射：</a:t>
            </a:r>
            <a:r>
              <a:rPr lang="en-US" sz="2400" dirty="0" err="1">
                <a:solidFill>
                  <a:srgbClr val="DCDCAA"/>
                </a:solidFill>
                <a:latin typeface="Droid Sans Mono"/>
              </a:rPr>
              <a:t>createRouteMap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()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遍历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routes, </a:t>
            </a: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执行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addRouteRecord</a:t>
            </a:r>
            <a:endParaRPr lang="en-US" altLang="zh-CN" sz="2400" dirty="0">
              <a:solidFill>
                <a:srgbClr val="D4D4D4"/>
              </a:solidFill>
              <a:latin typeface="Droid Sans Mono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别名，重定向处理</a:t>
            </a:r>
            <a:endParaRPr lang="en-US" altLang="zh-CN" sz="2400" dirty="0">
              <a:solidFill>
                <a:srgbClr val="D4D4D4"/>
              </a:solidFill>
              <a:latin typeface="Droid Sans Mono"/>
            </a:endParaRPr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定义路由动态构建方法：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addRoutes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()</a:t>
            </a:r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定义路由匹配方法：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match()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75468-4405-4F8A-8F0C-AD1C5175F739}"/>
              </a:ext>
            </a:extLst>
          </p:cNvPr>
          <p:cNvSpPr txBox="1"/>
          <p:nvPr/>
        </p:nvSpPr>
        <p:spPr>
          <a:xfrm>
            <a:off x="5403236" y="2007321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主要逻辑：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9AFE8-99F0-4F3F-A573-526183F4336D}"/>
              </a:ext>
            </a:extLst>
          </p:cNvPr>
          <p:cNvSpPr txBox="1"/>
          <p:nvPr/>
        </p:nvSpPr>
        <p:spPr>
          <a:xfrm>
            <a:off x="966317" y="2007321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重要概念：</a:t>
            </a:r>
            <a:endParaRPr lang="en-US" sz="2800" dirty="0"/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A29990D5-342C-4FDE-ADA0-9BADEDE69ED5}"/>
              </a:ext>
            </a:extLst>
          </p:cNvPr>
          <p:cNvSpPr txBox="1"/>
          <p:nvPr/>
        </p:nvSpPr>
        <p:spPr>
          <a:xfrm>
            <a:off x="966317" y="2748751"/>
            <a:ext cx="4733901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Location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RouteRecord</a:t>
            </a:r>
            <a:endParaRPr lang="en-US" altLang="zh-CN" sz="2400" dirty="0">
              <a:solidFill>
                <a:srgbClr val="D4D4D4"/>
              </a:solidFill>
              <a:latin typeface="Droid Sans Mon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Route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274CB-6FD4-4DA0-AF22-EFE6076D8F73}"/>
              </a:ext>
            </a:extLst>
          </p:cNvPr>
          <p:cNvSpPr txBox="1"/>
          <p:nvPr/>
        </p:nvSpPr>
        <p:spPr>
          <a:xfrm>
            <a:off x="415599" y="5719436"/>
            <a:ext cx="6897188" cy="9559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ame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的作用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作为实际的匹配源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0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在</a:t>
            </a:r>
            <a:r>
              <a:rPr lang="en-US" altLang="zh-CN" sz="4800" dirty="0"/>
              <a:t>Vue</a:t>
            </a:r>
            <a:r>
              <a:rPr lang="zh-CN" altLang="en-US" sz="4800" dirty="0"/>
              <a:t>实例化配置项中注入路由实例</a:t>
            </a:r>
            <a:endParaRPr sz="48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599" y="2403467"/>
            <a:ext cx="952982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beforeCreate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800100" lvl="4" indent="-3429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FFFF"/>
                </a:solidFill>
              </a:rPr>
              <a:t>在根实例中定义响应式属性：</a:t>
            </a:r>
            <a:r>
              <a:rPr lang="en-US" altLang="zh-CN" sz="2400" dirty="0">
                <a:solidFill>
                  <a:srgbClr val="FFFFFF"/>
                </a:solidFill>
              </a:rPr>
              <a:t>_route</a:t>
            </a:r>
          </a:p>
          <a:p>
            <a:pPr marL="800100" lvl="8" indent="-3429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FFFF"/>
                </a:solidFill>
              </a:rPr>
              <a:t>在根实例中定义属性：</a:t>
            </a:r>
            <a:r>
              <a:rPr lang="en-US" altLang="zh-CN" sz="2400" dirty="0">
                <a:solidFill>
                  <a:srgbClr val="FFFFFF"/>
                </a:solidFill>
              </a:rPr>
              <a:t>_</a:t>
            </a:r>
            <a:r>
              <a:rPr lang="en-US" altLang="zh-CN" sz="2400" dirty="0" err="1">
                <a:solidFill>
                  <a:srgbClr val="FFFFFF"/>
                </a:solidFill>
              </a:rPr>
              <a:t>routerRoot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800100" lvl="8" indent="-3429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FFFF"/>
                </a:solidFill>
              </a:rPr>
              <a:t>调用路由实例的</a:t>
            </a:r>
            <a:r>
              <a:rPr lang="en-US" altLang="zh-CN" sz="2400" dirty="0" err="1">
                <a:solidFill>
                  <a:srgbClr val="FFFFFF"/>
                </a:solidFill>
              </a:rPr>
              <a:t>init</a:t>
            </a:r>
            <a:r>
              <a:rPr lang="zh-CN" altLang="en-US" sz="2400" dirty="0">
                <a:solidFill>
                  <a:srgbClr val="FFFFFF"/>
                </a:solidFill>
              </a:rPr>
              <a:t>方法：</a:t>
            </a:r>
            <a:r>
              <a:rPr lang="en-US" altLang="zh-CN" sz="2400" dirty="0" err="1">
                <a:solidFill>
                  <a:srgbClr val="FFFFFF"/>
                </a:solidFill>
              </a:rPr>
              <a:t>init</a:t>
            </a:r>
            <a:r>
              <a:rPr lang="en-US" altLang="zh-CN" sz="2400" dirty="0">
                <a:solidFill>
                  <a:srgbClr val="FFFFFF"/>
                </a:solidFill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Droid Sans Mono"/>
              </a:rPr>
              <a:t>执行</a:t>
            </a:r>
            <a:r>
              <a:rPr lang="en-US" altLang="zh-CN" sz="24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Droid Sans Mono"/>
              </a:rPr>
              <a:t>registerInstance</a:t>
            </a:r>
            <a:r>
              <a:rPr lang="en-US" altLang="zh-CN" sz="2400" dirty="0">
                <a:solidFill>
                  <a:schemeClr val="bg2">
                    <a:lumMod val="10000"/>
                    <a:lumOff val="90000"/>
                  </a:schemeClr>
                </a:solidFill>
                <a:latin typeface="Droid Sans Mono"/>
              </a:rPr>
              <a:t>(this)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根据配置项和兼容性实实例化历史管理类</a:t>
            </a:r>
            <a:endParaRPr lang="en-US" sz="2400" dirty="0">
              <a:solidFill>
                <a:srgbClr val="D4D4D4"/>
              </a:solidFill>
              <a:latin typeface="Droid Sans Mono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E9BE7-B0D1-4486-9F81-F4166151CB17}"/>
              </a:ext>
            </a:extLst>
          </p:cNvPr>
          <p:cNvSpPr txBox="1"/>
          <p:nvPr/>
        </p:nvSpPr>
        <p:spPr>
          <a:xfrm>
            <a:off x="415599" y="1544592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执行</a:t>
            </a:r>
            <a:r>
              <a:rPr lang="en-US" altLang="zh-CN" sz="2800" dirty="0"/>
              <a:t>install</a:t>
            </a:r>
            <a:r>
              <a:rPr lang="zh-CN" altLang="en-US" sz="2800" dirty="0"/>
              <a:t>方法中混入的逻辑：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4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en-US" sz="4800" dirty="0" err="1"/>
              <a:t>RouterInstance.init</a:t>
            </a:r>
            <a:r>
              <a:rPr lang="en-US" sz="4800" dirty="0"/>
              <a:t>()</a:t>
            </a:r>
            <a:endParaRPr sz="48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599" y="2403467"/>
            <a:ext cx="9529823" cy="205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执行路由切换：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history.transitionTo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(location)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注册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history</a:t>
            </a: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状态切换回调：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history.listen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cb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)</a:t>
            </a:r>
            <a:endParaRPr lang="en-US" sz="2400" dirty="0">
              <a:solidFill>
                <a:srgbClr val="D4D4D4"/>
              </a:solidFill>
              <a:latin typeface="Droid Sans Mono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E9BE7-B0D1-4486-9F81-F4166151CB17}"/>
              </a:ext>
            </a:extLst>
          </p:cNvPr>
          <p:cNvSpPr txBox="1"/>
          <p:nvPr/>
        </p:nvSpPr>
        <p:spPr>
          <a:xfrm>
            <a:off x="415599" y="1544592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主要逻辑：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52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en-US" sz="4800" dirty="0" err="1"/>
              <a:t>history.transitionTo</a:t>
            </a:r>
            <a:r>
              <a:rPr lang="en-US" sz="4800" dirty="0"/>
              <a:t>(location)</a:t>
            </a:r>
            <a:endParaRPr sz="48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599" y="2403467"/>
            <a:ext cx="9529823" cy="219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根据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location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匹配对应的路由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confirmTransition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(route)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执行路由切换，切换过程会构建并执行路由切换钩子函数队列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E9BE7-B0D1-4486-9F81-F4166151CB17}"/>
              </a:ext>
            </a:extLst>
          </p:cNvPr>
          <p:cNvSpPr txBox="1"/>
          <p:nvPr/>
        </p:nvSpPr>
        <p:spPr>
          <a:xfrm>
            <a:off x="415599" y="1544592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主要逻辑：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937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600" y="249382"/>
            <a:ext cx="11360800" cy="69978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3600" dirty="0"/>
              <a:t>钩子函数队列构建</a:t>
            </a:r>
            <a:endParaRPr sz="36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600" y="1115418"/>
            <a:ext cx="9529823" cy="510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Deactivated Component:</a:t>
            </a:r>
            <a:r>
              <a:rPr lang="zh-CN" altLang="en-US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beforeRouteLeave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Global: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beforeEach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Updated Component: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beforeRouteUpdate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Route: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beforeEnter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resolveAsyncComponents</a:t>
            </a: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Activated Component: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beforeRouteEnter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Global: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beforeResolve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history.cb</a:t>
            </a: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Global: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afterEach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Component </a:t>
            </a:r>
            <a:r>
              <a:rPr lang="en-US" altLang="zh-CN" sz="22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beforeRouter</a:t>
            </a:r>
            <a:r>
              <a:rPr lang="en-US" altLang="zh-CN" sz="22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 ‘s next callback</a:t>
            </a:r>
          </a:p>
        </p:txBody>
      </p:sp>
    </p:spTree>
    <p:extLst>
      <p:ext uri="{BB962C8B-B14F-4D97-AF65-F5344CB8AC3E}">
        <p14:creationId xmlns:p14="http://schemas.microsoft.com/office/powerpoint/2010/main" val="375659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en-US" altLang="zh-CN" sz="48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resolveAsyncComponents</a:t>
            </a:r>
            <a:endParaRPr sz="48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599" y="2403467"/>
            <a:ext cx="9529823" cy="219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拍平激活路由记录中的所有组件定义：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flatMapComponents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依次执行组件异步加载逻辑获取组件内容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所有异步组件加载完后，执行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next()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进入下一个钩子函数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E9BE7-B0D1-4486-9F81-F4166151CB17}"/>
              </a:ext>
            </a:extLst>
          </p:cNvPr>
          <p:cNvSpPr txBox="1"/>
          <p:nvPr/>
        </p:nvSpPr>
        <p:spPr>
          <a:xfrm>
            <a:off x="415599" y="1586155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主要逻辑：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442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600" y="249382"/>
            <a:ext cx="11360800" cy="69978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3600" dirty="0"/>
              <a:t>钩子函数队列执行</a:t>
            </a:r>
            <a:endParaRPr sz="3600" dirty="0"/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C7C86FAE-A7DD-41B3-82A1-88289E138240}"/>
              </a:ext>
            </a:extLst>
          </p:cNvPr>
          <p:cNvSpPr txBox="1"/>
          <p:nvPr/>
        </p:nvSpPr>
        <p:spPr>
          <a:xfrm>
            <a:off x="425990" y="2403467"/>
            <a:ext cx="9529823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runQueue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(queue, iterator)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Step(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Iterator(queue[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], step(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++))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queue[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](to, from, next)</a:t>
            </a:r>
          </a:p>
          <a:p>
            <a:pPr marL="2171700" lvl="4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next()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C5B59-8720-4829-BA82-9DD6792EC287}"/>
              </a:ext>
            </a:extLst>
          </p:cNvPr>
          <p:cNvSpPr txBox="1"/>
          <p:nvPr/>
        </p:nvSpPr>
        <p:spPr>
          <a:xfrm>
            <a:off x="415599" y="1544592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主要逻辑：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9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滚动行为</a:t>
            </a:r>
            <a:endParaRPr sz="48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599" y="1364800"/>
            <a:ext cx="10068828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69CD6"/>
                </a:solidFill>
                <a:latin typeface="Droid Sans Mono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Droid Sans Mono"/>
              </a:rPr>
              <a:t>router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Droid Sans Mono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Droid Sans Mono"/>
              </a:rPr>
              <a:t>VueRouter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CDCFE"/>
                </a:solidFill>
                <a:latin typeface="Droid Sans Mono"/>
              </a:rPr>
              <a:t>  routes: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 [...],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DCDCAA"/>
                </a:solidFill>
                <a:latin typeface="Droid Sans Mono"/>
              </a:rPr>
              <a:t>  </a:t>
            </a:r>
            <a:r>
              <a:rPr lang="en-US" sz="2400" dirty="0" err="1">
                <a:solidFill>
                  <a:srgbClr val="DCDCAA"/>
                </a:solidFill>
                <a:latin typeface="Droid Sans Mono"/>
              </a:rPr>
              <a:t>scrollBehavior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Droid Sans Mono"/>
              </a:rPr>
              <a:t>to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Droid Sans Mono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Droid Sans Mono"/>
              </a:rPr>
              <a:t>savedPosition</a:t>
            </a:r>
            <a:r>
              <a:rPr lang="en-US" sz="2400" dirty="0">
                <a:solidFill>
                  <a:srgbClr val="D4D4D4"/>
                </a:solidFill>
                <a:latin typeface="Droid Sans Mono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D4D4D4"/>
                </a:solidFill>
                <a:latin typeface="Droid Sans Mono"/>
              </a:rPr>
              <a:t>   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const 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targetPosition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computePosition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()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Droid Sans Mono"/>
              </a:rPr>
              <a:t>// 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Droid Sans Mono"/>
              </a:rPr>
              <a:t>计算期望滚动到哪个的位置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Droid Sans Mono"/>
              </a:rPr>
              <a:t> 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Droid Sans Mono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A9955"/>
                </a:solidFill>
                <a:latin typeface="Droid Sans Mono"/>
              </a:rPr>
              <a:t>   return 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targetPosition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 {</a:t>
            </a: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selector:’’id</a:t>
            </a: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”}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D4D4D4"/>
                </a:solidFill>
                <a:latin typeface="Droid Sans Mono"/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C5489-5000-45FA-8AE9-9BFBB3BCF20D}"/>
              </a:ext>
            </a:extLst>
          </p:cNvPr>
          <p:cNvSpPr txBox="1"/>
          <p:nvPr/>
        </p:nvSpPr>
        <p:spPr>
          <a:xfrm>
            <a:off x="415599" y="5240565"/>
            <a:ext cx="6897188" cy="1420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pushState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兼容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锚点滚动，异步滚动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根据路由定制滚动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8783" y="2977119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Koa-Router</a:t>
            </a:r>
            <a:r>
              <a:rPr lang="zh-CN" altLang="en-US" sz="4800" dirty="0"/>
              <a:t> 实现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24197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Koa-Router</a:t>
            </a:r>
            <a:r>
              <a:rPr lang="zh-CN" altLang="en-US" sz="4800" dirty="0"/>
              <a:t>功能特性</a:t>
            </a:r>
            <a:endParaRPr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3012887" y="1310968"/>
            <a:ext cx="4832179" cy="388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命名路由</a:t>
            </a:r>
            <a:endParaRPr lang="en-US" altLang="zh-CN" sz="28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重定向</a:t>
            </a:r>
            <a:endParaRPr lang="en-US" altLang="zh-CN" sz="28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嵌套路由</a:t>
            </a:r>
            <a:endParaRPr lang="en-US" altLang="zh-CN" sz="28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路由前缀</a:t>
            </a:r>
            <a:endParaRPr lang="en-US" altLang="zh-CN" sz="28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多中间件</a:t>
            </a:r>
            <a:endParaRPr lang="en-US" altLang="zh-CN" sz="28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参数名前置中间件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644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977333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zh-CN" altLang="en-US" sz="4800" dirty="0"/>
              <a:t>有哪些路由？</a:t>
            </a:r>
            <a:endParaRPr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31089" y="2245488"/>
            <a:ext cx="9529823" cy="4216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37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前端路由</a:t>
            </a:r>
            <a:endParaRPr lang="en-US" altLang="zh-CN" sz="37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609585" indent="-609585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37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服务端路由</a:t>
            </a:r>
            <a:endParaRPr lang="en-US" altLang="zh-CN" sz="37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609585" indent="-609585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37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终端路由器</a:t>
            </a:r>
            <a:endParaRPr lang="en-US" altLang="zh-CN" sz="37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609585" indent="-609585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37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网络协议中的路由器</a:t>
            </a:r>
            <a:endParaRPr lang="en-US" altLang="zh-CN" sz="37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2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altLang="zh-CN" sz="21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88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Koa-Router</a:t>
            </a:r>
            <a:r>
              <a:rPr lang="zh-CN" altLang="en-US" sz="4800" dirty="0"/>
              <a:t>结构</a:t>
            </a:r>
            <a:endParaRPr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415599" y="2555568"/>
            <a:ext cx="4832179" cy="34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solidFill>
                  <a:schemeClr val="accent4"/>
                </a:solidFill>
              </a:rPr>
              <a:t>stack</a:t>
            </a:r>
            <a:r>
              <a:rPr lang="en-US" altLang="zh-CN" sz="2133" dirty="0"/>
              <a:t>: Array&lt;Layer&gt;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solidFill>
                  <a:schemeClr val="accent4"/>
                </a:solidFill>
              </a:rPr>
              <a:t>use()</a:t>
            </a:r>
            <a:r>
              <a:rPr lang="en-US" altLang="zh-CN" sz="2133" dirty="0"/>
              <a:t>: register layer or use nested router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solidFill>
                  <a:schemeClr val="accent4"/>
                </a:solidFill>
              </a:rPr>
              <a:t>[</a:t>
            </a:r>
            <a:r>
              <a:rPr lang="en-US" altLang="zh-CN" sz="2133" dirty="0" err="1">
                <a:solidFill>
                  <a:schemeClr val="accent4"/>
                </a:solidFill>
              </a:rPr>
              <a:t>methodName</a:t>
            </a:r>
            <a:r>
              <a:rPr lang="en-US" altLang="zh-CN" sz="2133" dirty="0">
                <a:solidFill>
                  <a:schemeClr val="accent4"/>
                </a:solidFill>
              </a:rPr>
              <a:t>]()</a:t>
            </a:r>
            <a:r>
              <a:rPr lang="en-US" altLang="zh-CN" sz="2133" dirty="0"/>
              <a:t>: register layer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solidFill>
                  <a:schemeClr val="accent4"/>
                </a:solidFill>
              </a:rPr>
              <a:t>routes</a:t>
            </a:r>
            <a:r>
              <a:rPr lang="en-US" altLang="zh-CN" sz="2133" dirty="0"/>
              <a:t>: Returns router middleware which dispatches a route matching the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E2E90-AF71-4311-A731-B2482BC68A9A}"/>
              </a:ext>
            </a:extLst>
          </p:cNvPr>
          <p:cNvSpPr txBox="1"/>
          <p:nvPr/>
        </p:nvSpPr>
        <p:spPr>
          <a:xfrm>
            <a:off x="415599" y="1586155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Router</a:t>
            </a:r>
            <a:r>
              <a:rPr lang="zh-CN" altLang="en-US" sz="2800" dirty="0"/>
              <a:t>类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66173-7CE4-4C2C-BC0B-AB2978F2D00B}"/>
              </a:ext>
            </a:extLst>
          </p:cNvPr>
          <p:cNvSpPr txBox="1"/>
          <p:nvPr/>
        </p:nvSpPr>
        <p:spPr>
          <a:xfrm>
            <a:off x="5631803" y="1579969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Layer(route)</a:t>
            </a:r>
            <a:r>
              <a:rPr lang="zh-CN" altLang="en-US" sz="2800" dirty="0"/>
              <a:t>类</a:t>
            </a:r>
            <a:endParaRPr lang="en-US" sz="2800" dirty="0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41E12F80-3112-4074-AC22-A10865C8584D}"/>
              </a:ext>
            </a:extLst>
          </p:cNvPr>
          <p:cNvSpPr txBox="1"/>
          <p:nvPr/>
        </p:nvSpPr>
        <p:spPr>
          <a:xfrm>
            <a:off x="5247778" y="2555568"/>
            <a:ext cx="4832179" cy="200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solidFill>
                  <a:schemeClr val="accent4"/>
                </a:solidFill>
              </a:rPr>
              <a:t>stack</a:t>
            </a:r>
            <a:r>
              <a:rPr lang="en-US" altLang="zh-CN" sz="2133" dirty="0"/>
              <a:t>: Array&lt;middleware&gt;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 err="1">
                <a:solidFill>
                  <a:schemeClr val="accent4"/>
                </a:solidFill>
              </a:rPr>
              <a:t>regexp</a:t>
            </a:r>
            <a:r>
              <a:rPr lang="en-US" altLang="zh-CN" sz="2133" dirty="0"/>
              <a:t>: </a:t>
            </a:r>
            <a:r>
              <a:rPr lang="zh-CN" altLang="en-US" sz="2133" dirty="0"/>
              <a:t>路径的匹配模式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solidFill>
                  <a:schemeClr val="accent4"/>
                </a:solidFill>
              </a:rPr>
              <a:t>param()</a:t>
            </a:r>
            <a:r>
              <a:rPr lang="en-US" altLang="zh-CN" sz="2133" dirty="0"/>
              <a:t>: </a:t>
            </a:r>
            <a:r>
              <a:rPr lang="zh-CN" altLang="en-US" sz="2133" dirty="0"/>
              <a:t>根据参数名注册对应路由的前置中间件</a:t>
            </a:r>
            <a:r>
              <a:rPr lang="en-US" altLang="zh-CN" sz="2133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899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构建映射关系</a:t>
            </a:r>
            <a:endParaRPr sz="4800" dirty="0"/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B52A5231-10C4-4131-A312-E1076FA901D6}"/>
              </a:ext>
            </a:extLst>
          </p:cNvPr>
          <p:cNvSpPr txBox="1"/>
          <p:nvPr/>
        </p:nvSpPr>
        <p:spPr>
          <a:xfrm>
            <a:off x="415599" y="2067812"/>
            <a:ext cx="9529823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Router[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methodName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](name, path, middleware)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Router.use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(name, path, middleware)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1BB63-3119-4E10-B9C2-21F34E38D8AC}"/>
              </a:ext>
            </a:extLst>
          </p:cNvPr>
          <p:cNvSpPr txBox="1"/>
          <p:nvPr/>
        </p:nvSpPr>
        <p:spPr>
          <a:xfrm>
            <a:off x="415599" y="1575369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/>
              <a:t>构建</a:t>
            </a:r>
            <a:r>
              <a:rPr lang="en-US" altLang="zh-CN" sz="2400" dirty="0"/>
              <a:t>API</a:t>
            </a:r>
            <a:r>
              <a:rPr lang="zh-CN" altLang="en-US" sz="2400" dirty="0"/>
              <a:t>：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22332-C5D0-4CEA-BD88-03F34D61CFD2}"/>
              </a:ext>
            </a:extLst>
          </p:cNvPr>
          <p:cNvSpPr txBox="1"/>
          <p:nvPr/>
        </p:nvSpPr>
        <p:spPr>
          <a:xfrm>
            <a:off x="415599" y="3198167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/>
              <a:t>实际构建：</a:t>
            </a:r>
            <a:endParaRPr lang="en-US" sz="2400" dirty="0"/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2FBEAEF3-02B4-4CDF-8988-5C13B4681032}"/>
              </a:ext>
            </a:extLst>
          </p:cNvPr>
          <p:cNvSpPr txBox="1"/>
          <p:nvPr/>
        </p:nvSpPr>
        <p:spPr>
          <a:xfrm>
            <a:off x="415599" y="3608871"/>
            <a:ext cx="9529823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Router.register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(path, methods, middleware)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const  route = new Layer(path, methods, middleware)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this.methods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 = methods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this.path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 = path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this.stack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 = middleware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this.stack.push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(route)</a:t>
            </a:r>
          </a:p>
        </p:txBody>
      </p:sp>
    </p:spTree>
    <p:extLst>
      <p:ext uri="{BB962C8B-B14F-4D97-AF65-F5344CB8AC3E}">
        <p14:creationId xmlns:p14="http://schemas.microsoft.com/office/powerpoint/2010/main" val="366851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资源匹配：</a:t>
            </a:r>
            <a:r>
              <a:rPr lang="en-US" altLang="zh-CN" sz="4800" dirty="0"/>
              <a:t>match()</a:t>
            </a:r>
            <a:endParaRPr sz="4800" dirty="0"/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B52A5231-10C4-4131-A312-E1076FA901D6}"/>
              </a:ext>
            </a:extLst>
          </p:cNvPr>
          <p:cNvSpPr txBox="1"/>
          <p:nvPr/>
        </p:nvSpPr>
        <p:spPr>
          <a:xfrm>
            <a:off x="415599" y="2067812"/>
            <a:ext cx="9529823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遍历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stack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中的路由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执行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layer.match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(path)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判断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layer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methods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属性是否为空，或是否包含请求的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method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如果路径和方法均匹配，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matched.route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置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1BB63-3119-4E10-B9C2-21F34E38D8AC}"/>
              </a:ext>
            </a:extLst>
          </p:cNvPr>
          <p:cNvSpPr txBox="1"/>
          <p:nvPr/>
        </p:nvSpPr>
        <p:spPr>
          <a:xfrm>
            <a:off x="415599" y="1575369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/>
              <a:t>主要逻辑：</a:t>
            </a:r>
            <a:endParaRPr lang="en-US" sz="2400" dirty="0"/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5F8A408A-CCBE-4943-8D03-6C97891B1D30}"/>
              </a:ext>
            </a:extLst>
          </p:cNvPr>
          <p:cNvSpPr txBox="1"/>
          <p:nvPr/>
        </p:nvSpPr>
        <p:spPr>
          <a:xfrm>
            <a:off x="415599" y="4795897"/>
            <a:ext cx="95298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Droid Sans Mono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Droid Sans Mono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Droid Sans Mono"/>
              </a:rPr>
              <a:t>matched</a:t>
            </a:r>
            <a:r>
              <a:rPr lang="en-US" sz="1600" dirty="0">
                <a:solidFill>
                  <a:srgbClr val="D4D4D4"/>
                </a:solidFill>
                <a:latin typeface="Droid Sans Mono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CDCFE"/>
                </a:solidFill>
                <a:latin typeface="Droid Sans Mono"/>
              </a:rPr>
              <a:t>  path:</a:t>
            </a:r>
            <a:r>
              <a:rPr lang="en-US" sz="1600" dirty="0">
                <a:solidFill>
                  <a:srgbClr val="D4D4D4"/>
                </a:solidFill>
                <a:latin typeface="Droid Sans Mono"/>
              </a:rPr>
              <a:t> [], </a:t>
            </a:r>
            <a:r>
              <a:rPr lang="en-US" sz="1600" dirty="0">
                <a:solidFill>
                  <a:srgbClr val="6A9955"/>
                </a:solidFill>
                <a:latin typeface="Droid Sans Mono"/>
              </a:rPr>
              <a:t>// matched path</a:t>
            </a:r>
            <a:endParaRPr lang="en-US" sz="1600" dirty="0">
              <a:solidFill>
                <a:srgbClr val="D4D4D4"/>
              </a:solidFill>
              <a:latin typeface="Droid Sans Mono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CDCFE"/>
                </a:solidFill>
                <a:latin typeface="Droid Sans Mono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Droid Sans Mono"/>
              </a:rPr>
              <a:t>pathAndMethod</a:t>
            </a:r>
            <a:r>
              <a:rPr lang="en-US" sz="1600" dirty="0">
                <a:solidFill>
                  <a:srgbClr val="9CDCFE"/>
                </a:solidFill>
                <a:latin typeface="Droid Sans Mono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Droid Sans Mono"/>
              </a:rPr>
              <a:t> [], </a:t>
            </a:r>
            <a:r>
              <a:rPr lang="en-US" sz="1600" dirty="0">
                <a:solidFill>
                  <a:srgbClr val="6A9955"/>
                </a:solidFill>
                <a:latin typeface="Droid Sans Mono"/>
              </a:rPr>
              <a:t>// matched path and method(including none method)</a:t>
            </a:r>
            <a:endParaRPr lang="en-US" sz="1600" dirty="0">
              <a:solidFill>
                <a:srgbClr val="D4D4D4"/>
              </a:solidFill>
              <a:latin typeface="Droid Sans Mono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CDCFE"/>
                </a:solidFill>
                <a:latin typeface="Droid Sans Mono"/>
              </a:rPr>
              <a:t>  route:</a:t>
            </a:r>
            <a:r>
              <a:rPr lang="en-US" sz="1600" dirty="0">
                <a:solidFill>
                  <a:srgbClr val="D4D4D4"/>
                </a:solidFill>
                <a:latin typeface="Droid Sans Mono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Droid Sans Mono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Droid Sans Mono"/>
              </a:rPr>
              <a:t>, </a:t>
            </a:r>
            <a:r>
              <a:rPr lang="en-US" sz="1600" dirty="0">
                <a:solidFill>
                  <a:srgbClr val="6A9955"/>
                </a:solidFill>
                <a:latin typeface="Droid Sans Mono"/>
              </a:rPr>
              <a:t>// method matched or not</a:t>
            </a:r>
            <a:endParaRPr lang="en-US" sz="1600" dirty="0">
              <a:solidFill>
                <a:srgbClr val="D4D4D4"/>
              </a:solidFill>
              <a:latin typeface="Droid Sans Mono"/>
            </a:endParaRPr>
          </a:p>
          <a:p>
            <a:r>
              <a:rPr lang="en-US" sz="1600" dirty="0">
                <a:solidFill>
                  <a:srgbClr val="D4D4D4"/>
                </a:solidFill>
                <a:latin typeface="Droid Sans Mono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4F22A-F90F-4BBC-ACDF-93DDD959FAF1}"/>
              </a:ext>
            </a:extLst>
          </p:cNvPr>
          <p:cNvSpPr txBox="1"/>
          <p:nvPr/>
        </p:nvSpPr>
        <p:spPr>
          <a:xfrm>
            <a:off x="415599" y="4141856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return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44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资源执行：</a:t>
            </a:r>
            <a:r>
              <a:rPr lang="en-US" altLang="zh-CN" sz="4800" dirty="0"/>
              <a:t>routes()</a:t>
            </a:r>
            <a:endParaRPr sz="4800" dirty="0"/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B52A5231-10C4-4131-A312-E1076FA901D6}"/>
              </a:ext>
            </a:extLst>
          </p:cNvPr>
          <p:cNvSpPr txBox="1"/>
          <p:nvPr/>
        </p:nvSpPr>
        <p:spPr>
          <a:xfrm>
            <a:off x="415599" y="2067812"/>
            <a:ext cx="9529823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执行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router.match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(path, 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ctx.method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)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获取匹配的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layer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给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ctx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赋值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: matched, _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matchedRoute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, _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matchedRouteName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遍历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matchedLayers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构建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layer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对应对应的中间件队列：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layerchain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ctx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初始化中间件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自定义逻辑中间件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执行中间件队列：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compose(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layerchain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) (</a:t>
            </a:r>
            <a:r>
              <a:rPr lang="en-US" altLang="zh-CN" sz="20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ctx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, next);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1BB63-3119-4E10-B9C2-21F34E38D8AC}"/>
              </a:ext>
            </a:extLst>
          </p:cNvPr>
          <p:cNvSpPr txBox="1"/>
          <p:nvPr/>
        </p:nvSpPr>
        <p:spPr>
          <a:xfrm>
            <a:off x="415599" y="1575369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/>
              <a:t>主要逻辑：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6F9FA-300C-4BB1-8AB9-0D19AB96C71A}"/>
              </a:ext>
            </a:extLst>
          </p:cNvPr>
          <p:cNvSpPr txBox="1"/>
          <p:nvPr/>
        </p:nvSpPr>
        <p:spPr>
          <a:xfrm>
            <a:off x="415599" y="5762463"/>
            <a:ext cx="68971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与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runQueue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的比较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0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8783" y="2977119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Egg-Router</a:t>
            </a:r>
            <a:r>
              <a:rPr lang="zh-CN" altLang="en-US" sz="4800" dirty="0"/>
              <a:t>简介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30599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构造函数</a:t>
            </a:r>
            <a:r>
              <a:rPr lang="en-US" altLang="zh-CN" sz="4800" dirty="0"/>
              <a:t>&amp;</a:t>
            </a:r>
            <a:r>
              <a:rPr lang="zh-CN" altLang="en-US" sz="4800" dirty="0"/>
              <a:t>原型方法</a:t>
            </a:r>
            <a:endParaRPr sz="4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5597" y="1884168"/>
            <a:ext cx="9529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执行父类构造函数</a:t>
            </a:r>
            <a:endParaRPr lang="en-US" altLang="zh-CN" sz="20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/>
              <a:t>执行</a:t>
            </a:r>
            <a:r>
              <a:rPr lang="en-US" altLang="zh-CN" sz="2000" dirty="0" err="1"/>
              <a:t>patchRouterMethod</a:t>
            </a:r>
            <a:r>
              <a:rPr lang="zh-CN" altLang="en-US" sz="2000" dirty="0"/>
              <a:t>方法往路由实例注册</a:t>
            </a:r>
            <a:r>
              <a:rPr lang="en-US" altLang="zh-CN" sz="2000" dirty="0"/>
              <a:t>restful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15596" y="3734277"/>
            <a:ext cx="9529823" cy="265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register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resources</a:t>
            </a:r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/>
              <a:t>url</a:t>
            </a:r>
            <a:endParaRPr lang="en-US" altLang="zh-CN" sz="20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spliteAndResolveRouterParams</a:t>
            </a:r>
            <a:endParaRPr lang="en-US" altLang="zh-CN" sz="20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/>
              <a:t>resolveController</a:t>
            </a:r>
            <a:endParaRPr lang="en-US" altLang="zh-CN" sz="2000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convertMiddlewares</a:t>
            </a:r>
            <a:endParaRPr lang="en-US" altLang="zh-C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6F738-CF19-42B2-9A82-FB2B556E06FA}"/>
              </a:ext>
            </a:extLst>
          </p:cNvPr>
          <p:cNvSpPr txBox="1"/>
          <p:nvPr/>
        </p:nvSpPr>
        <p:spPr>
          <a:xfrm>
            <a:off x="415598" y="1422503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/>
              <a:t>构造函数主要逻辑：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FB5DE-E5CA-4B71-A8CF-5E81B080F966}"/>
              </a:ext>
            </a:extLst>
          </p:cNvPr>
          <p:cNvSpPr txBox="1"/>
          <p:nvPr/>
        </p:nvSpPr>
        <p:spPr>
          <a:xfrm>
            <a:off x="415595" y="3269163"/>
            <a:ext cx="68971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/>
              <a:t>主要原型方法：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09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en-US" altLang="zh-CN" sz="4800" dirty="0" err="1">
                <a:solidFill>
                  <a:schemeClr val="tx1"/>
                </a:solidFill>
              </a:rPr>
              <a:t>spliteAndResolveRouterParams</a:t>
            </a:r>
            <a:endParaRPr sz="4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5598" y="1473797"/>
            <a:ext cx="9529823" cy="14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将</a:t>
            </a:r>
            <a:r>
              <a:rPr lang="en-US" altLang="zh-CN" sz="2400" dirty="0"/>
              <a:t>path, name</a:t>
            </a:r>
            <a:r>
              <a:rPr lang="zh-CN" altLang="en-US" sz="2400" dirty="0"/>
              <a:t>参数与中间件分离</a:t>
            </a:r>
            <a:endParaRPr lang="en-US" altLang="zh-CN" sz="2400" dirty="0"/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执行</a:t>
            </a:r>
            <a:r>
              <a:rPr lang="en-US" altLang="zh-CN" sz="2400" dirty="0" err="1"/>
              <a:t>resolveController</a:t>
            </a:r>
            <a:r>
              <a:rPr lang="zh-CN" altLang="en-US" sz="2400" dirty="0"/>
              <a:t>方法对字符串类型的</a:t>
            </a:r>
            <a:r>
              <a:rPr lang="en-US" altLang="zh-CN" sz="2400" dirty="0"/>
              <a:t>controller</a:t>
            </a:r>
            <a:r>
              <a:rPr lang="zh-CN" altLang="en-US" sz="2400" dirty="0"/>
              <a:t>定义进行转换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1316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en-US" altLang="zh-CN" sz="4800" dirty="0">
                <a:solidFill>
                  <a:schemeClr val="tx1"/>
                </a:solidFill>
              </a:rPr>
              <a:t>resources</a:t>
            </a:r>
            <a:endParaRPr sz="4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5598" y="1473798"/>
            <a:ext cx="9529823" cy="4769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执行</a:t>
            </a:r>
            <a:r>
              <a:rPr lang="en-US" altLang="zh-CN" sz="2133" dirty="0" err="1"/>
              <a:t>spliteAndResolveRouterParams</a:t>
            </a:r>
            <a:r>
              <a:rPr lang="zh-CN" altLang="en-US" sz="2133" dirty="0"/>
              <a:t>方法分离</a:t>
            </a:r>
            <a:r>
              <a:rPr lang="en-US" altLang="zh-CN" sz="2133" dirty="0"/>
              <a:t>middleware, </a:t>
            </a:r>
            <a:r>
              <a:rPr lang="zh-CN" altLang="en-US" sz="2133" dirty="0"/>
              <a:t>并驱动</a:t>
            </a:r>
            <a:r>
              <a:rPr lang="en-US" altLang="zh-CN" sz="2133" dirty="0"/>
              <a:t>controller</a:t>
            </a:r>
            <a:r>
              <a:rPr lang="zh-CN" altLang="en-US" sz="2133" dirty="0"/>
              <a:t>对象</a:t>
            </a:r>
            <a:endParaRPr lang="en-US" altLang="zh-CN" sz="2133" dirty="0"/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遍历全局变量</a:t>
            </a:r>
            <a:r>
              <a:rPr lang="en-US" altLang="zh-CN" sz="2133" dirty="0"/>
              <a:t>REST_MAP</a:t>
            </a:r>
            <a:r>
              <a:rPr lang="zh-CN" altLang="en-US" sz="2133" dirty="0"/>
              <a:t>属性</a:t>
            </a:r>
            <a:endParaRPr lang="en-US" altLang="zh-CN" sz="2133" dirty="0"/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根据</a:t>
            </a:r>
            <a:r>
              <a:rPr lang="en-US" altLang="zh-CN" sz="2133" dirty="0"/>
              <a:t>method</a:t>
            </a:r>
            <a:r>
              <a:rPr lang="zh-CN" altLang="en-US" sz="2133" dirty="0"/>
              <a:t>名取</a:t>
            </a:r>
            <a:r>
              <a:rPr lang="en-US" altLang="zh-CN" sz="2133" dirty="0"/>
              <a:t>controller</a:t>
            </a:r>
            <a:r>
              <a:rPr lang="zh-CN" altLang="en-US" sz="2133" dirty="0"/>
              <a:t>中的</a:t>
            </a:r>
            <a:r>
              <a:rPr lang="en-US" altLang="zh-CN" sz="2133" dirty="0"/>
              <a:t>action</a:t>
            </a:r>
            <a:r>
              <a:rPr lang="zh-CN" altLang="en-US" sz="2133" dirty="0"/>
              <a:t>作为中间件函数</a:t>
            </a:r>
            <a:endParaRPr lang="en-US" altLang="zh-CN" sz="2133" dirty="0"/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格式化</a:t>
            </a:r>
            <a:r>
              <a:rPr lang="en-US" altLang="zh-CN" sz="2133" dirty="0"/>
              <a:t>path, name, method</a:t>
            </a:r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执行</a:t>
            </a:r>
            <a:r>
              <a:rPr lang="en-US" altLang="zh-CN" sz="2133" dirty="0"/>
              <a:t>register()</a:t>
            </a:r>
            <a:r>
              <a:rPr lang="zh-CN" altLang="en-US" sz="2133" dirty="0"/>
              <a:t>方法注册路由</a:t>
            </a:r>
            <a:endParaRPr lang="en-US" altLang="zh-CN" sz="2133" dirty="0"/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80990" lvl="1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9088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8783" y="2977119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zh-CN" altLang="en-US" sz="4800" dirty="0"/>
              <a:t>其它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62678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路由定义方式</a:t>
            </a:r>
            <a:endParaRPr sz="4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5598" y="1473797"/>
            <a:ext cx="9529823" cy="14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声明式定义：</a:t>
            </a:r>
            <a:r>
              <a:rPr lang="en-US" altLang="zh-CN" sz="2400" dirty="0"/>
              <a:t> Vue-Router</a:t>
            </a:r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命令式定义：</a:t>
            </a:r>
            <a:r>
              <a:rPr lang="en-US" altLang="zh-CN" sz="2400" dirty="0"/>
              <a:t> Koa-Router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113F3-EB9A-4F0F-BD81-FFF2D08DA688}"/>
              </a:ext>
            </a:extLst>
          </p:cNvPr>
          <p:cNvSpPr txBox="1"/>
          <p:nvPr/>
        </p:nvSpPr>
        <p:spPr>
          <a:xfrm>
            <a:off x="324158" y="5771644"/>
            <a:ext cx="68971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koa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-router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的声明式定义？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0377" y="461183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Web</a:t>
            </a:r>
            <a:r>
              <a:rPr lang="zh-CN" altLang="en-US" sz="4800" dirty="0"/>
              <a:t>请求与路由？</a:t>
            </a:r>
            <a:endParaRPr sz="48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66790538"/>
              </p:ext>
            </p:extLst>
          </p:nvPr>
        </p:nvGraphicFramePr>
        <p:xfrm>
          <a:off x="126124" y="978150"/>
          <a:ext cx="119397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7138627" y="3512749"/>
            <a:ext cx="933319" cy="12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189662" y="3512749"/>
            <a:ext cx="1034217" cy="12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004095" y="4723541"/>
            <a:ext cx="2135701" cy="933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67" dirty="0"/>
              <a:t>软路由</a:t>
            </a:r>
          </a:p>
        </p:txBody>
      </p:sp>
    </p:spTree>
    <p:extLst>
      <p:ext uri="{BB962C8B-B14F-4D97-AF65-F5344CB8AC3E}">
        <p14:creationId xmlns:p14="http://schemas.microsoft.com/office/powerpoint/2010/main" val="748548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路由管理方式</a:t>
            </a:r>
            <a:endParaRPr sz="4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24158" y="1626355"/>
            <a:ext cx="9529823" cy="167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集中管理：</a:t>
            </a:r>
            <a:r>
              <a:rPr lang="en-US" altLang="zh-CN" sz="2800" dirty="0" err="1"/>
              <a:t>vue</a:t>
            </a:r>
            <a:r>
              <a:rPr lang="en-US" altLang="zh-CN" sz="2800" dirty="0"/>
              <a:t>-router, </a:t>
            </a:r>
            <a:r>
              <a:rPr lang="en-US" altLang="zh-CN" sz="2800" dirty="0" err="1"/>
              <a:t>koa</a:t>
            </a:r>
            <a:r>
              <a:rPr lang="en-US" altLang="zh-CN" sz="2800" dirty="0"/>
              <a:t>-router</a:t>
            </a:r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去中心化管理：</a:t>
            </a:r>
            <a:r>
              <a:rPr lang="en-US" altLang="zh-CN" sz="2800" dirty="0"/>
              <a:t>react-router4, nest.js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0AD10-B7C4-42F3-ABF7-D4C616F34721}"/>
              </a:ext>
            </a:extLst>
          </p:cNvPr>
          <p:cNvSpPr txBox="1"/>
          <p:nvPr/>
        </p:nvSpPr>
        <p:spPr>
          <a:xfrm>
            <a:off x="324158" y="5771644"/>
            <a:ext cx="68971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Vue-router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的去中心化实现？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43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6">
            <a:extLst>
              <a:ext uri="{FF2B5EF4-FFF2-40B4-BE49-F238E27FC236}">
                <a16:creationId xmlns:a16="http://schemas.microsoft.com/office/drawing/2014/main" id="{324C6C91-FF26-44AD-B015-C1B827D43B9F}"/>
              </a:ext>
            </a:extLst>
          </p:cNvPr>
          <p:cNvSpPr txBox="1"/>
          <p:nvPr/>
        </p:nvSpPr>
        <p:spPr>
          <a:xfrm>
            <a:off x="290760" y="1281207"/>
            <a:ext cx="11610479" cy="379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整体来说现在主要的路由方案都有点相似，比较有意思的是最新的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reat-router4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，他推崇的是一种用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组件本身来做路由的一种思路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，这里很大程度上利用了上述第四大组件”功能型组件”，在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父组件里面声明式的渲染其他组件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，跟传统的路由组件方案的区别是”去中心化”，他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不是把整个路由表写在一个地方，是分散的写在各个组件里头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，这样做的好处是灵活性非常好，但是也有一些问题，首先，集中式的路由表对于理解整个应用的结构是有帮助的，另一方面，</a:t>
            </a:r>
            <a:r>
              <a:rPr lang="zh-CN" altLang="en-US" sz="2000" dirty="0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去中心化的路由对于跳转的管理会弱一些，他对于跳转的管理是直接用组件的生命周期去做的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”   --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尤雨溪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00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资源</a:t>
            </a:r>
            <a:endParaRPr sz="4800" dirty="0"/>
          </a:p>
        </p:txBody>
      </p:sp>
      <p:sp>
        <p:nvSpPr>
          <p:cNvPr id="5" name="文本框 16">
            <a:extLst>
              <a:ext uri="{FF2B5EF4-FFF2-40B4-BE49-F238E27FC236}">
                <a16:creationId xmlns:a16="http://schemas.microsoft.com/office/drawing/2014/main" id="{685773FA-973C-4513-93B2-099501BC665F}"/>
              </a:ext>
            </a:extLst>
          </p:cNvPr>
          <p:cNvSpPr txBox="1"/>
          <p:nvPr/>
        </p:nvSpPr>
        <p:spPr>
          <a:xfrm>
            <a:off x="324158" y="1626355"/>
            <a:ext cx="9529823" cy="122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Vue</a:t>
            </a:r>
            <a:r>
              <a:rPr lang="zh-CN" altLang="en-US" dirty="0"/>
              <a:t>全家桶源码解析</a:t>
            </a:r>
            <a:r>
              <a:rPr lang="zh-CN" altLang="en-US" sz="2000" dirty="0"/>
              <a:t>：</a:t>
            </a:r>
            <a:r>
              <a:rPr lang="en-US" altLang="zh-CN" dirty="0">
                <a:solidFill>
                  <a:schemeClr val="accent1"/>
                </a:solidFill>
                <a:hlinkClick r:id="rId3"/>
              </a:rPr>
              <a:t>https://ustbhuangyi.github.io/vue-analysis/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pathToRegExp</a:t>
            </a:r>
            <a:r>
              <a:rPr lang="zh-CN" altLang="en-US" dirty="0"/>
              <a:t>模块解析</a:t>
            </a:r>
            <a:r>
              <a:rPr lang="zh-CN" alt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5"/>
                </a:solidFill>
              </a:rPr>
              <a:t>https://www.cnblogs.com/tugenhua0707/p/10664273.html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08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8783" y="2977119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70979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0" y="977333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 err="1"/>
              <a:t>Route&amp;Router</a:t>
            </a:r>
            <a:endParaRPr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31089" y="2245488"/>
            <a:ext cx="9529823" cy="542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zh-CN" sz="3733" dirty="0"/>
              <a:t>Route:</a:t>
            </a:r>
          </a:p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zh-CN" altLang="en-US" sz="2400" dirty="0"/>
              <a:t>路由指的是路径与资源的映射关系</a:t>
            </a:r>
            <a:endParaRPr lang="en-US" altLang="zh-CN" sz="2400" dirty="0"/>
          </a:p>
          <a:p>
            <a:pPr lvl="0">
              <a:buClr>
                <a:srgbClr val="FFFFFF"/>
              </a:buClr>
            </a:pPr>
            <a:endParaRPr lang="en-US" altLang="zh-CN" sz="3733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r>
              <a:rPr lang="en-US" altLang="zh-CN" sz="3733" dirty="0">
                <a:solidFill>
                  <a:srgbClr val="FFFFFF"/>
                </a:solidFill>
              </a:rPr>
              <a:t>Router:</a:t>
            </a:r>
          </a:p>
          <a:p>
            <a:pPr lvl="0">
              <a:lnSpc>
                <a:spcPct val="200000"/>
              </a:lnSpc>
              <a:buClr>
                <a:srgbClr val="FFFFFF"/>
              </a:buClr>
            </a:pPr>
            <a:r>
              <a:rPr lang="zh-CN" altLang="en-US" sz="2400" dirty="0">
                <a:solidFill>
                  <a:srgbClr val="FFFFFF"/>
                </a:solidFill>
              </a:rPr>
              <a:t>路由器用于建立，维护，执行路由所指代的映射关系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lvl="0">
              <a:buClr>
                <a:srgbClr val="FFFFFF"/>
              </a:buClr>
            </a:pPr>
            <a:endParaRPr lang="en-US" altLang="zh-CN" sz="3733" dirty="0">
              <a:solidFill>
                <a:srgbClr val="FFFFFF"/>
              </a:solidFill>
            </a:endParaRPr>
          </a:p>
          <a:p>
            <a:pPr marL="380990" indent="-380990">
              <a:lnSpc>
                <a:spcPct val="2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133" dirty="0"/>
          </a:p>
          <a:p>
            <a:pPr>
              <a:buClr>
                <a:schemeClr val="tx1"/>
              </a:buClr>
            </a:pPr>
            <a:endParaRPr lang="en-US" altLang="zh-CN" sz="2400" dirty="0"/>
          </a:p>
          <a:p>
            <a:pPr>
              <a:buClr>
                <a:schemeClr val="tx1"/>
              </a:buClr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600" y="99276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zh-CN" altLang="en-US" sz="4800" dirty="0"/>
              <a:t>怎样实现一个路由？</a:t>
            </a:r>
            <a:endParaRPr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31089" y="2245488"/>
            <a:ext cx="9529823" cy="34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3733" dirty="0"/>
              <a:t>定义路径与资源的映射</a:t>
            </a:r>
            <a:endParaRPr lang="en-US" altLang="zh-CN" sz="37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3733" dirty="0"/>
              <a:t>根据映射关系匹配的对应资源</a:t>
            </a:r>
            <a:endParaRPr lang="en-US" altLang="zh-CN" sz="37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3733" dirty="0"/>
              <a:t>执行匹配的资源</a:t>
            </a:r>
            <a:endParaRPr lang="en-US" altLang="zh-CN" sz="3733" dirty="0"/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80990" indent="-38099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6724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8783" y="2977119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Vue-Router </a:t>
            </a:r>
            <a:r>
              <a:rPr lang="zh-CN" altLang="en-US" sz="4800" dirty="0"/>
              <a:t>的实现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7233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altLang="zh-CN" sz="4800" dirty="0"/>
              <a:t>Vue-Router</a:t>
            </a:r>
            <a:r>
              <a:rPr lang="zh-CN" altLang="en-US" sz="4800" dirty="0"/>
              <a:t>功能特性</a:t>
            </a:r>
            <a:endParaRPr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3012887" y="1310968"/>
            <a:ext cx="4832179" cy="495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路由模式：</a:t>
            </a:r>
            <a:r>
              <a:rPr lang="en-US" altLang="zh-CN" sz="2133" dirty="0"/>
              <a:t>Hash, History, Abstract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动态路由匹配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嵌套路由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命名路由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命名视图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重定向和别名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编程式的导航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导航守卫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组件懒加载（异步组件）</a:t>
            </a:r>
            <a:endParaRPr lang="en-US" altLang="zh-CN" sz="2133" dirty="0"/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133" dirty="0"/>
              <a:t>自定义滚动行为</a:t>
            </a:r>
            <a:endParaRPr lang="en-US" altLang="zh-CN" sz="2133" dirty="0"/>
          </a:p>
        </p:txBody>
      </p:sp>
    </p:spTree>
    <p:extLst>
      <p:ext uri="{BB962C8B-B14F-4D97-AF65-F5344CB8AC3E}">
        <p14:creationId xmlns:p14="http://schemas.microsoft.com/office/powerpoint/2010/main" val="202231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en-US" altLang="zh-CN" sz="4800" dirty="0" err="1"/>
              <a:t>Vue.use</a:t>
            </a:r>
            <a:r>
              <a:rPr lang="en-US" altLang="zh-CN" sz="4800" dirty="0"/>
              <a:t>(</a:t>
            </a:r>
            <a:r>
              <a:rPr lang="en-US" altLang="zh-CN" sz="4800" dirty="0" err="1"/>
              <a:t>VueRouter</a:t>
            </a:r>
            <a:r>
              <a:rPr lang="en-US" altLang="zh-CN" sz="4800" dirty="0"/>
              <a:t>)</a:t>
            </a:r>
            <a:endParaRPr sz="4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5599" y="2403467"/>
            <a:ext cx="9529823" cy="30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/>
              <a:t>执行</a:t>
            </a:r>
            <a:r>
              <a:rPr lang="en-US" altLang="zh-CN" sz="2800" dirty="0" err="1"/>
              <a:t>VueRouter.install</a:t>
            </a:r>
            <a:r>
              <a:rPr lang="en-US" altLang="zh-CN" sz="2800" dirty="0"/>
              <a:t>()</a:t>
            </a:r>
          </a:p>
          <a:p>
            <a:pPr marL="838190" lvl="1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定义全局</a:t>
            </a:r>
            <a:r>
              <a:rPr lang="en-US" altLang="zh-CN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mixins</a:t>
            </a:r>
            <a:r>
              <a:rPr lang="en-US" altLang="zh-CN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</a:t>
            </a:r>
            <a:r>
              <a:rPr lang="en-US" altLang="zh-CN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beforeCreate</a:t>
            </a:r>
            <a:r>
              <a:rPr lang="en-US" altLang="zh-CN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(), destroyed()</a:t>
            </a:r>
          </a:p>
          <a:p>
            <a:pPr marL="838190" lvl="8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在</a:t>
            </a:r>
            <a:r>
              <a:rPr lang="en-US" altLang="zh-CN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Vue</a:t>
            </a:r>
            <a:r>
              <a:rPr lang="zh-CN" alt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原型对象中定义属性：</a:t>
            </a:r>
            <a:r>
              <a:rPr lang="en-US" altLang="zh-CN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$router</a:t>
            </a:r>
            <a:r>
              <a:rPr lang="zh-CN" alt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$route</a:t>
            </a:r>
          </a:p>
          <a:p>
            <a:pPr marL="838190" lvl="8" indent="-38099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全局方式注册组件：</a:t>
            </a:r>
            <a:r>
              <a:rPr lang="en-US" altLang="zh-CN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&lt;router-view&gt;, &lt;router-link&gt;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890E1-1DDA-4AE4-9B89-C56BF8F5D77F}"/>
              </a:ext>
            </a:extLst>
          </p:cNvPr>
          <p:cNvSpPr txBox="1"/>
          <p:nvPr/>
        </p:nvSpPr>
        <p:spPr>
          <a:xfrm>
            <a:off x="415599" y="1544592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主要逻辑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643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599" y="353737"/>
            <a:ext cx="11360800" cy="85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l"/>
            <a:r>
              <a:rPr lang="zh-CN" altLang="en-US" sz="4800" dirty="0"/>
              <a:t>路由实例化：</a:t>
            </a:r>
            <a:r>
              <a:rPr lang="en-US" altLang="zh-CN" sz="4800" dirty="0"/>
              <a:t>new </a:t>
            </a:r>
            <a:r>
              <a:rPr lang="en-US" altLang="zh-CN" sz="4800" dirty="0" err="1"/>
              <a:t>VueRouter</a:t>
            </a:r>
            <a:r>
              <a:rPr lang="en-US" altLang="zh-CN" sz="4800" dirty="0"/>
              <a:t>(routes)</a:t>
            </a:r>
            <a:endParaRPr sz="4800" dirty="0"/>
          </a:p>
        </p:txBody>
      </p:sp>
      <p:sp>
        <p:nvSpPr>
          <p:cNvPr id="4" name="文本框 15">
            <a:extLst>
              <a:ext uri="{FF2B5EF4-FFF2-40B4-BE49-F238E27FC236}">
                <a16:creationId xmlns:a16="http://schemas.microsoft.com/office/drawing/2014/main" id="{FEC2D17F-D902-4E08-9CD1-614D0B497039}"/>
              </a:ext>
            </a:extLst>
          </p:cNvPr>
          <p:cNvSpPr txBox="1"/>
          <p:nvPr/>
        </p:nvSpPr>
        <p:spPr>
          <a:xfrm>
            <a:off x="415599" y="2403467"/>
            <a:ext cx="9529823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执行</a:t>
            </a:r>
            <a:r>
              <a:rPr lang="en-US" altLang="zh-CN" sz="2400" dirty="0" err="1">
                <a:solidFill>
                  <a:schemeClr val="tx1">
                    <a:lumMod val="85000"/>
                  </a:schemeClr>
                </a:solidFill>
                <a:latin typeface="Droid Sans Mono"/>
              </a:rPr>
              <a:t>createMatcher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Droid Sans Mono"/>
              </a:rPr>
              <a:t>方法生成路由匹配器，并执行过程中同时生成路由映射关系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Droid Sans Mon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根据配置项和兼容性实例化历史状态管理类</a:t>
            </a:r>
            <a:endParaRPr lang="en-US" altLang="zh-CN" sz="2400" dirty="0">
              <a:solidFill>
                <a:srgbClr val="D4D4D4"/>
              </a:solidFill>
              <a:latin typeface="Droid Sans Mono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历史状态的管理</a:t>
            </a:r>
            <a:endParaRPr lang="en-US" altLang="zh-CN" sz="2400" dirty="0">
              <a:solidFill>
                <a:srgbClr val="D4D4D4"/>
              </a:solidFill>
              <a:latin typeface="Droid Sans Mono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D4D4D4"/>
                </a:solidFill>
                <a:latin typeface="Droid Sans Mono"/>
              </a:rPr>
              <a:t>url</a:t>
            </a:r>
            <a:r>
              <a:rPr lang="zh-CN" altLang="en-US" sz="2400" dirty="0">
                <a:solidFill>
                  <a:srgbClr val="D4D4D4"/>
                </a:solidFill>
                <a:latin typeface="Droid Sans Mono"/>
              </a:rPr>
              <a:t>表现形式的管理</a:t>
            </a:r>
            <a:endParaRPr lang="en-US" sz="2400" dirty="0">
              <a:solidFill>
                <a:srgbClr val="D4D4D4"/>
              </a:solidFill>
              <a:latin typeface="Droid Sa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E9BE7-B0D1-4486-9F81-F4166151CB17}"/>
              </a:ext>
            </a:extLst>
          </p:cNvPr>
          <p:cNvSpPr txBox="1"/>
          <p:nvPr/>
        </p:nvSpPr>
        <p:spPr>
          <a:xfrm>
            <a:off x="415599" y="1544592"/>
            <a:ext cx="68971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/>
              <a:t>构造函数的主要逻辑：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AC53D-6E37-44E8-9E44-E6DAE78AC4B7}"/>
              </a:ext>
            </a:extLst>
          </p:cNvPr>
          <p:cNvSpPr txBox="1"/>
          <p:nvPr/>
        </p:nvSpPr>
        <p:spPr>
          <a:xfrm>
            <a:off x="415599" y="6206546"/>
            <a:ext cx="68971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replace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</a:rPr>
              <a:t>push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的区别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83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1254</Words>
  <Application>Microsoft Office PowerPoint</Application>
  <PresentationFormat>Widescreen</PresentationFormat>
  <Paragraphs>200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Didact Gothic</vt:lpstr>
      <vt:lpstr>Droid Sans Mono</vt:lpstr>
      <vt:lpstr>仿宋</vt:lpstr>
      <vt:lpstr>Arial</vt:lpstr>
      <vt:lpstr>Calibri</vt:lpstr>
      <vt:lpstr>Roboto</vt:lpstr>
      <vt:lpstr>Wingdings</vt:lpstr>
      <vt:lpstr>Simple Dark</vt:lpstr>
      <vt:lpstr>JavaScript 路由实现</vt:lpstr>
      <vt:lpstr>有哪些路由？</vt:lpstr>
      <vt:lpstr>Web请求与路由？</vt:lpstr>
      <vt:lpstr>Route&amp;Router</vt:lpstr>
      <vt:lpstr>怎样实现一个路由？</vt:lpstr>
      <vt:lpstr>Vue-Router 的实现</vt:lpstr>
      <vt:lpstr>Vue-Router功能特性</vt:lpstr>
      <vt:lpstr>Vue.use(VueRouter)</vt:lpstr>
      <vt:lpstr>路由实例化：new VueRouter(routes)</vt:lpstr>
      <vt:lpstr>构建映射关系：createMatcher()</vt:lpstr>
      <vt:lpstr>在Vue实例化配置项中注入路由实例</vt:lpstr>
      <vt:lpstr>RouterInstance.init()</vt:lpstr>
      <vt:lpstr>history.transitionTo(location)</vt:lpstr>
      <vt:lpstr>钩子函数队列构建</vt:lpstr>
      <vt:lpstr>resolveAsyncComponents</vt:lpstr>
      <vt:lpstr>钩子函数队列执行</vt:lpstr>
      <vt:lpstr>滚动行为</vt:lpstr>
      <vt:lpstr>Koa-Router 实现</vt:lpstr>
      <vt:lpstr>Koa-Router功能特性</vt:lpstr>
      <vt:lpstr>Koa-Router结构</vt:lpstr>
      <vt:lpstr>构建映射关系</vt:lpstr>
      <vt:lpstr>资源匹配：match()</vt:lpstr>
      <vt:lpstr>资源执行：routes()</vt:lpstr>
      <vt:lpstr>Egg-Router简介</vt:lpstr>
      <vt:lpstr>构造函数&amp;原型方法</vt:lpstr>
      <vt:lpstr>spliteAndResolveRouterParams</vt:lpstr>
      <vt:lpstr>resources</vt:lpstr>
      <vt:lpstr>其它</vt:lpstr>
      <vt:lpstr>路由定义方式</vt:lpstr>
      <vt:lpstr>路由管理方式</vt:lpstr>
      <vt:lpstr>PowerPoint Presentation</vt:lpstr>
      <vt:lpstr>资源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路由实现</dc:title>
  <dc:creator>Zeng Shine</dc:creator>
  <cp:lastModifiedBy>Zeng Shine</cp:lastModifiedBy>
  <cp:revision>54</cp:revision>
  <dcterms:created xsi:type="dcterms:W3CDTF">2019-06-26T02:22:23Z</dcterms:created>
  <dcterms:modified xsi:type="dcterms:W3CDTF">2019-06-29T10:40:04Z</dcterms:modified>
</cp:coreProperties>
</file>