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Source Code Pro"/>
      <p:regular r:id="rId42"/>
      <p:bold r:id="rId43"/>
    </p:embeddedFont>
    <p:embeddedFont>
      <p:font typeface="Didact Gothic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44" Type="http://schemas.openxmlformats.org/officeDocument/2006/relationships/font" Target="fonts/DidactGothic-regular.fntdata"/><Relationship Id="rId21" Type="http://schemas.openxmlformats.org/officeDocument/2006/relationships/slide" Target="slides/slide17.xml"/><Relationship Id="rId43" Type="http://schemas.openxmlformats.org/officeDocument/2006/relationships/font" Target="fonts/SourceCodePr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-bold.fntdata"/><Relationship Id="rId16" Type="http://schemas.openxmlformats.org/officeDocument/2006/relationships/slide" Target="slides/slide12.xml"/><Relationship Id="rId38" Type="http://schemas.openxmlformats.org/officeDocument/2006/relationships/font" Target="fonts/Robo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89c307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89c307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acc2620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acc2620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acc262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acc262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acc2620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acc2620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2acc2620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2acc2620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b2d60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b2d60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the speed</a:t>
            </a:r>
            <a:br>
              <a:rPr lang="en"/>
            </a:br>
            <a:r>
              <a:rPr lang="en"/>
              <a:t>across the board.</a:t>
            </a:r>
            <a:br>
              <a:rPr lang="en"/>
            </a:br>
            <a:r>
              <a:rPr lang="en"/>
              <a:t>Reduces memory usage by half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acc2620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acc2620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acc2620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acc262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2acc2620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2acc2620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2acc2620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2acc2620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89c3070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89c3070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689c3070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689c307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f0cc42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7f0cc42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f0cc425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7f0cc425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2acc2620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2acc2620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89c3070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89c3070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689c307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689c307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89c307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89c307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89c3070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89c3070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689c307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689c307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689c3070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689c307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acc2620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2acc2620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89c307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89c307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6b2d60f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6b2d60f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70a458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70a458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e95ee8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e95ee8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acc2620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acc2620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acc2620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acc2620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689c307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689c307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89c3070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89c307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89c3070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89c3070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89c3070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89c3070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Didact Gothic"/>
              <a:buNone/>
              <a:defRPr sz="5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sz="2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Didact Gothic"/>
              <a:buNone/>
              <a:defRPr b="1" sz="12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Didact Gothic"/>
              <a:buNone/>
              <a:defRPr b="1" sz="3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●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Didact Gothic"/>
              <a:buChar char="○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Didact Gothic"/>
              <a:buChar char="■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Didact Gothic"/>
              <a:buNone/>
              <a:defRPr b="1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Didact Gothic"/>
              <a:buNone/>
              <a:defRPr sz="4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idact Gothic"/>
              <a:buNone/>
              <a:defRPr sz="42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3136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621"/>
            <a:ext cx="9144000" cy="49500"/>
          </a:xfrm>
          <a:prstGeom prst="rect">
            <a:avLst/>
          </a:prstGeom>
          <a:solidFill>
            <a:srgbClr val="4FC08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1364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92300"/>
            <a:ext cx="8520600" cy="9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Vue 3.0 Updates</a:t>
            </a:r>
            <a:endParaRPr sz="36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Evan You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VueConf TO, Nov. </a:t>
            </a:r>
            <a:r>
              <a:rPr b="1" lang="en" sz="1400">
                <a:latin typeface="Didact Gothic"/>
                <a:ea typeface="Didact Gothic"/>
                <a:cs typeface="Didact Gothic"/>
                <a:sym typeface="Didact Gothic"/>
              </a:rPr>
              <a:t>2018</a:t>
            </a:r>
            <a:endParaRPr b="1" sz="14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63" y="388875"/>
            <a:ext cx="2465674" cy="2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Inline Handler Hoisting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12550" y="1788350"/>
            <a:ext cx="33999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@event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count++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506750" y="13181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380150" y="1318150"/>
            <a:ext cx="226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382400" y="1857300"/>
            <a:ext cx="4602300" cy="31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getBoundMethod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vue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__fn1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1"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endParaRPr>
              <a:solidFill>
                <a:srgbClr val="C792E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onEvent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getBoundMethod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(__fn1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792E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35500" y="4013450"/>
            <a:ext cx="3774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Avoid unnecessary re-renders due to different inline function identity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201775"/>
            <a:ext cx="8520600" cy="13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Proxy-based observation mechanism with </a:t>
            </a:r>
            <a:r>
              <a:rPr lang="en" sz="3600">
                <a:solidFill>
                  <a:srgbClr val="F07178"/>
                </a:solidFill>
              </a:rPr>
              <a:t>full language coverage</a:t>
            </a:r>
            <a:r>
              <a:rPr lang="en" sz="3600"/>
              <a:t> + </a:t>
            </a:r>
            <a:r>
              <a:rPr lang="en" sz="3600">
                <a:solidFill>
                  <a:srgbClr val="4FC08D"/>
                </a:solidFill>
              </a:rPr>
              <a:t>better perf</a:t>
            </a:r>
            <a:endParaRPr sz="3600">
              <a:solidFill>
                <a:srgbClr val="4FC08D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697750" y="2708950"/>
            <a:ext cx="47922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Property addition / deletion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Array index / length mutation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Map, Set, WeakMap, WeakSet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Classes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11708" y="837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Faster instance property proxying using native Proxy</a:t>
            </a:r>
            <a:endParaRPr sz="3600"/>
          </a:p>
        </p:txBody>
      </p:sp>
      <p:sp>
        <p:nvSpPr>
          <p:cNvPr id="141" name="Google Shape;141;p24"/>
          <p:cNvSpPr txBox="1"/>
          <p:nvPr/>
        </p:nvSpPr>
        <p:spPr>
          <a:xfrm>
            <a:off x="1965850" y="2972000"/>
            <a:ext cx="5287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Bye Object.defineProperty!</a:t>
            </a:r>
            <a:endParaRPr b="1"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311700" y="1500750"/>
            <a:ext cx="8520600" cy="21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Up to </a:t>
            </a:r>
            <a:r>
              <a:rPr lang="en" sz="4800">
                <a:solidFill>
                  <a:srgbClr val="4FC08D"/>
                </a:solidFill>
              </a:rPr>
              <a:t>100%</a:t>
            </a:r>
            <a:r>
              <a:rPr lang="en" sz="4800"/>
              <a:t> faster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Component instance initialization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0" y="1599925"/>
            <a:ext cx="8520600" cy="15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Double the speed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Half the memory usage</a:t>
            </a:r>
            <a:endParaRPr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247150" y="153225"/>
            <a:ext cx="9192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FC08D"/>
                </a:solidFill>
              </a:rPr>
              <a:t>v2.5</a:t>
            </a:r>
            <a:endParaRPr b="1" sz="1800">
              <a:solidFill>
                <a:srgbClr val="4FC08D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175" y="297550"/>
            <a:ext cx="2779525" cy="40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125" y="297550"/>
            <a:ext cx="2721600" cy="40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>
            <p:ph type="ctrTitle"/>
          </p:nvPr>
        </p:nvSpPr>
        <p:spPr>
          <a:xfrm>
            <a:off x="4354106" y="153225"/>
            <a:ext cx="1380300" cy="4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FC08D"/>
                </a:solidFill>
              </a:rPr>
              <a:t>v3.0-proto</a:t>
            </a:r>
            <a:endParaRPr b="1" sz="1800">
              <a:solidFill>
                <a:srgbClr val="4FC08D"/>
              </a:solidFill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518725" y="1678150"/>
            <a:ext cx="1032000" cy="243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/>
          <p:nvPr/>
        </p:nvSpPr>
        <p:spPr>
          <a:xfrm>
            <a:off x="6251075" y="1864125"/>
            <a:ext cx="991500" cy="2433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6781075" y="3426125"/>
            <a:ext cx="1215300" cy="2433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/>
          <p:nvPr/>
        </p:nvSpPr>
        <p:spPr>
          <a:xfrm>
            <a:off x="2066856" y="3409344"/>
            <a:ext cx="1215300" cy="243300"/>
          </a:xfrm>
          <a:prstGeom prst="rect">
            <a:avLst/>
          </a:prstGeom>
          <a:noFill/>
          <a:ln cap="flat" cmpd="sng" w="38100">
            <a:solidFill>
              <a:srgbClr val="FF53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85225" y="4615575"/>
            <a:ext cx="5217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Didact Gothic"/>
              <a:buChar char="●"/>
            </a:pPr>
            <a:r>
              <a:rPr lang="en">
                <a:solidFill>
                  <a:srgbClr val="D9D9D9"/>
                </a:solidFill>
                <a:latin typeface="Didact Gothic"/>
                <a:ea typeface="Didact Gothic"/>
                <a:cs typeface="Didact Gothic"/>
                <a:sym typeface="Didact Gothic"/>
              </a:rPr>
              <a:t>Rendering </a:t>
            </a:r>
            <a:r>
              <a:rPr lang="en">
                <a:solidFill>
                  <a:srgbClr val="D9D9D9"/>
                </a:solidFill>
                <a:latin typeface="Didact Gothic"/>
                <a:ea typeface="Didact Gothic"/>
                <a:cs typeface="Didact Gothic"/>
                <a:sym typeface="Didact Gothic"/>
              </a:rPr>
              <a:t>3000 stateful component instances</a:t>
            </a:r>
            <a:endParaRPr>
              <a:solidFill>
                <a:srgbClr val="D9D9D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it </a:t>
            </a:r>
            <a:r>
              <a:rPr lang="en" sz="4800">
                <a:solidFill>
                  <a:srgbClr val="4FC08D"/>
                </a:solidFill>
              </a:rPr>
              <a:t>smaller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ctrTitle"/>
          </p:nvPr>
        </p:nvSpPr>
        <p:spPr>
          <a:xfrm>
            <a:off x="311700" y="914125"/>
            <a:ext cx="8520600" cy="15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Tree-shaking Friendly</a:t>
            </a:r>
            <a:endParaRPr sz="3600"/>
          </a:p>
        </p:txBody>
      </p:sp>
      <p:sp>
        <p:nvSpPr>
          <p:cNvPr id="175" name="Google Shape;175;p29"/>
          <p:cNvSpPr txBox="1"/>
          <p:nvPr/>
        </p:nvSpPr>
        <p:spPr>
          <a:xfrm>
            <a:off x="1705325" y="2440675"/>
            <a:ext cx="64629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Built-in components (keep-alive, transition…)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 directive runtime helpers (v-model, v-for…)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Utility functions (asyncComponent, mixins, memoize...)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ctrTitle"/>
          </p:nvPr>
        </p:nvSpPr>
        <p:spPr>
          <a:xfrm>
            <a:off x="311700" y="1218925"/>
            <a:ext cx="8520600" cy="15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New core runtime: ~10kb gzipped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it </a:t>
            </a:r>
            <a:r>
              <a:rPr lang="en" sz="4800">
                <a:solidFill>
                  <a:srgbClr val="4FC08D"/>
                </a:solidFill>
              </a:rPr>
              <a:t>more maintainable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85206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coming in Vue 3.0</a:t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1154100" y="1773625"/>
            <a:ext cx="6835800" cy="24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it </a:t>
            </a:r>
            <a:r>
              <a:rPr lang="en" sz="3000">
                <a:solidFill>
                  <a:srgbClr val="4FC08D"/>
                </a:solidFill>
              </a:rPr>
              <a:t>faster</a:t>
            </a:r>
            <a:endParaRPr sz="3000">
              <a:solidFill>
                <a:srgbClr val="4FC08D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it </a:t>
            </a:r>
            <a:r>
              <a:rPr lang="en" sz="3000">
                <a:solidFill>
                  <a:srgbClr val="4FC08D"/>
                </a:solidFill>
              </a:rPr>
              <a:t>smaller</a:t>
            </a:r>
            <a:endParaRPr sz="3000">
              <a:solidFill>
                <a:srgbClr val="4FC08D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it </a:t>
            </a:r>
            <a:r>
              <a:rPr lang="en" sz="3000">
                <a:solidFill>
                  <a:srgbClr val="4FC08D"/>
                </a:solidFill>
              </a:rPr>
              <a:t>more maintainable</a:t>
            </a:r>
            <a:endParaRPr sz="3000">
              <a:solidFill>
                <a:srgbClr val="4FC08D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it </a:t>
            </a:r>
            <a:r>
              <a:rPr lang="en" sz="3000">
                <a:solidFill>
                  <a:srgbClr val="4FC08D"/>
                </a:solidFill>
              </a:rPr>
              <a:t>easier to target native</a:t>
            </a:r>
            <a:endParaRPr sz="3000">
              <a:solidFill>
                <a:srgbClr val="4FC08D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Make </a:t>
            </a:r>
            <a:r>
              <a:rPr lang="en" sz="3000">
                <a:solidFill>
                  <a:srgbClr val="4FC08D"/>
                </a:solidFill>
              </a:rPr>
              <a:t>your</a:t>
            </a:r>
            <a:r>
              <a:rPr lang="en" sz="3000"/>
              <a:t> life easier</a:t>
            </a:r>
            <a:endParaRPr sz="30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ctrTitle"/>
          </p:nvPr>
        </p:nvSpPr>
        <p:spPr>
          <a:xfrm>
            <a:off x="311700" y="1543850"/>
            <a:ext cx="85206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Flow -&gt; TypeScript</a:t>
            </a:r>
            <a:endParaRPr sz="4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ctrTitle"/>
          </p:nvPr>
        </p:nvSpPr>
        <p:spPr>
          <a:xfrm>
            <a:off x="311700" y="128450"/>
            <a:ext cx="8520600" cy="11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Decoupled Packages</a:t>
            </a:r>
            <a:endParaRPr sz="4800"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525" y="1540700"/>
            <a:ext cx="2675605" cy="3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ctrTitle"/>
          </p:nvPr>
        </p:nvSpPr>
        <p:spPr>
          <a:xfrm>
            <a:off x="311700" y="1280425"/>
            <a:ext cx="85206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Compiler Rewrite</a:t>
            </a:r>
            <a:endParaRPr sz="4800"/>
          </a:p>
        </p:txBody>
      </p:sp>
      <p:sp>
        <p:nvSpPr>
          <p:cNvPr id="202" name="Google Shape;202;p34"/>
          <p:cNvSpPr txBox="1"/>
          <p:nvPr/>
        </p:nvSpPr>
        <p:spPr>
          <a:xfrm>
            <a:off x="1705325" y="2593075"/>
            <a:ext cx="64629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Pluggable architecture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Parser w/ location info (source maps!)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Serve as </a:t>
            </a: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infrastructure</a:t>
            </a: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 for more robust IDE support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ctrTitle"/>
          </p:nvPr>
        </p:nvSpPr>
        <p:spPr>
          <a:xfrm>
            <a:off x="311700" y="1125575"/>
            <a:ext cx="8520600" cy="166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it </a:t>
            </a:r>
            <a:r>
              <a:rPr lang="en" sz="4800">
                <a:solidFill>
                  <a:srgbClr val="4FC08D"/>
                </a:solidFill>
              </a:rPr>
              <a:t>easier to target native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ctrTitle"/>
          </p:nvPr>
        </p:nvSpPr>
        <p:spPr>
          <a:xfrm>
            <a:off x="311700" y="477050"/>
            <a:ext cx="8520600" cy="13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Custom Renderer API</a:t>
            </a:r>
            <a:endParaRPr sz="4800"/>
          </a:p>
        </p:txBody>
      </p:sp>
      <p:sp>
        <p:nvSpPr>
          <p:cNvPr id="213" name="Google Shape;213;p36"/>
          <p:cNvSpPr txBox="1"/>
          <p:nvPr/>
        </p:nvSpPr>
        <p:spPr>
          <a:xfrm>
            <a:off x="1547050" y="1836875"/>
            <a:ext cx="64011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createRenderer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6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@vue/runtime-core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createRenderer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nodeOps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patchData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ctrTitle"/>
          </p:nvPr>
        </p:nvSpPr>
        <p:spPr>
          <a:xfrm>
            <a:off x="311700" y="1125575"/>
            <a:ext cx="8520600" cy="15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</a:t>
            </a:r>
            <a:r>
              <a:rPr lang="en" sz="4800">
                <a:solidFill>
                  <a:srgbClr val="4FC08D"/>
                </a:solidFill>
              </a:rPr>
              <a:t>you</a:t>
            </a:r>
            <a:r>
              <a:rPr lang="en" sz="4800">
                <a:solidFill>
                  <a:srgbClr val="4FC08D"/>
                </a:solidFill>
              </a:rPr>
              <a:t>r</a:t>
            </a:r>
            <a:r>
              <a:rPr lang="en" sz="4800"/>
              <a:t> </a:t>
            </a:r>
            <a:r>
              <a:rPr lang="en" sz="4800"/>
              <a:t>life easier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ctrTitle"/>
          </p:nvPr>
        </p:nvSpPr>
        <p:spPr>
          <a:xfrm>
            <a:off x="311700" y="289825"/>
            <a:ext cx="85206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Exposed reactivity API</a:t>
            </a:r>
            <a:endParaRPr sz="4800"/>
          </a:p>
        </p:txBody>
      </p:sp>
      <p:sp>
        <p:nvSpPr>
          <p:cNvPr id="224" name="Google Shape;224;p38"/>
          <p:cNvSpPr txBox="1"/>
          <p:nvPr/>
        </p:nvSpPr>
        <p:spPr>
          <a:xfrm>
            <a:off x="2043600" y="1690400"/>
            <a:ext cx="551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observable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effect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vue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observable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count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F78C6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effect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=&gt;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CB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log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 is: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${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}`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i="1" lang="en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count is: 0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++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count is: 1</a:t>
            </a:r>
            <a:endParaRPr i="1">
              <a:solidFill>
                <a:srgbClr val="676E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ctrTitle"/>
          </p:nvPr>
        </p:nvSpPr>
        <p:spPr>
          <a:xfrm>
            <a:off x="311700" y="262075"/>
            <a:ext cx="8520600" cy="14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Easily identify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a component is re-rendering</a:t>
            </a:r>
            <a:endParaRPr sz="3600"/>
          </a:p>
        </p:txBody>
      </p:sp>
      <p:sp>
        <p:nvSpPr>
          <p:cNvPr id="230" name="Google Shape;230;p39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2817775" y="1698100"/>
            <a:ext cx="4438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Comp </a:t>
            </a:r>
            <a:r>
              <a:rPr lang="en" sz="16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1"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('</a:t>
            </a:r>
            <a:r>
              <a:rPr lang="en" sz="16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renderTriggered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debugger</a:t>
            </a:r>
            <a:endParaRPr sz="1600">
              <a:solidFill>
                <a:srgbClr val="F78C6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ctrTitle"/>
          </p:nvPr>
        </p:nvSpPr>
        <p:spPr>
          <a:xfrm>
            <a:off x="311700" y="93700"/>
            <a:ext cx="8520600" cy="9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Improved TypeScript Support w/ TSX</a:t>
            </a:r>
            <a:endParaRPr sz="3600"/>
          </a:p>
        </p:txBody>
      </p:sp>
      <p:sp>
        <p:nvSpPr>
          <p:cNvPr id="237" name="Google Shape;237;p40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2614800" y="1381725"/>
            <a:ext cx="5687400" cy="3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interface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CB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HelloProps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text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B2C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</a:t>
            </a:r>
            <a:endParaRPr>
              <a:solidFill>
                <a:srgbClr val="B2CCD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FCB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extends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Component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FCB6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HelloProps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count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F78C6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8C6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i="1"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{</a:t>
            </a:r>
            <a:r>
              <a:rPr i="1"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{</a:t>
            </a:r>
            <a:r>
              <a:rPr i="1"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$props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.text}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ctrTitle"/>
          </p:nvPr>
        </p:nvSpPr>
        <p:spPr>
          <a:xfrm>
            <a:off x="311700" y="1280425"/>
            <a:ext cx="85206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Better warning traces</a:t>
            </a:r>
            <a:endParaRPr sz="4800"/>
          </a:p>
        </p:txBody>
      </p:sp>
      <p:sp>
        <p:nvSpPr>
          <p:cNvPr id="244" name="Google Shape;244;p41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1705325" y="2593075"/>
            <a:ext cx="64629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Now includes functional components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Inspectable props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Traces are available in more warning cases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Make it </a:t>
            </a:r>
            <a:r>
              <a:rPr lang="en" sz="4800">
                <a:solidFill>
                  <a:srgbClr val="4FC08D"/>
                </a:solidFill>
              </a:rPr>
              <a:t>faster</a:t>
            </a:r>
            <a:endParaRPr sz="4800">
              <a:solidFill>
                <a:srgbClr val="4FC08D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ctrTitle"/>
          </p:nvPr>
        </p:nvSpPr>
        <p:spPr>
          <a:xfrm>
            <a:off x="311700" y="1737625"/>
            <a:ext cx="85206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Experimental Hooks API</a:t>
            </a:r>
            <a:endParaRPr sz="4800"/>
          </a:p>
        </p:txBody>
      </p:sp>
      <p:sp>
        <p:nvSpPr>
          <p:cNvPr id="251" name="Google Shape;251;p42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ctrTitle"/>
          </p:nvPr>
        </p:nvSpPr>
        <p:spPr>
          <a:xfrm>
            <a:off x="311700" y="1737625"/>
            <a:ext cx="8520600" cy="160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Experimental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Time Slicing Support</a:t>
            </a:r>
            <a:endParaRPr sz="4800"/>
          </a:p>
        </p:txBody>
      </p:sp>
      <p:sp>
        <p:nvSpPr>
          <p:cNvPr id="257" name="Google Shape;257;p43"/>
          <p:cNvSpPr txBox="1"/>
          <p:nvPr/>
        </p:nvSpPr>
        <p:spPr>
          <a:xfrm>
            <a:off x="119250" y="4642800"/>
            <a:ext cx="901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Demo</a:t>
            </a:r>
            <a:endParaRPr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311700" y="1432825"/>
            <a:ext cx="85206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But how about IE?</a:t>
            </a:r>
            <a:endParaRPr sz="4800"/>
          </a:p>
        </p:txBody>
      </p:sp>
      <p:sp>
        <p:nvSpPr>
          <p:cNvPr id="263" name="Google Shape;263;p44"/>
          <p:cNvSpPr txBox="1"/>
          <p:nvPr>
            <p:ph type="ctrTitle"/>
          </p:nvPr>
        </p:nvSpPr>
        <p:spPr>
          <a:xfrm>
            <a:off x="311700" y="1890025"/>
            <a:ext cx="8520600" cy="11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TL;DR: IE11 will be supported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ctrTitle"/>
          </p:nvPr>
        </p:nvSpPr>
        <p:spPr>
          <a:xfrm>
            <a:off x="311700" y="744575"/>
            <a:ext cx="8520600" cy="19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Thank you!</a:t>
            </a:r>
            <a:endParaRPr b="1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Virtual DOM implementation re-written from the ground up</a:t>
            </a:r>
            <a:endParaRPr sz="3600"/>
          </a:p>
        </p:txBody>
      </p:sp>
      <p:sp>
        <p:nvSpPr>
          <p:cNvPr id="74" name="Google Shape;74;p16"/>
          <p:cNvSpPr txBox="1"/>
          <p:nvPr/>
        </p:nvSpPr>
        <p:spPr>
          <a:xfrm>
            <a:off x="1233300" y="2666075"/>
            <a:ext cx="66774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Up to </a:t>
            </a:r>
            <a:r>
              <a:rPr lang="en" sz="24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100%</a:t>
            </a:r>
            <a:r>
              <a:rPr lang="en" sz="2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faster mounting &amp; patching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1125575"/>
            <a:ext cx="8520600" cy="17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More compile-time hints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 reduce runtime overhead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Component fast path + Monomorphic calls + Children type detection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512550" y="2093150"/>
            <a:ext cx="30000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&gt;&lt;/</a:t>
            </a:r>
            <a:r>
              <a:rPr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06750" y="13943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929325" y="13943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971050" y="1914325"/>
            <a:ext cx="6148200" cy="23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resolveComponent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2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200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createFragment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([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createComponentVNode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(Comp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200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no children */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createElementVNode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2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lang="en" sz="1200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createElementVNode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 sz="1200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200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no children */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]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200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single vnode child */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]</a:t>
            </a: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200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 sz="1200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multiple non-keyed children */</a:t>
            </a:r>
            <a:r>
              <a:rPr lang="en" sz="1200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200"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2AA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2AA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87900" y="4165850"/>
            <a:ext cx="6096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Skip unnecessary condition branches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Easier for JavaScript engine to optimize 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Optimized Slots Generation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12550" y="2093150"/>
            <a:ext cx="30000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{{ hello }}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506750" y="13943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999150" y="13943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984575" y="1761925"/>
            <a:ext cx="51348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(Comp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default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=&gt;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hello)]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78C6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676E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compiler generated slots */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AA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87900" y="4165850"/>
            <a:ext cx="6096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Ensure dependencies are tracked by correct instance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Avoid unnecessary parent / children re-renders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Static Tree Hoisting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12550" y="2169350"/>
            <a:ext cx="3399900" cy="19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Static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{{ dynamic }}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06750" y="13181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380150" y="1318150"/>
            <a:ext cx="226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382402" y="1857300"/>
            <a:ext cx="36705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__static1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class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i="1"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[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__static1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span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dynamic)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])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AA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87900" y="4165850"/>
            <a:ext cx="6096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Skip patching entire trees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Works even with multiple occurrences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641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Static Props Hoisting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12550" y="1940750"/>
            <a:ext cx="33999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="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{{ text }}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06750" y="1318150"/>
            <a:ext cx="190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Template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380150" y="1318150"/>
            <a:ext cx="2267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FC08D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Compiler output</a:t>
            </a:r>
            <a:endParaRPr sz="1800">
              <a:solidFill>
                <a:srgbClr val="4FC08D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382400" y="1628700"/>
            <a:ext cx="46023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F0717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__props1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C792E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id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class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render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82AA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</a:t>
            </a:r>
            <a:r>
              <a:rPr lang="en">
                <a:solidFill>
                  <a:srgbClr val="C3E88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div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__props1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1" lang="en">
                <a:solidFill>
                  <a:srgbClr val="FF53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>
                <a:solidFill>
                  <a:srgbClr val="A6ACC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text)</a:t>
            </a:r>
            <a:endParaRPr>
              <a:solidFill>
                <a:srgbClr val="A6ACC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DD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89DD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792E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87900" y="4165850"/>
            <a:ext cx="6096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Didact Gothic"/>
              <a:buChar char="●"/>
            </a:pPr>
            <a:r>
              <a:rPr lang="en" sz="1800">
                <a:solidFill>
                  <a:srgbClr val="B7B7B7"/>
                </a:solidFill>
                <a:latin typeface="Didact Gothic"/>
                <a:ea typeface="Didact Gothic"/>
                <a:cs typeface="Didact Gothic"/>
                <a:sym typeface="Didact Gothic"/>
              </a:rPr>
              <a:t>Skip patching the node itself, but keep patching children</a:t>
            </a:r>
            <a:endParaRPr sz="1800">
              <a:solidFill>
                <a:srgbClr val="B7B7B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