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notesSlides/notesSlide8.xml" ContentType="application/vnd.openxmlformats-officedocument.presentationml.notesSlide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19"/>
  </p:notesMasterIdLst>
  <p:handoutMasterIdLst>
    <p:handoutMasterId r:id="rId20"/>
  </p:handoutMasterIdLst>
  <p:sldIdLst>
    <p:sldId id="256" r:id="rId3"/>
    <p:sldId id="257" r:id="rId4"/>
    <p:sldId id="258" r:id="rId5"/>
    <p:sldId id="275" r:id="rId6"/>
    <p:sldId id="278" r:id="rId7"/>
    <p:sldId id="279" r:id="rId8"/>
    <p:sldId id="280" r:id="rId9"/>
    <p:sldId id="276" r:id="rId10"/>
    <p:sldId id="281" r:id="rId11"/>
    <p:sldId id="282" r:id="rId12"/>
    <p:sldId id="283" r:id="rId13"/>
    <p:sldId id="284" r:id="rId14"/>
    <p:sldId id="285" r:id="rId15"/>
    <p:sldId id="277" r:id="rId16"/>
    <p:sldId id="286" r:id="rId17"/>
    <p:sldId id="267" r:id="rId1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06" y="6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2018/11/7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9C70D-B7C8-466D-B87C-22D855EF72C6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1780162"/>
            <a:ext cx="9144000" cy="2187001"/>
          </a:xfrm>
        </p:spPr>
        <p:txBody>
          <a:bodyPr>
            <a:normAutofit fontScale="90000"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操作系统实验课</a:t>
            </a:r>
            <a:r>
              <a:rPr lang="en-US" altLang="zh-CN" dirty="0"/>
              <a:t>3</a:t>
            </a:r>
            <a:br>
              <a:rPr lang="en-US" altLang="zh-CN" dirty="0"/>
            </a:br>
            <a:r>
              <a:rPr lang="en-US" altLang="zh-CN" dirty="0"/>
              <a:t>Interactive OS and Process Management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524000" y="4002088"/>
            <a:ext cx="9144000" cy="1655762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小组成员：吴昊 薛峰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CB8F56-9AB5-4D53-B196-60365DEBB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972" y="794493"/>
            <a:ext cx="10515600" cy="4351338"/>
          </a:xfrm>
        </p:spPr>
        <p:txBody>
          <a:bodyPr/>
          <a:lstStyle/>
          <a:p>
            <a:r>
              <a:rPr lang="en-US" altLang="zh-CN" dirty="0"/>
              <a:t>Semaphore</a:t>
            </a:r>
            <a:r>
              <a:rPr lang="zh-CN" altLang="zh-CN" dirty="0"/>
              <a:t>：</a:t>
            </a:r>
          </a:p>
          <a:p>
            <a:r>
              <a:rPr lang="en-US" altLang="zh-CN" dirty="0"/>
              <a:t>    </a:t>
            </a:r>
            <a:r>
              <a:rPr lang="zh-CN" altLang="zh-CN" dirty="0"/>
              <a:t>记录可供使用的资源的数量</a:t>
            </a:r>
          </a:p>
          <a:p>
            <a:r>
              <a:rPr lang="en-US" altLang="zh-CN" dirty="0"/>
              <a:t>    </a:t>
            </a:r>
            <a:r>
              <a:rPr lang="zh-CN" altLang="zh-CN" dirty="0"/>
              <a:t>维护一个阻塞队列</a:t>
            </a:r>
          </a:p>
          <a:p>
            <a:r>
              <a:rPr lang="en-US" altLang="zh-CN" dirty="0"/>
              <a:t>    </a:t>
            </a:r>
            <a:r>
              <a:rPr lang="zh-CN" altLang="zh-CN" dirty="0"/>
              <a:t>操作：</a:t>
            </a:r>
          </a:p>
          <a:p>
            <a:r>
              <a:rPr lang="en-US" altLang="zh-CN" dirty="0"/>
              <a:t>    Down</a:t>
            </a:r>
            <a:r>
              <a:rPr lang="zh-CN" altLang="zh-CN" dirty="0"/>
              <a:t>：</a:t>
            </a:r>
            <a:r>
              <a:rPr lang="en-US" altLang="zh-CN" dirty="0"/>
              <a:t>decrement value—</a:t>
            </a:r>
            <a:r>
              <a:rPr lang="zh-CN" altLang="zh-CN" dirty="0"/>
              <a:t>消耗资源，如果信号量小于零，说明失败，进入阻塞队列</a:t>
            </a:r>
          </a:p>
          <a:p>
            <a:r>
              <a:rPr lang="en-US" altLang="zh-CN" dirty="0"/>
              <a:t>    Up</a:t>
            </a:r>
            <a:r>
              <a:rPr lang="zh-CN" altLang="zh-CN" dirty="0"/>
              <a:t>：</a:t>
            </a:r>
            <a:r>
              <a:rPr lang="en-US" altLang="zh-CN" dirty="0"/>
              <a:t>increment value</a:t>
            </a:r>
            <a:r>
              <a:rPr lang="zh-CN" altLang="zh-CN" dirty="0"/>
              <a:t>—返还资源，并且唤醒一个阻塞中的任务，说明可以开始调度了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B92C11-47FE-456D-A2D1-7BEEBA468BA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10397" y="3561032"/>
            <a:ext cx="3456156" cy="166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671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33C0BF2-D9C4-456D-9CC6-3C83CFE8269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4912" y="340468"/>
            <a:ext cx="5173438" cy="583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361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EC6340-26F2-4D9C-A6B3-2E4AD3453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512" y="687489"/>
            <a:ext cx="10515600" cy="4351338"/>
          </a:xfrm>
        </p:spPr>
        <p:txBody>
          <a:bodyPr/>
          <a:lstStyle/>
          <a:p>
            <a:r>
              <a:rPr lang="en-US" altLang="zh-CN" dirty="0"/>
              <a:t>Barriers</a:t>
            </a:r>
            <a:r>
              <a:rPr lang="zh-CN" altLang="zh-CN" dirty="0"/>
              <a:t>：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维护一个阻塞队列，每当一个任务到达指定位置（屏障点），变进入阻塞队列中，同时记录阻塞队列中进程的总数，到达预先设定的值就释放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C5117A6-2895-4FBA-BEE1-C22F19CEACA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7979" y="2466062"/>
            <a:ext cx="3438525" cy="13811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C786009-6AB4-4C17-8A58-14F3157CBB1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61917" y="2170280"/>
            <a:ext cx="527431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781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B7057A-6C4A-49B2-9291-014F26773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如何处理时间中断？</a:t>
            </a:r>
            <a:br>
              <a:rPr lang="zh-CN" altLang="zh-CN" dirty="0">
                <a:effectLst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3499D7-0555-42E2-8E44-971ABB32D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时间中断导致任务切换，可能会破坏原子操作</a:t>
            </a:r>
          </a:p>
          <a:p>
            <a:r>
              <a:rPr lang="zh-CN" altLang="zh-CN" dirty="0"/>
              <a:t>思路：在函数的开始和结尾加上开关中断操作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F2A71B-878E-4EF9-8758-C1FA108A848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611005" y="1398952"/>
            <a:ext cx="4933295" cy="463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726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What is the structure for mailbox? How do you implement the mailbox</a:t>
            </a:r>
            <a:r>
              <a:rPr lang="en-US" altLang="zh-CN" sz="3200"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?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5448300" cy="4351655"/>
          </a:xfrm>
        </p:spPr>
        <p:txBody>
          <a:bodyPr>
            <a:normAutofit/>
          </a:bodyPr>
          <a:lstStyle/>
          <a:p>
            <a:r>
              <a:rPr lang="en-US" altLang="zh-CN" dirty="0"/>
              <a:t>Task4</a:t>
            </a:r>
            <a:r>
              <a:rPr lang="zh-CN" altLang="zh-CN" dirty="0"/>
              <a:t>：</a:t>
            </a:r>
          </a:p>
          <a:p>
            <a:r>
              <a:rPr lang="en-US" altLang="zh-CN" dirty="0"/>
              <a:t>	IPC </a:t>
            </a:r>
            <a:r>
              <a:rPr lang="zh-CN" altLang="zh-CN" dirty="0"/>
              <a:t>进程间通信 </a:t>
            </a:r>
          </a:p>
          <a:p>
            <a:r>
              <a:rPr lang="en-US" altLang="zh-CN" dirty="0"/>
              <a:t>	Mail-box</a:t>
            </a:r>
            <a:r>
              <a:rPr lang="zh-CN" altLang="zh-CN" dirty="0"/>
              <a:t>： 生产者消费者模型实现信箱，数据结构：</a:t>
            </a:r>
            <a:r>
              <a:rPr lang="en-US" altLang="zh-CN" dirty="0"/>
              <a:t>FIFO</a:t>
            </a:r>
            <a:r>
              <a:rPr lang="zh-CN" altLang="zh-CN" dirty="0"/>
              <a:t>消息队列存放在长度给定的缓冲区中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要用同步原语实现，注意</a:t>
            </a:r>
            <a:r>
              <a:rPr lang="en-US" altLang="zh-CN" dirty="0"/>
              <a:t>mailbox</a:t>
            </a:r>
            <a:r>
              <a:rPr lang="zh-CN" altLang="zh-CN" dirty="0"/>
              <a:t>空、满的特殊情况</a:t>
            </a:r>
          </a:p>
          <a:p>
            <a:r>
              <a:rPr lang="zh-CN" altLang="zh-CN" dirty="0"/>
              <a:t>测试程序：三国杀，包括验证之前所有的内容</a:t>
            </a:r>
          </a:p>
          <a:p>
            <a:pPr marL="0" indent="0">
              <a:buNone/>
            </a:pPr>
            <a:endParaRPr lang="zh-CN" altLang="en-US" sz="24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39E6C9-9D43-4B26-BAFF-CF5B39E78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589" y="5352097"/>
            <a:ext cx="11018520" cy="10668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C888E2A-0F76-4BC7-BA42-9DC4F287B6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0111" y="1689709"/>
            <a:ext cx="4286250" cy="24765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30BE44B-DD34-4B6F-91EC-4397295A9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21" y="133350"/>
            <a:ext cx="4562475" cy="65913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2699AB5-423F-44C8-AB65-AC7F6AE92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341" y="204787"/>
            <a:ext cx="5715000" cy="64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170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The End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ffectLst/>
                <a:latin typeface="Times New Roman" panose="02020603050405020304" charset="0"/>
                <a:cs typeface="Times New Roman" panose="02020603050405020304" charset="0"/>
              </a:rPr>
              <a:t>Questions for design review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Which commands can be supported or will be supported by your shell? </a:t>
            </a:r>
          </a:p>
          <a:p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What to do for spawn, kill, wait, and exit?</a:t>
            </a: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How do you handle synchronization when executing kill?</a:t>
            </a:r>
            <a:endParaRPr lang="zh-CN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How about tasks in sleeping/blocking status when dealing with kill?</a:t>
            </a:r>
            <a:endParaRPr lang="zh-CN" altLang="en-US" sz="2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How do you handle CV, semaphores, and barrier? What to do if timer interrupt occurs?</a:t>
            </a:r>
          </a:p>
          <a:p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What is the structure for mailbox? How do you implement the mailbox? 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Which commands can be supported or will be supported by your shell?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4965" cy="435165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ps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: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打印出正在运行的任务列表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clear: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清屏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exec [id]: 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启动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test_tasks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测试集中的第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id个任务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kill [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pid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]: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杀死指定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pid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的任务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What to do for spawn, kill, wait, and exit?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6235" cy="4351655"/>
          </a:xfrm>
        </p:spPr>
        <p:txBody>
          <a:bodyPr>
            <a:normAutofit/>
          </a:bodyPr>
          <a:lstStyle/>
          <a:p>
            <a:r>
              <a:rPr lang="zh-CN" altLang="en-US" sz="2400">
                <a:solidFill>
                  <a:schemeClr val="tx1"/>
                </a:solidFill>
                <a:sym typeface="+mn-ea"/>
              </a:rPr>
              <a:t>do_spawn</a:t>
            </a:r>
          </a:p>
          <a:p>
            <a:pPr marL="0" indent="0">
              <a:buNone/>
            </a:pPr>
            <a:r>
              <a:rPr lang="zh-CN" altLang="en-US" sz="1800">
                <a:solidFill>
                  <a:schemeClr val="tx1"/>
                </a:solidFill>
                <a:sym typeface="+mn-ea"/>
              </a:rPr>
              <a:t>传入参数：要启动任务的相关信息（入口地址、任务类型、任务名）</a:t>
            </a:r>
          </a:p>
          <a:p>
            <a:pPr marL="0" indent="0">
              <a:buNone/>
            </a:pPr>
            <a:r>
              <a:rPr lang="zh-CN" altLang="en-US" sz="1800">
                <a:solidFill>
                  <a:schemeClr val="tx1"/>
                </a:solidFill>
                <a:sym typeface="+mn-ea"/>
              </a:rPr>
              <a:t>功能：为该任务分配 PCB 及运行需要的资源，并加入调度队列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1.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在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test_task s数组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中先找到该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task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（找不到就返回一个错误值）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2.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在</a:t>
            </a:r>
            <a:r>
              <a:rPr lang="en-US" altLang="zh-CN" sz="2400" dirty="0" err="1">
                <a:solidFill>
                  <a:schemeClr val="tx1"/>
                </a:solidFill>
                <a:sym typeface="+mn-ea"/>
              </a:rPr>
              <a:t>pcb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数组里找到一个可用的空闲</a:t>
            </a:r>
            <a:r>
              <a:rPr lang="en-US" altLang="zh-CN" sz="2400" dirty="0" err="1">
                <a:solidFill>
                  <a:schemeClr val="tx1"/>
                </a:solidFill>
                <a:sym typeface="+mn-ea"/>
              </a:rPr>
              <a:t>pcb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块（找不到就返回一个错误值）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3.++pid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（用锁保护起来）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4.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 initialize_pcb(</a:t>
            </a:r>
            <a:r>
              <a:rPr lang="en-US" altLang="zh-CN" sz="2400" dirty="0" err="1">
                <a:solidFill>
                  <a:schemeClr val="tx1"/>
                </a:solidFill>
                <a:sym typeface="+mn-ea"/>
              </a:rPr>
              <a:t>newpcb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, pid, &amp;</a:t>
            </a:r>
            <a:r>
              <a:rPr lang="en-US" altLang="zh-CN" sz="2400" dirty="0" err="1">
                <a:solidFill>
                  <a:schemeClr val="tx1"/>
                </a:solidFill>
                <a:sym typeface="+mn-ea"/>
              </a:rPr>
              <a:t>ti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);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5. en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queue(&amp;ready_queue, &amp;</a:t>
            </a:r>
            <a:r>
              <a:rPr lang="en-US" altLang="zh-CN" sz="2400" dirty="0" err="1">
                <a:solidFill>
                  <a:schemeClr val="tx1"/>
                </a:solidFill>
                <a:sym typeface="+mn-ea"/>
              </a:rPr>
              <a:t>newpcb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);</a:t>
            </a:r>
            <a:endParaRPr lang="zh-CN" altLang="en-US" sz="2400" dirty="0"/>
          </a:p>
          <a:p>
            <a:pPr marL="0" indent="0">
              <a:buNone/>
            </a:pPr>
            <a:endParaRPr lang="zh-CN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What to do for spawn, kill, wait, and exit?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750695"/>
            <a:ext cx="10516235" cy="4989195"/>
          </a:xfrm>
        </p:spPr>
        <p:txBody>
          <a:bodyPr>
            <a:normAutofit fontScale="97500" lnSpcReduction="10000"/>
          </a:bodyPr>
          <a:lstStyle/>
          <a:p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do_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kill</a:t>
            </a: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1800">
                <a:solidFill>
                  <a:schemeClr val="tx1"/>
                </a:solidFill>
                <a:sym typeface="+mn-ea"/>
              </a:rPr>
              <a:t>传入参数：pid 号</a:t>
            </a:r>
          </a:p>
          <a:p>
            <a:pPr marL="0" indent="0">
              <a:buNone/>
            </a:pPr>
            <a:r>
              <a:rPr lang="zh-CN" altLang="en-US" sz="1800">
                <a:solidFill>
                  <a:schemeClr val="tx1"/>
                </a:solidFill>
                <a:sym typeface="+mn-ea"/>
              </a:rPr>
              <a:t>功能：杀死该 pid 号对应的任务并释放相应的</a:t>
            </a:r>
          </a:p>
          <a:p>
            <a:pPr marL="0" indent="0">
              <a:buNone/>
            </a:pPr>
            <a:endParaRPr lang="zh-CN" alt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1. 检查 pcb 数组找到 kill 的 pid 对应的 pcb 块。如果没有这个 pid 对应的块， 或者找到的这个块已经 exit，则 do_kill 直接 return</a:t>
            </a:r>
            <a:r>
              <a:rPr lang="en-US" altLang="zh-CN" sz="2400" dirty="0">
                <a:solidFill>
                  <a:schemeClr val="tx1"/>
                </a:solidFill>
              </a:rPr>
              <a:t>;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2.若找到 pcb 后发现是 current_running,则将其 pcb 状态标为 exit，释放它</a:t>
            </a:r>
            <a:r>
              <a:rPr lang="zh-CN" altLang="en-US" sz="2400" dirty="0">
                <a:solidFill>
                  <a:schemeClr val="tx1"/>
                </a:solidFill>
              </a:rPr>
              <a:t>的wait 队列中的 task（状态标为 ready，入 ready 队列），把这个 task 从它所在的 queue 中清除，并释放锁（把锁的 wait queue 中的 task 释放掉，与释放 task的 wait 队列类似），调用 scheduler 调度出下一个 task</a:t>
            </a:r>
            <a:r>
              <a:rPr lang="en-US" altLang="zh-CN" sz="2400" dirty="0">
                <a:solidFill>
                  <a:schemeClr val="tx1"/>
                </a:solidFill>
              </a:rPr>
              <a:t>;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3.若找到 pcb 发现不是 current_running,被 kill 的 task 状态标为 exit,释放 task的 wait 队列,释放锁。若被 kill 的 task 不是 current_running，则其一定在且仅在一个队列中（ready，sleep，某个 task 的 wait_qeueu，某个同步</a:t>
            </a:r>
            <a:r>
              <a:rPr lang="zh-CN" altLang="en-US" sz="2400" dirty="0">
                <a:solidFill>
                  <a:schemeClr val="tx1"/>
                </a:solidFill>
              </a:rPr>
              <a:t>原语</a:t>
            </a:r>
            <a:r>
              <a:rPr lang="en-US" altLang="zh-CN" sz="2400" dirty="0">
                <a:solidFill>
                  <a:schemeClr val="tx1"/>
                </a:solidFill>
              </a:rPr>
              <a:t>的wait_queue）。队列是双向循环链表，所以只需按如下修改指针，就可以把这个 task 从它所在的队列中去掉</a:t>
            </a:r>
            <a:r>
              <a:rPr lang="zh-CN" altLang="en-US" sz="2400" dirty="0">
                <a:solidFill>
                  <a:schemeClr val="tx1"/>
                </a:solidFill>
              </a:rPr>
              <a:t>。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What to do for spawn, kill, wait, and exit?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6235" cy="4351655"/>
          </a:xfrm>
        </p:spPr>
        <p:txBody>
          <a:bodyPr>
            <a:normAutofit lnSpcReduction="10000"/>
          </a:bodyPr>
          <a:lstStyle/>
          <a:p>
            <a:r>
              <a:rPr lang="zh-CN" altLang="en-US" sz="2400">
                <a:solidFill>
                  <a:schemeClr val="tx1"/>
                </a:solidFill>
                <a:sym typeface="+mn-ea"/>
              </a:rPr>
              <a:t>do_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wait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1800">
                <a:solidFill>
                  <a:schemeClr val="tx1"/>
                </a:solidFill>
                <a:sym typeface="+mn-ea"/>
              </a:rPr>
              <a:t>传入参数：pid 号</a:t>
            </a:r>
          </a:p>
          <a:p>
            <a:pPr marL="0" indent="0">
              <a:buNone/>
            </a:pPr>
            <a:r>
              <a:rPr lang="zh-CN" altLang="en-US" sz="1800">
                <a:solidFill>
                  <a:schemeClr val="tx1"/>
                </a:solidFill>
                <a:sym typeface="+mn-ea"/>
              </a:rPr>
              <a:t>功能：调用该函数的任务自身会被阻塞，直到该 pid 对应的任务退出后，才会阻塞继续运行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1. 检查 pcb 数组。如果 wait 的 task 不存在或者 wait 的是自己，则 do_wait 直</a:t>
            </a:r>
          </a:p>
          <a:p>
            <a:pPr marL="0" indent="0"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接 return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;</a:t>
            </a:r>
            <a:endParaRPr lang="zh-CN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2. Current_running-&gt;status = BLOCK，入对应的要 wait 的 task 的 wait_queue(这</a:t>
            </a:r>
          </a:p>
          <a:p>
            <a:pPr marL="0" indent="0"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是 pcb 结构体的一部分。当 wait 的 task 被 kill 时，wait 队列中所有的 task</a:t>
            </a:r>
          </a:p>
          <a:p>
            <a:pPr marL="0" indent="0"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便被释放回到 ready)；</a:t>
            </a:r>
          </a:p>
          <a:p>
            <a:pPr marL="0" indent="0"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3. 调 scheduler 换下一个 task。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What to do for spawn, kill, wait, and exit?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6235" cy="4351655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do_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exit</a:t>
            </a: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传入参数：无</a:t>
            </a:r>
          </a:p>
          <a:p>
            <a:pPr marL="0" indent="0">
              <a:buNone/>
            </a:pP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功能：使得一个任务正常退出，释放其获取的资源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 1.pcb 状态标为 exit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；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2.释放它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的wait 队列中的 task（状态标为 ready，入 ready 队列），把这个 task 从它所在的 queue 中清除，并释放锁（把锁的 wait queue 中的 task 释放掉，与释放 task的 wait 队列类似），调用 scheduler 调度下一个 task。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24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How do you handle CV, semaphores, and barrier? What to do if timer interrupt occurs?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2873" y="1738076"/>
            <a:ext cx="5880100" cy="4351655"/>
          </a:xfrm>
        </p:spPr>
        <p:txBody>
          <a:bodyPr>
            <a:normAutofit/>
          </a:bodyPr>
          <a:lstStyle/>
          <a:p>
            <a:r>
              <a:rPr lang="en-US" altLang="zh-CN" dirty="0"/>
              <a:t>CV: </a:t>
            </a:r>
            <a:endParaRPr lang="zh-CN" altLang="zh-CN" dirty="0"/>
          </a:p>
          <a:p>
            <a:r>
              <a:rPr lang="en-US" altLang="zh-CN" dirty="0"/>
              <a:t>condition variable: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zh-CN" altLang="zh-CN" dirty="0"/>
              <a:t>每一个条件变量对应一个阻塞队列，通过互斥锁实现</a:t>
            </a:r>
          </a:p>
          <a:p>
            <a:r>
              <a:rPr lang="en-US" altLang="zh-CN" dirty="0"/>
              <a:t>Operation</a:t>
            </a:r>
            <a:r>
              <a:rPr lang="zh-CN" altLang="zh-CN" dirty="0"/>
              <a:t>：</a:t>
            </a:r>
          </a:p>
          <a:p>
            <a:r>
              <a:rPr lang="en-US" altLang="zh-CN" dirty="0"/>
              <a:t>wait </a:t>
            </a:r>
            <a:r>
              <a:rPr lang="zh-CN" altLang="zh-CN" dirty="0"/>
              <a:t>进程检测到条件变量不满足，进入阻塞状态。检测之前获取锁，之后释放锁</a:t>
            </a:r>
          </a:p>
          <a:p>
            <a:r>
              <a:rPr lang="en-US" altLang="zh-CN" dirty="0"/>
              <a:t>Signal </a:t>
            </a:r>
            <a:r>
              <a:rPr lang="zh-CN" altLang="zh-CN" dirty="0"/>
              <a:t>一个进程执行到该命令后，释放对应条件变量的阻塞队列以及锁</a:t>
            </a:r>
            <a:endParaRPr lang="en-US" altLang="zh-CN" dirty="0"/>
          </a:p>
          <a:p>
            <a:r>
              <a:rPr lang="en-US" altLang="zh-CN" dirty="0"/>
              <a:t>Broadcast: </a:t>
            </a:r>
            <a:r>
              <a:rPr lang="zh-CN" altLang="zh-CN" dirty="0"/>
              <a:t>每当一个进程改变了条件变量时，被阻塞的进程</a:t>
            </a:r>
          </a:p>
          <a:p>
            <a:pPr marL="0" indent="0">
              <a:buNone/>
            </a:pPr>
            <a:endParaRPr lang="zh-CN" altLang="en-US" sz="24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84D796F-C82B-4A96-9C90-89AD5C0E386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342973" y="3235911"/>
            <a:ext cx="2705100" cy="9144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4389465-C0ED-48F1-A8F8-67BEDAC2111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671" y="258445"/>
            <a:ext cx="4893013" cy="650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0814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TAG_VERSION" val="1.0"/>
  <p:tag name="KSO_WM_UNIT_TYPE" val="b"/>
  <p:tag name="KSO_WM_UNIT_INDEX" val="1"/>
  <p:tag name="KSO_WM_UNIT_ID" val="custom20187308_1*b*1"/>
  <p:tag name="KSO_WM_UNIT_LAYERLEVEL" val="1"/>
  <p:tag name="KSO_WM_UNIT_VALUE" val="15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Speaker name and title her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853</Words>
  <Application>Microsoft Office PowerPoint</Application>
  <PresentationFormat>宽屏</PresentationFormat>
  <Paragraphs>77</Paragraphs>
  <Slides>16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等线</vt:lpstr>
      <vt:lpstr>华文楷体</vt:lpstr>
      <vt:lpstr>宋体</vt:lpstr>
      <vt:lpstr>Arial</vt:lpstr>
      <vt:lpstr>Calibri</vt:lpstr>
      <vt:lpstr>Corbel</vt:lpstr>
      <vt:lpstr>Times New Roman</vt:lpstr>
      <vt:lpstr>Office 主题​​</vt:lpstr>
      <vt:lpstr>自定义设计方案</vt:lpstr>
      <vt:lpstr>操作系统实验课3 Interactive OS and Process Management</vt:lpstr>
      <vt:lpstr>Questions for design review</vt:lpstr>
      <vt:lpstr>Which commands can be supported or will be supported by your shell?</vt:lpstr>
      <vt:lpstr>What to do for spawn, kill, wait, and exit?</vt:lpstr>
      <vt:lpstr>What to do for spawn, kill, wait, and exit?</vt:lpstr>
      <vt:lpstr>What to do for spawn, kill, wait, and exit?</vt:lpstr>
      <vt:lpstr>What to do for spawn, kill, wait, and exit?</vt:lpstr>
      <vt:lpstr>How do you handle CV, semaphores, and barrier? What to do if timer interrupt occurs?</vt:lpstr>
      <vt:lpstr>PowerPoint 演示文稿</vt:lpstr>
      <vt:lpstr>PowerPoint 演示文稿</vt:lpstr>
      <vt:lpstr>PowerPoint 演示文稿</vt:lpstr>
      <vt:lpstr>PowerPoint 演示文稿</vt:lpstr>
      <vt:lpstr>如何处理时间中断？ </vt:lpstr>
      <vt:lpstr>What is the structure for mailbox? How do you implement the mailbox?</vt:lpstr>
      <vt:lpstr>PowerPoint 演示文稿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吴 昊</cp:lastModifiedBy>
  <cp:revision>474</cp:revision>
  <dcterms:created xsi:type="dcterms:W3CDTF">2017-08-03T09:01:00Z</dcterms:created>
  <dcterms:modified xsi:type="dcterms:W3CDTF">2018-11-07T10:04:47Z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