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64" r:id="rId6"/>
    <p:sldId id="259" r:id="rId7"/>
    <p:sldId id="262" r:id="rId8"/>
    <p:sldId id="263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Project6-File System</a:t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REVIEW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薛 峰</a:t>
            </a:r>
            <a:r>
              <a:rPr lang="en-US" altLang="zh-CN" dirty="0"/>
              <a:t>	  </a:t>
            </a:r>
            <a:r>
              <a:rPr lang="zh-CN" altLang="en-US" dirty="0"/>
              <a:t>钟 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3169920"/>
            <a:ext cx="10058400" cy="2699174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zh-CN" altLang="en-US" sz="60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disk layout in your design?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5541" y="3715646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 </a:t>
            </a:r>
            <a:endParaRPr lang="en-US" altLang="zh-CN" dirty="0"/>
          </a:p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215277" y="319391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block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01901" y="3715646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Inode</a:t>
            </a:r>
            <a:endParaRPr lang="en-US" altLang="zh-CN" dirty="0"/>
          </a:p>
          <a:p>
            <a:pPr algn="ctr"/>
            <a:r>
              <a:rPr lang="en-US" altLang="zh-CN" dirty="0"/>
              <a:t>Bit map</a:t>
            </a:r>
            <a:endParaRPr lang="en-US" altLang="zh-CN" dirty="0"/>
          </a:p>
        </p:txBody>
      </p:sp>
      <p:sp>
        <p:nvSpPr>
          <p:cNvPr id="8" name="TextBox 8"/>
          <p:cNvSpPr txBox="1"/>
          <p:nvPr/>
        </p:nvSpPr>
        <p:spPr>
          <a:xfrm>
            <a:off x="3590033" y="479576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最多</a:t>
            </a:r>
            <a:endParaRPr lang="en-US" altLang="zh-CN" dirty="0"/>
          </a:p>
          <a:p>
            <a:r>
              <a:rPr lang="en-US" altLang="zh-CN" dirty="0"/>
              <a:t>4KB=32K 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endParaRPr lang="en-US" altLang="zh-CN" dirty="0"/>
          </a:p>
          <a:p>
            <a:r>
              <a:rPr lang="en-US" altLang="zh-CN" dirty="0"/>
              <a:t>32K</a:t>
            </a:r>
            <a:r>
              <a:rPr lang="zh-CN" altLang="en-US" dirty="0"/>
              <a:t>个</a:t>
            </a:r>
            <a:r>
              <a:rPr lang="en-US" altLang="zh-CN" dirty="0" err="1"/>
              <a:t>inode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62313" y="3724938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block</a:t>
            </a:r>
            <a:endParaRPr lang="en-US" altLang="zh-CN" dirty="0"/>
          </a:p>
          <a:p>
            <a:pPr algn="ctr"/>
            <a:r>
              <a:rPr lang="en-US" altLang="zh-CN" dirty="0"/>
              <a:t>Bit map</a:t>
            </a:r>
            <a:endParaRPr lang="en-US" altLang="zh-CN" dirty="0"/>
          </a:p>
        </p:txBody>
      </p:sp>
      <p:sp>
        <p:nvSpPr>
          <p:cNvPr id="10" name="TextBox 10"/>
          <p:cNvSpPr txBox="1"/>
          <p:nvPr/>
        </p:nvSpPr>
        <p:spPr>
          <a:xfrm>
            <a:off x="5452049" y="320320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block</a:t>
            </a:r>
            <a:endParaRPr lang="zh-CN" altLang="en-US" dirty="0"/>
          </a:p>
        </p:txBody>
      </p:sp>
      <p:sp>
        <p:nvSpPr>
          <p:cNvPr id="11" name="TextBox 11"/>
          <p:cNvSpPr txBox="1"/>
          <p:nvPr/>
        </p:nvSpPr>
        <p:spPr>
          <a:xfrm>
            <a:off x="5150445" y="4805058"/>
            <a:ext cx="1736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最多</a:t>
            </a:r>
            <a:endParaRPr lang="en-US" altLang="zh-CN" dirty="0"/>
          </a:p>
          <a:p>
            <a:r>
              <a:rPr lang="en-US" altLang="zh-CN" dirty="0"/>
              <a:t>4KB=32K 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endParaRPr lang="en-US" altLang="zh-CN" dirty="0"/>
          </a:p>
          <a:p>
            <a:r>
              <a:rPr lang="en-US" altLang="zh-CN" dirty="0"/>
              <a:t>32K</a:t>
            </a:r>
            <a:r>
              <a:rPr lang="zh-CN" altLang="en-US" dirty="0"/>
              <a:t>个</a:t>
            </a:r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50645" y="3724938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inode</a:t>
            </a:r>
            <a:endParaRPr lang="en-US" altLang="zh-CN" dirty="0"/>
          </a:p>
        </p:txBody>
      </p:sp>
      <p:sp>
        <p:nvSpPr>
          <p:cNvPr id="13" name="TextBox 14"/>
          <p:cNvSpPr txBox="1"/>
          <p:nvPr/>
        </p:nvSpPr>
        <p:spPr>
          <a:xfrm>
            <a:off x="6636325" y="3203206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32K*size/4KB block</a:t>
            </a:r>
            <a:endParaRPr lang="zh-CN" altLang="en-US" dirty="0"/>
          </a:p>
        </p:txBody>
      </p:sp>
      <p:sp>
        <p:nvSpPr>
          <p:cNvPr id="14" name="TextBox 15"/>
          <p:cNvSpPr txBox="1"/>
          <p:nvPr/>
        </p:nvSpPr>
        <p:spPr>
          <a:xfrm>
            <a:off x="6950645" y="4805058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32K 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 err="1"/>
              <a:t>inode</a:t>
            </a:r>
            <a:r>
              <a:rPr lang="en-US" altLang="zh-CN" dirty="0"/>
              <a:t> block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534821" y="3724938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en-US" altLang="zh-CN" dirty="0"/>
          </a:p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6" name="TextBox 20"/>
          <p:cNvSpPr txBox="1"/>
          <p:nvPr/>
        </p:nvSpPr>
        <p:spPr>
          <a:xfrm>
            <a:off x="8436525" y="320320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32K block</a:t>
            </a:r>
            <a:endParaRPr lang="zh-CN" altLang="en-US" dirty="0"/>
          </a:p>
        </p:txBody>
      </p:sp>
      <p:sp>
        <p:nvSpPr>
          <p:cNvPr id="17" name="TextBox 21"/>
          <p:cNvSpPr txBox="1"/>
          <p:nvPr/>
        </p:nvSpPr>
        <p:spPr>
          <a:xfrm>
            <a:off x="8535800" y="4805058"/>
            <a:ext cx="115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32K 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data block</a:t>
            </a:r>
            <a:endParaRPr lang="zh-CN" altLang="en-US" dirty="0"/>
          </a:p>
        </p:txBody>
      </p:sp>
      <p:sp>
        <p:nvSpPr>
          <p:cNvPr id="19" name="TextBox 23"/>
          <p:cNvSpPr txBox="1"/>
          <p:nvPr/>
        </p:nvSpPr>
        <p:spPr>
          <a:xfrm>
            <a:off x="3891637" y="319391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block</a:t>
            </a:r>
            <a:endParaRPr lang="zh-CN" altLang="en-US" dirty="0"/>
          </a:p>
        </p:txBody>
      </p:sp>
      <p:sp>
        <p:nvSpPr>
          <p:cNvPr id="20" name="TextBox 24"/>
          <p:cNvSpPr txBox="1"/>
          <p:nvPr/>
        </p:nvSpPr>
        <p:spPr>
          <a:xfrm>
            <a:off x="8946301" y="587373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32K*4KB = 128MB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硬盘上组织文件系统</a:t>
            </a:r>
            <a:endParaRPr lang="en-US" altLang="zh-CN" dirty="0"/>
          </a:p>
          <a:p>
            <a:r>
              <a:rPr lang="zh-CN" altLang="en-US" dirty="0"/>
              <a:t>分为超级块、   </a:t>
            </a:r>
            <a:r>
              <a:rPr lang="en-US" altLang="zh-CN" dirty="0" err="1"/>
              <a:t>i</a:t>
            </a:r>
            <a:r>
              <a:rPr lang="en-US" altLang="zh-CN" dirty="0"/>
              <a:t>-node</a:t>
            </a:r>
            <a:r>
              <a:rPr lang="zh-CN" altLang="en-US" dirty="0"/>
              <a:t>位图、   数据块位图、 </a:t>
            </a:r>
            <a:r>
              <a:rPr lang="en-US" altLang="zh-CN" dirty="0" err="1"/>
              <a:t>i</a:t>
            </a:r>
            <a:r>
              <a:rPr lang="en-US" altLang="zh-CN" dirty="0"/>
              <a:t> -node</a:t>
            </a:r>
            <a:r>
              <a:rPr lang="zh-CN" altLang="en-US" dirty="0"/>
              <a:t>映射表所在的块、数据块</a:t>
            </a:r>
            <a:endParaRPr lang="zh-CN" altLang="en-US" dirty="0"/>
          </a:p>
        </p:txBody>
      </p:sp>
      <p:graphicFrame>
        <p:nvGraphicFramePr>
          <p:cNvPr id="23" name="表格 22"/>
          <p:cNvGraphicFramePr/>
          <p:nvPr/>
        </p:nvGraphicFramePr>
        <p:xfrm>
          <a:off x="1268730" y="2715084"/>
          <a:ext cx="97155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855"/>
                <a:gridCol w="1675765"/>
                <a:gridCol w="1988185"/>
                <a:gridCol w="1008380"/>
                <a:gridCol w="366331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super block</a:t>
                      </a:r>
                      <a:endParaRPr lang="en-US" altLang="zh-CN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-node bit map</a:t>
                      </a:r>
                      <a:endParaRPr lang="en-US" altLang="zh-CN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data block bit map</a:t>
                      </a:r>
                      <a:endParaRPr lang="en-US" altLang="zh-CN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inodes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data block</a:t>
                      </a:r>
                      <a:endParaRPr lang="en-US" altLang="zh-CN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structures of your FS metadata, including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superblock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360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360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dentry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file descriptor?</a:t>
            </a:r>
            <a:endParaRPr lang="zh-CN" altLang="en-US" sz="36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2119745" cy="45051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600" dirty="0"/>
              <a:t> superblock: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r>
              <a:rPr lang="zh-CN" altLang="en-US" dirty="0"/>
              <a:t>记录文件系统大小、根目录的</a:t>
            </a:r>
            <a:r>
              <a:rPr lang="en-US" altLang="zh-CN" dirty="0" err="1"/>
              <a:t>ino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数据块总数、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block map</a:t>
            </a:r>
            <a:r>
              <a:rPr lang="zh-CN" altLang="en-US" dirty="0"/>
              <a:t>、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inode</a:t>
            </a:r>
            <a:r>
              <a:rPr lang="en-US" altLang="zh-CN" dirty="0"/>
              <a:t> map</a:t>
            </a:r>
            <a:r>
              <a:rPr lang="zh-CN" altLang="en-US" dirty="0"/>
              <a:t>的大小和起始地址、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数据块总数、</a:t>
            </a:r>
            <a:r>
              <a:rPr lang="en-US" altLang="zh-CN" dirty="0" err="1"/>
              <a:t>inode</a:t>
            </a:r>
            <a:r>
              <a:rPr lang="zh-CN" altLang="en-US" dirty="0"/>
              <a:t>总数、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数据块使用情况、</a:t>
            </a:r>
            <a:r>
              <a:rPr lang="en-US" altLang="zh-CN" dirty="0" err="1"/>
              <a:t>i</a:t>
            </a:r>
            <a:r>
              <a:rPr lang="en-US" altLang="zh-CN" dirty="0"/>
              <a:t>-node</a:t>
            </a:r>
            <a:r>
              <a:rPr lang="zh-CN" altLang="en-US" dirty="0"/>
              <a:t>使用情况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38255" y="2117914"/>
            <a:ext cx="3080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Total_FS_size</a:t>
            </a:r>
            <a:endParaRPr lang="en-US" altLang="zh-CN" dirty="0"/>
          </a:p>
          <a:p>
            <a:r>
              <a:rPr lang="en-US" altLang="zh-CN" dirty="0" err="1"/>
              <a:t>Total_block_num</a:t>
            </a:r>
            <a:endParaRPr lang="en-US" altLang="zh-CN" dirty="0"/>
          </a:p>
          <a:p>
            <a:r>
              <a:rPr lang="en-US" altLang="zh-CN" dirty="0" err="1"/>
              <a:t>Root_inode</a:t>
            </a:r>
            <a:endParaRPr lang="en-US" altLang="zh-CN" dirty="0"/>
          </a:p>
          <a:p>
            <a:r>
              <a:rPr lang="en-US" altLang="zh-CN" dirty="0" err="1"/>
              <a:t>superblock_locate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Inode_bitmap_size</a:t>
            </a:r>
            <a:endParaRPr lang="en-US" altLang="zh-CN" dirty="0"/>
          </a:p>
          <a:p>
            <a:r>
              <a:rPr lang="en-US" altLang="zh-CN" dirty="0" err="1"/>
              <a:t>Inode_bitmap_locate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inode_blocks</a:t>
            </a:r>
            <a:endParaRPr lang="en-US" altLang="zh-CN" dirty="0"/>
          </a:p>
          <a:p>
            <a:r>
              <a:rPr lang="en-US" altLang="zh-CN" dirty="0" err="1"/>
              <a:t>inode_locate</a:t>
            </a:r>
            <a:endParaRPr lang="en-US" altLang="zh-CN" dirty="0"/>
          </a:p>
          <a:p>
            <a:r>
              <a:rPr lang="en-US" altLang="zh-CN" dirty="0" err="1"/>
              <a:t>inode_num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818783" y="2117914"/>
            <a:ext cx="2584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datablock_bitmap_size</a:t>
            </a:r>
            <a:endParaRPr lang="en-US" altLang="zh-CN" dirty="0"/>
          </a:p>
          <a:p>
            <a:r>
              <a:rPr lang="en-US" altLang="zh-CN" dirty="0" err="1"/>
              <a:t>datablock_bitmap_locate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datablock_blocks</a:t>
            </a:r>
            <a:endParaRPr lang="en-US" altLang="zh-CN" dirty="0"/>
          </a:p>
          <a:p>
            <a:r>
              <a:rPr lang="en-US" altLang="zh-CN" dirty="0" err="1"/>
              <a:t>datablock_locate</a:t>
            </a:r>
            <a:endParaRPr lang="en-US" altLang="zh-CN" dirty="0"/>
          </a:p>
          <a:p>
            <a:r>
              <a:rPr lang="en-US" altLang="zh-CN" dirty="0" err="1"/>
              <a:t>datablock_num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Mutex_lock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structures of your FS metadata, including superblock,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dentry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file descriptor?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360" y="1845734"/>
            <a:ext cx="827532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Size</a:t>
            </a:r>
            <a:endParaRPr lang="en-US" altLang="zh-CN" dirty="0"/>
          </a:p>
          <a:p>
            <a:r>
              <a:rPr lang="en-US" altLang="zh-CN" dirty="0"/>
              <a:t>Name</a:t>
            </a:r>
            <a:endParaRPr lang="en-US" altLang="zh-CN" dirty="0"/>
          </a:p>
          <a:p>
            <a:r>
              <a:rPr lang="en-US" altLang="zh-CN" dirty="0"/>
              <a:t>Type</a:t>
            </a:r>
            <a:endParaRPr lang="en-US" altLang="zh-CN" dirty="0"/>
          </a:p>
          <a:p>
            <a:r>
              <a:rPr lang="en-US" altLang="zh-CN" dirty="0" err="1"/>
              <a:t>Block_number</a:t>
            </a:r>
            <a:endParaRPr lang="en-US" altLang="zh-CN" dirty="0"/>
          </a:p>
          <a:p>
            <a:r>
              <a:rPr lang="en-US" altLang="zh-CN" dirty="0"/>
              <a:t>Number		</a:t>
            </a:r>
            <a:r>
              <a:rPr lang="zh-CN" altLang="en-US" dirty="0"/>
              <a:t>目录的文件数量</a:t>
            </a:r>
            <a:endParaRPr lang="en-US" altLang="zh-CN" dirty="0"/>
          </a:p>
          <a:p>
            <a:r>
              <a:rPr lang="en-US" altLang="zh-CN" dirty="0" err="1"/>
              <a:t>direct_blocks</a:t>
            </a:r>
            <a:r>
              <a:rPr lang="en-US" altLang="zh-CN" dirty="0"/>
              <a:t>[]		</a:t>
            </a:r>
            <a:r>
              <a:rPr lang="zh-CN" altLang="en-US" dirty="0"/>
              <a:t>直接使用的文件块</a:t>
            </a:r>
            <a:endParaRPr lang="en-US" altLang="zh-CN" dirty="0"/>
          </a:p>
          <a:p>
            <a:r>
              <a:rPr lang="en-US" altLang="zh-CN" dirty="0" err="1"/>
              <a:t>indirect_block</a:t>
            </a:r>
            <a:r>
              <a:rPr lang="en-US" altLang="zh-CN" dirty="0"/>
              <a:t>		</a:t>
            </a:r>
            <a:r>
              <a:rPr lang="zh-CN" altLang="en-US" dirty="0"/>
              <a:t>间接块号</a:t>
            </a:r>
            <a:endParaRPr lang="en-US" altLang="zh-CN" dirty="0"/>
          </a:p>
          <a:p>
            <a:r>
              <a:rPr lang="en-US" altLang="zh-CN" dirty="0" err="1"/>
              <a:t>Mutex_lock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structures of your FS metadata, including superblock,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dentry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file descriptor?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2255520"/>
            <a:ext cx="8671560" cy="384602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Dentry</a:t>
            </a:r>
            <a:r>
              <a:rPr lang="en-US" altLang="zh-CN" sz="2000" dirty="0"/>
              <a:t>: </a:t>
            </a:r>
            <a:r>
              <a:rPr lang="zh-CN" altLang="en-US" sz="2000" dirty="0"/>
              <a:t>目录项，以目录项数组的方式存储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Dentry_name</a:t>
            </a:r>
            <a:endParaRPr lang="en-US" altLang="zh-CN" dirty="0"/>
          </a:p>
          <a:p>
            <a:r>
              <a:rPr lang="en-US" altLang="zh-CN" dirty="0" err="1"/>
              <a:t>Inode_num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structures of your FS metadata, including superblock,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dentry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descriptor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0" y="2072640"/>
            <a:ext cx="9250680" cy="430322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File descriptor: </a:t>
            </a:r>
            <a:r>
              <a:rPr lang="zh-CN" altLang="en-US" sz="2000" dirty="0"/>
              <a:t>用来管理打开的文件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Name </a:t>
            </a:r>
            <a:endParaRPr lang="en-US" altLang="zh-CN" dirty="0"/>
          </a:p>
          <a:p>
            <a:r>
              <a:rPr lang="en-US" altLang="zh-CN" sz="2000" dirty="0" err="1"/>
              <a:t>Inode_num</a:t>
            </a:r>
            <a:r>
              <a:rPr lang="en-US" altLang="zh-CN" sz="2000" dirty="0"/>
              <a:t>	</a:t>
            </a:r>
            <a:endParaRPr lang="en-US" altLang="zh-CN" sz="2000" dirty="0"/>
          </a:p>
          <a:p>
            <a:r>
              <a:rPr lang="en-US" altLang="zh-CN" dirty="0"/>
              <a:t>RW		</a:t>
            </a:r>
            <a:r>
              <a:rPr lang="zh-CN" altLang="en-US" dirty="0"/>
              <a:t>读 </a:t>
            </a:r>
            <a:r>
              <a:rPr lang="en-US" altLang="zh-CN" dirty="0"/>
              <a:t>or 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en-US" altLang="zh-CN" sz="2000" dirty="0" err="1"/>
              <a:t>Is_open</a:t>
            </a:r>
            <a:r>
              <a:rPr lang="en-US" altLang="zh-CN" sz="2000" dirty="0"/>
              <a:t>		</a:t>
            </a:r>
            <a:r>
              <a:rPr lang="zh-CN" altLang="en-US" sz="2000" dirty="0"/>
              <a:t>是否打开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you manage all blocks and do block</a:t>
            </a:r>
            <a:b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allocation?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0128"/>
          </a:xfrm>
        </p:spPr>
        <p:txBody>
          <a:bodyPr>
            <a:normAutofit/>
          </a:bodyPr>
          <a:lstStyle/>
          <a:p>
            <a:r>
              <a:rPr lang="en-US" altLang="zh-CN" dirty="0"/>
              <a:t>Use Block Bitmap</a:t>
            </a:r>
            <a:endParaRPr lang="en-US" altLang="zh-CN" dirty="0"/>
          </a:p>
          <a:p>
            <a:r>
              <a:rPr lang="zh-CN" altLang="en-US" dirty="0"/>
              <a:t>找到第一个</a:t>
            </a:r>
            <a:r>
              <a:rPr lang="en-US" altLang="zh-CN" dirty="0"/>
              <a:t>0</a:t>
            </a:r>
            <a:r>
              <a:rPr lang="zh-CN" altLang="en-US" dirty="0"/>
              <a:t>位置，走到相应偏移，进行初始化</a:t>
            </a:r>
            <a:endParaRPr lang="zh-CN" altLang="en-US" dirty="0"/>
          </a:p>
          <a:p>
            <a:r>
              <a:rPr lang="zh-CN" altLang="en-US" dirty="0"/>
              <a:t>方法：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、顺序查找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bitmap</a:t>
            </a:r>
            <a:r>
              <a:rPr lang="zh-CN" altLang="en-US" dirty="0"/>
              <a:t>分一下块</a:t>
            </a:r>
            <a:endParaRPr lang="zh-CN" altLang="en-US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 when initializing a file system?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097280" y="2217420"/>
            <a:ext cx="9616440" cy="3048000"/>
          </a:xfrm>
          <a:prstGeom prst="rect">
            <a:avLst/>
          </a:prstGeom>
        </p:spPr>
        <p:txBody>
          <a:bodyPr vert="horz" lIns="0" tIns="45720" rIns="0" bIns="45720" rtlCol="0">
            <a:normAutofit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、检查</a:t>
            </a:r>
            <a:r>
              <a:rPr lang="en-US" altLang="zh-CN">
                <a:sym typeface="+mn-ea"/>
              </a:rPr>
              <a:t>superblock</a:t>
            </a:r>
            <a:r>
              <a:rPr lang="zh-CN" altLang="en-US">
                <a:sym typeface="+mn-ea"/>
              </a:rPr>
              <a:t>是否已存在，如果存在，根据</a:t>
            </a:r>
            <a:r>
              <a:rPr lang="en-US" altLang="zh-CN">
                <a:sym typeface="+mn-ea"/>
              </a:rPr>
              <a:t>superblock</a:t>
            </a:r>
            <a:r>
              <a:rPr lang="zh-CN" altLang="en-US">
                <a:sym typeface="+mn-ea"/>
              </a:rPr>
              <a:t>，打印相关信息，并退出；否则，继续进行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、初始化</a:t>
            </a:r>
            <a:r>
              <a:rPr lang="en-US" altLang="zh-CN">
                <a:sym typeface="+mn-ea"/>
              </a:rPr>
              <a:t>superblock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block/sector map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inode map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、创建根目录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、打印初始化相关信息，文件系统大小，起始扇区，其余各区的大小和偏移，部分数据结构的大小，如目录项，文件项的大小等等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prstClr val="black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you handle path lookup?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012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、在当前目录项根据文件名遍历子目录</a:t>
            </a:r>
            <a:endParaRPr lang="zh-CN" altLang="en-US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lvl="0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、匹配失败则返回错误信息</a:t>
            </a:r>
            <a:endParaRPr lang="zh-CN" altLang="en-US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lvl="0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、匹配成功则跳转到相应</a:t>
            </a:r>
            <a:r>
              <a:rPr lang="en-US" altLang="zh-CN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inode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，获取相应信息</a:t>
            </a:r>
            <a:endParaRPr lang="zh-CN" altLang="en-US" dirty="0">
              <a:solidFill>
                <a:prstClr val="black"/>
              </a:solidFill>
              <a:cs typeface="+mn-lt"/>
              <a:sym typeface="+mn-ea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1734</Words>
  <Application>WPS 演示</Application>
  <PresentationFormat>宽屏</PresentationFormat>
  <Paragraphs>144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Times New Roman</vt:lpstr>
      <vt:lpstr>黑体</vt:lpstr>
      <vt:lpstr>Calibri Light</vt:lpstr>
      <vt:lpstr>微软雅黑</vt:lpstr>
      <vt:lpstr>Arial Unicode MS</vt:lpstr>
      <vt:lpstr>回顾</vt:lpstr>
      <vt:lpstr>Project6-File System DESIGN REVIEW</vt:lpstr>
      <vt:lpstr>What is the disk layout in your design?</vt:lpstr>
      <vt:lpstr>What are the structures of your FS metadata, including superblock, inode, dentry, and file descriptor?</vt:lpstr>
      <vt:lpstr>What are the structures of your FS metadata, including superblock, inode, dentry, and file descriptor?</vt:lpstr>
      <vt:lpstr>What are the structures of your FS metadata, including superblock, inode, dentry, and file descriptor?</vt:lpstr>
      <vt:lpstr>What are the structures of your FS metadata, including superblock, inode, dentry, and file descriptor?</vt:lpstr>
      <vt:lpstr>How do you manage all blocks and do block allocation?</vt:lpstr>
      <vt:lpstr>What to do when initializing a file system?</vt:lpstr>
      <vt:lpstr>How do you handle path lookup?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wxc</dc:creator>
  <cp:lastModifiedBy>初学者。</cp:lastModifiedBy>
  <cp:revision>63</cp:revision>
  <dcterms:created xsi:type="dcterms:W3CDTF">2018-12-12T07:40:00Z</dcterms:created>
  <dcterms:modified xsi:type="dcterms:W3CDTF">2018-12-26T10:31:08Z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