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8" r:id="rId6"/>
    <p:sldId id="291" r:id="rId7"/>
    <p:sldId id="275" r:id="rId8"/>
    <p:sldId id="278" r:id="rId9"/>
    <p:sldId id="267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37287"/>
            <a:ext cx="9144000" cy="2187001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操作系统实验课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Virtual Memory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400208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小组成员：吴昊 薛峰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ffectLst/>
                <a:latin typeface="Times New Roman" panose="02020603050405020304" charset="0"/>
                <a:cs typeface="Times New Roman" panose="02020603050405020304" charset="0"/>
              </a:rPr>
              <a:t>Questions for design review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What is the virtual memory layout of the test process? </a:t>
            </a: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How large is your page frame? What is the structure for your page table entry? What are the initialized values for PTEs in tasks 1 and 2 respectively? How many initialized PTEs in both tasks? Where do you place the page table?</a:t>
            </a: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How do you handle TLB miss? When do you need to flush TLB entries?</a:t>
            </a: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What is the workflow of your page fault handler?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What is the virtual memory layout of the test process? </a:t>
            </a:r>
            <a:endParaRPr lang="zh-CN" altLang="en-US" sz="3200" dirty="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对于进程而言，虚拟地址空间是从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0xffff_ffff</a:t>
            </a:r>
            <a:r>
              <a:rPr lang="zh-CN" altLang="en-US" dirty="0"/>
              <a:t>的整个区域，其中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访问</a:t>
            </a:r>
            <a:r>
              <a:rPr lang="en-US" altLang="zh-CN" dirty="0"/>
              <a:t>0xc000_0000</a:t>
            </a:r>
            <a:r>
              <a:rPr lang="zh-CN" altLang="en-US" dirty="0"/>
              <a:t>以上的地址或</a:t>
            </a:r>
            <a:r>
              <a:rPr lang="en-US" altLang="zh-CN" dirty="0"/>
              <a:t>0x8000_0000</a:t>
            </a:r>
            <a:r>
              <a:rPr lang="zh-CN" altLang="en-US" dirty="0"/>
              <a:t>以下的地址时需要通过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页表转换得到物理地址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2F5132-BD6D-495B-AD29-5CB2B6E88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263" y="1177425"/>
            <a:ext cx="3426379" cy="56805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C8749-E9E9-4804-B6C0-6AE1D69F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How large is your page frame?</a:t>
            </a:r>
            <a:b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What is the structure for your page table entry? </a:t>
            </a:r>
            <a:b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F46F2-BDA9-497D-8C2F-724DA1C8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7864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page frame</a:t>
            </a:r>
            <a:r>
              <a:rPr lang="zh-CN" altLang="en-US" dirty="0"/>
              <a:t>的大小为</a:t>
            </a:r>
            <a:r>
              <a:rPr lang="en-US" altLang="zh-CN" dirty="0"/>
              <a:t>4K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维护一个页表作为全局变量，这个页表有</a:t>
            </a:r>
            <a:r>
              <a:rPr lang="en-US" altLang="zh-CN" dirty="0"/>
              <a:t>1M</a:t>
            </a:r>
            <a:r>
              <a:rPr lang="zh-CN" altLang="en-US" dirty="0"/>
              <a:t>项（</a:t>
            </a:r>
            <a:r>
              <a:rPr lang="en-US" altLang="zh-CN" dirty="0"/>
              <a:t>1M</a:t>
            </a:r>
            <a:r>
              <a:rPr lang="zh-CN" altLang="en-US" dirty="0"/>
              <a:t>*</a:t>
            </a:r>
            <a:r>
              <a:rPr lang="en-US" altLang="zh-CN" dirty="0"/>
              <a:t>4K=2^32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整个页表是一个数组结构，通过虚页号作为索引查询该虚页号对应的物理页号。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对于每一个</a:t>
            </a:r>
            <a:r>
              <a:rPr lang="en-US" altLang="zh-CN" dirty="0"/>
              <a:t>PTE</a:t>
            </a:r>
            <a:r>
              <a:rPr lang="zh-CN" altLang="en-US" dirty="0"/>
              <a:t>，包含物理页号、虚拟页号、</a:t>
            </a:r>
            <a:r>
              <a:rPr lang="en-US" altLang="zh-CN" dirty="0"/>
              <a:t>valid</a:t>
            </a:r>
            <a:r>
              <a:rPr lang="zh-CN" altLang="en-US" dirty="0"/>
              <a:t>位、（</a:t>
            </a:r>
            <a:r>
              <a:rPr lang="en-US" altLang="zh-CN" dirty="0"/>
              <a:t>dirty</a:t>
            </a:r>
            <a:r>
              <a:rPr lang="zh-CN" altLang="en-US" dirty="0"/>
              <a:t>位、</a:t>
            </a:r>
            <a:r>
              <a:rPr lang="en-US" altLang="zh-CN" dirty="0" err="1"/>
              <a:t>pid</a:t>
            </a:r>
            <a:r>
              <a:rPr lang="zh-CN" altLang="en-US" dirty="0"/>
              <a:t>位）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07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B51EC-DF93-4864-9E41-A8CD43E3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What are the initialized values for PTEs in tasks 1 and 2 respectively?</a:t>
            </a:r>
            <a:b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How many initialized PTEs in both tasks?  </a:t>
            </a:r>
            <a:b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Where do you place the page table?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7F33B-079B-4A0E-8C4B-C8258D4E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Task1 </a:t>
            </a:r>
            <a:r>
              <a:rPr lang="zh-CN" altLang="en-US" dirty="0"/>
              <a:t>初始化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r>
              <a:rPr lang="en-US" altLang="zh-CN" dirty="0"/>
              <a:t>PTE</a:t>
            </a:r>
          </a:p>
          <a:p>
            <a:endParaRPr lang="en-US" altLang="zh-CN" dirty="0"/>
          </a:p>
          <a:p>
            <a:r>
              <a:rPr lang="en-US" altLang="zh-CN" dirty="0"/>
              <a:t>Task2 </a:t>
            </a:r>
            <a:r>
              <a:rPr lang="zh-CN" altLang="en-US" dirty="0"/>
              <a:t>初始化整个页表，如果</a:t>
            </a:r>
            <a:r>
              <a:rPr lang="en-US" altLang="zh-CN" dirty="0" err="1"/>
              <a:t>tlb</a:t>
            </a:r>
            <a:r>
              <a:rPr lang="zh-CN" altLang="en-US" dirty="0"/>
              <a:t>查询失败则重填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PageTable</a:t>
            </a:r>
            <a:r>
              <a:rPr lang="en-US" altLang="zh-CN" dirty="0"/>
              <a:t> </a:t>
            </a:r>
            <a:r>
              <a:rPr lang="zh-CN" altLang="en-US" dirty="0"/>
              <a:t>声明为全局变量，</a:t>
            </a:r>
            <a:r>
              <a:rPr lang="zh-CN" altLang="en-US" b="1" dirty="0"/>
              <a:t>存在</a:t>
            </a:r>
            <a:r>
              <a:rPr lang="zh-CN" altLang="en-US" dirty="0"/>
              <a:t>全局变量区</a:t>
            </a:r>
          </a:p>
        </p:txBody>
      </p:sp>
    </p:spTree>
    <p:extLst>
      <p:ext uri="{BB962C8B-B14F-4D97-AF65-F5344CB8AC3E}">
        <p14:creationId xmlns:p14="http://schemas.microsoft.com/office/powerpoint/2010/main" val="68865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do you handle TLB miss?</a:t>
            </a:r>
            <a:br>
              <a:rPr lang="en-US" altLang="zh-CN" sz="3200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zh-CN" altLang="en-US" sz="3200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do you need to flush TLB entries?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ym typeface="+mn-ea"/>
              </a:rPr>
              <a:t>TLB</a:t>
            </a:r>
            <a:r>
              <a:rPr lang="zh-CN" altLang="en-US" dirty="0">
                <a:sym typeface="+mn-ea"/>
              </a:rPr>
              <a:t>中没有与所求地址映射匹配，发生</a:t>
            </a:r>
            <a:r>
              <a:rPr lang="en-US" altLang="zh-CN" dirty="0">
                <a:sym typeface="+mn-ea"/>
              </a:rPr>
              <a:t>TLB</a:t>
            </a:r>
            <a:r>
              <a:rPr lang="zh-CN" altLang="en-US" dirty="0">
                <a:sym typeface="+mn-ea"/>
              </a:rPr>
              <a:t>重填例外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根据</a:t>
            </a:r>
            <a:r>
              <a:rPr lang="en-US" altLang="zh-CN" dirty="0" err="1">
                <a:sym typeface="+mn-ea"/>
              </a:rPr>
              <a:t>ExcCode</a:t>
            </a:r>
            <a:r>
              <a:rPr lang="zh-CN" altLang="en-US" dirty="0">
                <a:sym typeface="+mn-ea"/>
              </a:rPr>
              <a:t>的值判断例外类型，跳转到向量入口地址处</a:t>
            </a:r>
            <a:r>
              <a:rPr lang="en-US" altLang="zh-CN" dirty="0" err="1">
                <a:sym typeface="+mn-ea"/>
              </a:rPr>
              <a:t>TLB_Refill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判断是否为</a:t>
            </a:r>
            <a:r>
              <a:rPr lang="en-US" altLang="zh-CN" dirty="0">
                <a:sym typeface="+mn-ea"/>
              </a:rPr>
              <a:t>TLB</a:t>
            </a:r>
            <a:r>
              <a:rPr lang="zh-CN" altLang="en-US" dirty="0">
                <a:sym typeface="+mn-ea"/>
              </a:rPr>
              <a:t>无效例外（利用</a:t>
            </a:r>
            <a:r>
              <a:rPr lang="en-US" altLang="zh-CN" dirty="0">
                <a:sym typeface="+mn-ea"/>
              </a:rPr>
              <a:t>TLBP</a:t>
            </a:r>
            <a:r>
              <a:rPr lang="zh-CN" altLang="en-US" dirty="0">
                <a:sym typeface="+mn-ea"/>
              </a:rPr>
              <a:t>指令，根据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寄存器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位判断）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将物理地址重填到</a:t>
            </a:r>
            <a:r>
              <a:rPr lang="en-US" altLang="zh-CN" dirty="0">
                <a:sym typeface="+mn-ea"/>
              </a:rPr>
              <a:t>TLB</a:t>
            </a:r>
            <a:r>
              <a:rPr lang="zh-CN" altLang="en-US" dirty="0">
                <a:sym typeface="+mn-ea"/>
              </a:rPr>
              <a:t>项中（</a:t>
            </a:r>
            <a:r>
              <a:rPr lang="en-US" altLang="zh-CN" dirty="0">
                <a:sym typeface="+mn-ea"/>
              </a:rPr>
              <a:t>TLB</a:t>
            </a:r>
            <a:r>
              <a:rPr lang="zh-CN" altLang="en-US" dirty="0">
                <a:sym typeface="+mn-ea"/>
              </a:rPr>
              <a:t>无效例外需要重填到特定项，由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寄存器的值确定）。此步中</a:t>
            </a:r>
            <a:r>
              <a:rPr lang="en-US" altLang="zh-CN" dirty="0">
                <a:sym typeface="+mn-ea"/>
              </a:rPr>
              <a:t>flush TLB entries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the workflow of your page fault handler?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50695"/>
            <a:ext cx="10516235" cy="4989195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cs typeface="+mn-lt"/>
                <a:sym typeface="+mn-ea"/>
              </a:rPr>
              <a:t>在</a:t>
            </a:r>
            <a:r>
              <a:rPr lang="en-US" altLang="zh-CN" dirty="0">
                <a:solidFill>
                  <a:prstClr val="black"/>
                </a:solidFill>
                <a:cs typeface="+mn-lt"/>
                <a:sym typeface="+mn-ea"/>
              </a:rPr>
              <a:t>refill()</a:t>
            </a:r>
            <a:r>
              <a:rPr lang="zh-CN" altLang="en-US" dirty="0">
                <a:solidFill>
                  <a:prstClr val="black"/>
                </a:solidFill>
                <a:cs typeface="+mn-lt"/>
                <a:sym typeface="+mn-ea"/>
              </a:rPr>
              <a:t>函数中，如果在页表中找不到对应的物理地址，说明出现缺页例外，进入</a:t>
            </a:r>
            <a:r>
              <a:rPr lang="en-US" altLang="zh-CN" dirty="0">
                <a:solidFill>
                  <a:prstClr val="black"/>
                </a:solidFill>
                <a:cs typeface="+mn-lt"/>
                <a:sym typeface="+mn-ea"/>
              </a:rPr>
              <a:t>page fault</a:t>
            </a:r>
            <a:r>
              <a:rPr lang="zh-CN" altLang="en-US" dirty="0">
                <a:solidFill>
                  <a:prstClr val="black"/>
                </a:solidFill>
                <a:cs typeface="+mn-lt"/>
                <a:sym typeface="+mn-ea"/>
              </a:rPr>
              <a:t>处理阶段</a:t>
            </a:r>
            <a:endParaRPr lang="en-US" altLang="zh-CN" dirty="0">
              <a:solidFill>
                <a:prstClr val="black"/>
              </a:solidFill>
              <a:cs typeface="+mn-lt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cs typeface="+mn-lt"/>
                <a:sym typeface="+mn-ea"/>
              </a:rPr>
              <a:t>建立一个物理页（空闲）到虚拟页的映射，即将一个物理页地址填入到</a:t>
            </a:r>
            <a:r>
              <a:rPr lang="en-US" altLang="zh-CN" dirty="0">
                <a:solidFill>
                  <a:prstClr val="black"/>
                </a:solidFill>
                <a:cs typeface="+mn-lt"/>
                <a:sym typeface="+mn-ea"/>
              </a:rPr>
              <a:t>page table</a:t>
            </a:r>
            <a:r>
              <a:rPr lang="zh-CN" altLang="en-US" dirty="0">
                <a:solidFill>
                  <a:prstClr val="black"/>
                </a:solidFill>
                <a:cs typeface="+mn-lt"/>
                <a:sym typeface="+mn-ea"/>
              </a:rPr>
              <a:t>中（分奇偶相邻两个）</a:t>
            </a:r>
            <a:endParaRPr lang="en-US" altLang="zh-CN" dirty="0">
              <a:solidFill>
                <a:prstClr val="black"/>
              </a:solidFill>
              <a:cs typeface="+mn-lt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cs typeface="+mn-lt"/>
                <a:sym typeface="+mn-ea"/>
              </a:rPr>
              <a:t>返回到</a:t>
            </a:r>
            <a:r>
              <a:rPr lang="en-US" altLang="zh-CN" dirty="0">
                <a:solidFill>
                  <a:prstClr val="black"/>
                </a:solidFill>
                <a:cs typeface="+mn-lt"/>
                <a:sym typeface="+mn-ea"/>
              </a:rPr>
              <a:t>refill()</a:t>
            </a:r>
            <a:r>
              <a:rPr lang="zh-CN" altLang="en-US" dirty="0">
                <a:solidFill>
                  <a:prstClr val="black"/>
                </a:solidFill>
                <a:cs typeface="+mn-lt"/>
                <a:sym typeface="+mn-ea"/>
              </a:rPr>
              <a:t>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 End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445</Words>
  <Application>Microsoft Office PowerPoint</Application>
  <PresentationFormat>宽屏</PresentationFormat>
  <Paragraphs>38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华文楷体</vt:lpstr>
      <vt:lpstr>宋体</vt:lpstr>
      <vt:lpstr>Arial</vt:lpstr>
      <vt:lpstr>Calibri</vt:lpstr>
      <vt:lpstr>Corbel</vt:lpstr>
      <vt:lpstr>Times New Roman</vt:lpstr>
      <vt:lpstr>Office 主题​​</vt:lpstr>
      <vt:lpstr>自定义设计方案</vt:lpstr>
      <vt:lpstr>操作系统实验课4 Virtual Memory</vt:lpstr>
      <vt:lpstr>Questions for design review</vt:lpstr>
      <vt:lpstr>1、What is the virtual memory layout of the test process? </vt:lpstr>
      <vt:lpstr>2、How large is your page frame? What is the structure for your page table entry?   </vt:lpstr>
      <vt:lpstr>2、What are the initialized values for PTEs in tasks 1 and 2 respectively?       How many initialized PTEs in both tasks?         Where do you place the page table?</vt:lpstr>
      <vt:lpstr>How do you handle TLB miss? When do you need to flush TLB entries? </vt:lpstr>
      <vt:lpstr>What is the workflow of your page fault handler?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吴 昊</cp:lastModifiedBy>
  <cp:revision>507</cp:revision>
  <dcterms:created xsi:type="dcterms:W3CDTF">2017-08-03T09:01:00Z</dcterms:created>
  <dcterms:modified xsi:type="dcterms:W3CDTF">2018-11-21T11:34:45Z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