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0" r:id="rId5"/>
  </p:sldMasterIdLst>
  <p:notesMasterIdLst>
    <p:notesMasterId r:id="rId16"/>
  </p:notesMasterIdLst>
  <p:sldIdLst>
    <p:sldId id="282" r:id="rId6"/>
    <p:sldId id="356" r:id="rId7"/>
    <p:sldId id="347" r:id="rId8"/>
    <p:sldId id="341" r:id="rId9"/>
    <p:sldId id="338" r:id="rId10"/>
    <p:sldId id="349" r:id="rId11"/>
    <p:sldId id="350" r:id="rId12"/>
    <p:sldId id="353" r:id="rId13"/>
    <p:sldId id="354" r:id="rId14"/>
    <p:sldId id="264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E1"/>
    <a:srgbClr val="6F8DB9"/>
    <a:srgbClr val="4C6C9C"/>
    <a:srgbClr val="8064A2"/>
    <a:srgbClr val="9BBB59"/>
    <a:srgbClr val="F79646"/>
    <a:srgbClr val="4BACC6"/>
    <a:srgbClr val="969696"/>
    <a:srgbClr val="C0504D"/>
    <a:srgbClr val="000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6" autoAdjust="0"/>
    <p:restoredTop sz="94665"/>
  </p:normalViewPr>
  <p:slideViewPr>
    <p:cSldViewPr snapToGrid="0" snapToObjects="1">
      <p:cViewPr varScale="1">
        <p:scale>
          <a:sx n="142" d="100"/>
          <a:sy n="142" d="100"/>
        </p:scale>
        <p:origin x="306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5.1181102362204724E-2"/>
          <c:w val="0.9744408945686901"/>
          <c:h val="0.897637795275590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国内猫超</c:v>
                </c:pt>
              </c:strCache>
            </c:strRef>
          </c:tx>
          <c:spPr>
            <a:solidFill>
              <a:srgbClr val="4C6C9C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DD7-4329-B0ED-6A04B5DD93BE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13.55</c:v>
                </c:pt>
                <c:pt idx="1">
                  <c:v>11.09</c:v>
                </c:pt>
                <c:pt idx="3">
                  <c:v>12.95</c:v>
                </c:pt>
                <c:pt idx="4">
                  <c:v>11.54</c:v>
                </c:pt>
                <c:pt idx="6">
                  <c:v>12.39</c:v>
                </c:pt>
                <c:pt idx="7">
                  <c:v>11.22</c:v>
                </c:pt>
                <c:pt idx="10">
                  <c:v>8.57</c:v>
                </c:pt>
                <c:pt idx="12">
                  <c:v>14.49</c:v>
                </c:pt>
                <c:pt idx="13">
                  <c:v>12.73</c:v>
                </c:pt>
                <c:pt idx="16">
                  <c:v>14.35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D7-4329-B0ED-6A04B5DD9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国内天猫(旗舰店+分销店)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22.63</c:v>
                </c:pt>
                <c:pt idx="1">
                  <c:v>19.91</c:v>
                </c:pt>
                <c:pt idx="3">
                  <c:v>20.93</c:v>
                </c:pt>
                <c:pt idx="4">
                  <c:v>19.43</c:v>
                </c:pt>
                <c:pt idx="6">
                  <c:v>22.31</c:v>
                </c:pt>
                <c:pt idx="7">
                  <c:v>20.18</c:v>
                </c:pt>
                <c:pt idx="10">
                  <c:v>39.74</c:v>
                </c:pt>
                <c:pt idx="12">
                  <c:v>17.149999999999999</c:v>
                </c:pt>
                <c:pt idx="13">
                  <c:v>12.59</c:v>
                </c:pt>
                <c:pt idx="16">
                  <c:v>20.39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D7-4329-B0ED-6A04B5DD9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京东(国内自营+国内POP)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9DD7-4329-B0ED-6A04B5DD93BE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63.82</c:v>
                </c:pt>
                <c:pt idx="1">
                  <c:v>69</c:v>
                </c:pt>
                <c:pt idx="3">
                  <c:v>66.12</c:v>
                </c:pt>
                <c:pt idx="4">
                  <c:v>69.03</c:v>
                </c:pt>
                <c:pt idx="6">
                  <c:v>65.3</c:v>
                </c:pt>
                <c:pt idx="7">
                  <c:v>68.59</c:v>
                </c:pt>
                <c:pt idx="10">
                  <c:v>51.68</c:v>
                </c:pt>
                <c:pt idx="12">
                  <c:v>68.36</c:v>
                </c:pt>
                <c:pt idx="13">
                  <c:v>74.69</c:v>
                </c:pt>
                <c:pt idx="16">
                  <c:v>65.260000000000005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D7-4329-B0ED-6A04B5DD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66080"/>
        <c:axId val="1"/>
      </c:barChart>
      <c:catAx>
        <c:axId val="62066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2066080"/>
        <c:crosses val="min"/>
        <c:crossBetween val="between"/>
      </c:valAx>
      <c:spPr>
        <a:noFill/>
        <a:ln w="25400">
          <a:noFill/>
        </a:ln>
      </c:spPr>
    </c:plotArea>
    <c:plotVisOnly val="0"/>
    <c:dispBlanksAs val="gap"/>
    <c:showDLblsOverMax val="1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5.1181102362204724E-2"/>
          <c:w val="0.9744408945686901"/>
          <c:h val="0.897637795275590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国内猫超</c:v>
                </c:pt>
              </c:strCache>
            </c:strRef>
          </c:tx>
          <c:spPr>
            <a:solidFill>
              <a:srgbClr val="4C6C9C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2D6-476F-B858-ADFE773B7731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14.07</c:v>
                </c:pt>
                <c:pt idx="1">
                  <c:v>11.74</c:v>
                </c:pt>
                <c:pt idx="3">
                  <c:v>12.87</c:v>
                </c:pt>
                <c:pt idx="4">
                  <c:v>11.68</c:v>
                </c:pt>
                <c:pt idx="6">
                  <c:v>12.06</c:v>
                </c:pt>
                <c:pt idx="7">
                  <c:v>11.16</c:v>
                </c:pt>
                <c:pt idx="10">
                  <c:v>8.33</c:v>
                </c:pt>
                <c:pt idx="12">
                  <c:v>13.76</c:v>
                </c:pt>
                <c:pt idx="13">
                  <c:v>12.33</c:v>
                </c:pt>
                <c:pt idx="16">
                  <c:v>14.88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D6-476F-B858-ADFE773B77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国内天猫(旗舰店+分销店)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23.12</c:v>
                </c:pt>
                <c:pt idx="1">
                  <c:v>19.72</c:v>
                </c:pt>
                <c:pt idx="3">
                  <c:v>20.03</c:v>
                </c:pt>
                <c:pt idx="4">
                  <c:v>17.91</c:v>
                </c:pt>
                <c:pt idx="6">
                  <c:v>22.22</c:v>
                </c:pt>
                <c:pt idx="7">
                  <c:v>19.39</c:v>
                </c:pt>
                <c:pt idx="10">
                  <c:v>40.130000000000003</c:v>
                </c:pt>
                <c:pt idx="12">
                  <c:v>17.59</c:v>
                </c:pt>
                <c:pt idx="13">
                  <c:v>12.23</c:v>
                </c:pt>
                <c:pt idx="16">
                  <c:v>18.87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6-476F-B858-ADFE773B77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京东(国内自营+国内POP)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2D6-476F-B858-ADFE773B7731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62.81</c:v>
                </c:pt>
                <c:pt idx="1">
                  <c:v>68.540000000000006</c:v>
                </c:pt>
                <c:pt idx="3">
                  <c:v>67.11</c:v>
                </c:pt>
                <c:pt idx="4">
                  <c:v>70.41</c:v>
                </c:pt>
                <c:pt idx="6">
                  <c:v>65.72</c:v>
                </c:pt>
                <c:pt idx="7">
                  <c:v>69.45</c:v>
                </c:pt>
                <c:pt idx="10">
                  <c:v>51.55</c:v>
                </c:pt>
                <c:pt idx="12">
                  <c:v>68.64</c:v>
                </c:pt>
                <c:pt idx="13">
                  <c:v>75.44</c:v>
                </c:pt>
                <c:pt idx="16">
                  <c:v>66.25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D6-476F-B858-ADFE773B7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66080"/>
        <c:axId val="1"/>
      </c:barChart>
      <c:catAx>
        <c:axId val="62066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206608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6.1032863849765258E-2"/>
          <c:w val="0.9744408945686901"/>
          <c:h val="0.8779342723004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Sep22</c:v>
                </c:pt>
                <c:pt idx="1">
                  <c:v>MAT Sep23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17.32</c:v>
                </c:pt>
                <c:pt idx="1">
                  <c:v>15.11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53-4392-9CBA-C7BF11584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Sep22</c:v>
                </c:pt>
                <c:pt idx="1">
                  <c:v>MAT Sep23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18.5</c:v>
                </c:pt>
                <c:pt idx="1">
                  <c:v>21.25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53-4392-9CBA-C7BF11584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Autofit/>
                </a:bodyPr>
                <a:lstStyle/>
                <a:p>
                  <a:pPr>
                    <a:defRPr sz="1200" b="0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680-4E46-94EE-74AB127818FC}"/>
                </c:ext>
              </c:extLst>
            </c:dLbl>
            <c:dLbl>
              <c:idx val="1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Autofit/>
                </a:bodyPr>
                <a:lstStyle/>
                <a:p>
                  <a:pPr>
                    <a:defRPr sz="1200" b="0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2680-4E46-94EE-74AB127818FC}"/>
                </c:ext>
              </c:extLst>
            </c:dLbl>
            <c:numFmt formatCode="#,##0.0&quot;%&quot;;&quot;-&quot;#,##0.0&quot;%&quot;" sourceLinked="0"/>
            <c:spPr>
              <a:noFill/>
              <a:ln>
                <a:noFill/>
              </a:ln>
              <a:effectLst/>
            </c:spPr>
            <c:txPr>
              <a:bodyPr vertOverflow="overflow" horzOverflow="overflow" wrap="square" lIns="0" tIns="0" rIns="0" bIns="0" anchor="ctr">
                <a:spAutoFit/>
              </a:bodyPr>
              <a:lstStyle/>
              <a:p>
                <a:pPr>
                  <a:defRPr sz="12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MAT Sep22</c:v>
                </c:pt>
                <c:pt idx="1">
                  <c:v>MAT Sep23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33.9</c:v>
                </c:pt>
                <c:pt idx="1">
                  <c:v>37.119999999999997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53-4392-9CBA-C7BF115848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6F8DB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953-4392-9CBA-C7BF11584867}"/>
              </c:ext>
            </c:extLst>
          </c:dPt>
          <c:dLbls>
            <c:dLbl>
              <c:idx val="0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wrap="square" lIns="0" tIns="0" rIns="0" bIns="0" anchor="ctr">
                  <a:noAutofit/>
                </a:bodyPr>
                <a:lstStyle/>
                <a:p>
                  <a:pPr>
                    <a:defRPr sz="1200" b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680-4E46-94EE-74AB127818FC}"/>
                </c:ext>
              </c:extLst>
            </c:dLbl>
            <c:dLbl>
              <c:idx val="1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wrap="square" lIns="0" tIns="0" rIns="0" bIns="0" anchor="ctr">
                  <a:noAutofit/>
                </a:bodyPr>
                <a:lstStyle/>
                <a:p>
                  <a:pPr>
                    <a:defRPr sz="1200" b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2680-4E46-94EE-74AB127818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sz="1200" b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MAT Sep22</c:v>
                </c:pt>
                <c:pt idx="1">
                  <c:v>MAT Sep23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30.28</c:v>
                </c:pt>
                <c:pt idx="1">
                  <c:v>26.46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53-4392-9CBA-C7BF1158486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Sep22</c:v>
                </c:pt>
                <c:pt idx="1">
                  <c:v>MAT Sep23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0.01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53-4392-9CBA-C7BF115848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40728032"/>
        <c:axId val="1"/>
      </c:barChart>
      <c:catAx>
        <c:axId val="407280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7280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6.1032863849765258E-2"/>
          <c:w val="0.9744408945686901"/>
          <c:h val="0.8779342723004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ABA-4DDC-87E8-D9A52C14171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17.32</c:v>
                </c:pt>
                <c:pt idx="1">
                  <c:v>15.11</c:v>
                </c:pt>
                <c:pt idx="3">
                  <c:v>19.600000000000001</c:v>
                </c:pt>
                <c:pt idx="4">
                  <c:v>8.24</c:v>
                </c:pt>
                <c:pt idx="6">
                  <c:v>0.02</c:v>
                </c:pt>
                <c:pt idx="7">
                  <c:v>0.02</c:v>
                </c:pt>
                <c:pt idx="10">
                  <c:v>0</c:v>
                </c:pt>
                <c:pt idx="12">
                  <c:v>72.900000000000006</c:v>
                </c:pt>
                <c:pt idx="13">
                  <c:v>70.45</c:v>
                </c:pt>
                <c:pt idx="16">
                  <c:v>18.3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BA-4DDC-87E8-D9A52C1417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ABA-4DDC-87E8-D9A52C14171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18.5</c:v>
                </c:pt>
                <c:pt idx="1">
                  <c:v>21.25</c:v>
                </c:pt>
                <c:pt idx="3">
                  <c:v>6.04</c:v>
                </c:pt>
                <c:pt idx="4">
                  <c:v>5.81</c:v>
                </c:pt>
                <c:pt idx="6">
                  <c:v>0.01</c:v>
                </c:pt>
                <c:pt idx="7">
                  <c:v>0.02</c:v>
                </c:pt>
                <c:pt idx="10">
                  <c:v>0</c:v>
                </c:pt>
                <c:pt idx="12">
                  <c:v>22.46</c:v>
                </c:pt>
                <c:pt idx="13">
                  <c:v>28.5</c:v>
                </c:pt>
                <c:pt idx="16">
                  <c:v>55.05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BA-4DDC-87E8-D9A52C1417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33.9</c:v>
                </c:pt>
                <c:pt idx="1">
                  <c:v>37.119999999999997</c:v>
                </c:pt>
                <c:pt idx="3">
                  <c:v>3.91</c:v>
                </c:pt>
                <c:pt idx="4">
                  <c:v>7.22</c:v>
                </c:pt>
                <c:pt idx="6">
                  <c:v>4.7300000000000004</c:v>
                </c:pt>
                <c:pt idx="7">
                  <c:v>6.9</c:v>
                </c:pt>
                <c:pt idx="10">
                  <c:v>0</c:v>
                </c:pt>
                <c:pt idx="12">
                  <c:v>1.68</c:v>
                </c:pt>
                <c:pt idx="13">
                  <c:v>0.28000000000000003</c:v>
                </c:pt>
                <c:pt idx="16">
                  <c:v>26.54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BA-4DDC-87E8-D9A52C14171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8ABA-4DDC-87E8-D9A52C14171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30.28</c:v>
                </c:pt>
                <c:pt idx="1">
                  <c:v>26.46</c:v>
                </c:pt>
                <c:pt idx="3">
                  <c:v>70.44</c:v>
                </c:pt>
                <c:pt idx="4">
                  <c:v>78.7</c:v>
                </c:pt>
                <c:pt idx="6">
                  <c:v>95.24</c:v>
                </c:pt>
                <c:pt idx="7">
                  <c:v>93.06</c:v>
                </c:pt>
                <c:pt idx="10">
                  <c:v>100</c:v>
                </c:pt>
                <c:pt idx="12">
                  <c:v>2.96</c:v>
                </c:pt>
                <c:pt idx="13">
                  <c:v>0.5</c:v>
                </c:pt>
                <c:pt idx="16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A-4DDC-87E8-D9A52C14171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8ABA-4DDC-87E8-D9A52C14171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0.01</c:v>
                </c:pt>
                <c:pt idx="1">
                  <c:v>0.06</c:v>
                </c:pt>
                <c:pt idx="3">
                  <c:v>0</c:v>
                </c:pt>
                <c:pt idx="4">
                  <c:v>0.03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0.27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BA-4DDC-87E8-D9A52C141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728032"/>
        <c:axId val="1"/>
      </c:barChart>
      <c:catAx>
        <c:axId val="407280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7280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3-40DD-B8EB-EB8194FF31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18.64</c:v>
                </c:pt>
                <c:pt idx="1">
                  <c:v>16.55</c:v>
                </c:pt>
                <c:pt idx="3">
                  <c:v>49.42</c:v>
                </c:pt>
                <c:pt idx="4">
                  <c:v>66.06</c:v>
                </c:pt>
                <c:pt idx="6">
                  <c:v>94.04</c:v>
                </c:pt>
                <c:pt idx="7">
                  <c:v>91.6</c:v>
                </c:pt>
                <c:pt idx="10">
                  <c:v>100</c:v>
                </c:pt>
                <c:pt idx="12">
                  <c:v>0.08</c:v>
                </c:pt>
                <c:pt idx="13">
                  <c:v>0.22</c:v>
                </c:pt>
                <c:pt idx="16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83-40DD-B8EB-EB8194FF31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27.82</c:v>
                </c:pt>
                <c:pt idx="1">
                  <c:v>31.37</c:v>
                </c:pt>
                <c:pt idx="3">
                  <c:v>3.53</c:v>
                </c:pt>
                <c:pt idx="4">
                  <c:v>7.59</c:v>
                </c:pt>
                <c:pt idx="6">
                  <c:v>5.88</c:v>
                </c:pt>
                <c:pt idx="7">
                  <c:v>8.31</c:v>
                </c:pt>
                <c:pt idx="10">
                  <c:v>0</c:v>
                </c:pt>
                <c:pt idx="12">
                  <c:v>0.93</c:v>
                </c:pt>
                <c:pt idx="13">
                  <c:v>0.18</c:v>
                </c:pt>
                <c:pt idx="16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83-40DD-B8EB-EB8194FF31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20.97</c:v>
                </c:pt>
                <c:pt idx="1">
                  <c:v>23.86</c:v>
                </c:pt>
                <c:pt idx="3">
                  <c:v>8.27</c:v>
                </c:pt>
                <c:pt idx="4">
                  <c:v>9.08</c:v>
                </c:pt>
                <c:pt idx="6">
                  <c:v>0.02</c:v>
                </c:pt>
                <c:pt idx="7">
                  <c:v>0.03</c:v>
                </c:pt>
                <c:pt idx="10">
                  <c:v>0</c:v>
                </c:pt>
                <c:pt idx="12">
                  <c:v>17.399999999999999</c:v>
                </c:pt>
                <c:pt idx="13">
                  <c:v>23.62</c:v>
                </c:pt>
                <c:pt idx="16">
                  <c:v>55.58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83-40DD-B8EB-EB8194FF31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32.57</c:v>
                </c:pt>
                <c:pt idx="1">
                  <c:v>28.22</c:v>
                </c:pt>
                <c:pt idx="3">
                  <c:v>38.78</c:v>
                </c:pt>
                <c:pt idx="4">
                  <c:v>17.28</c:v>
                </c:pt>
                <c:pt idx="6">
                  <c:v>7.0000000000000007E-2</c:v>
                </c:pt>
                <c:pt idx="7">
                  <c:v>0.05</c:v>
                </c:pt>
                <c:pt idx="10">
                  <c:v>0</c:v>
                </c:pt>
                <c:pt idx="12">
                  <c:v>81.59</c:v>
                </c:pt>
                <c:pt idx="13">
                  <c:v>75.989999999999995</c:v>
                </c:pt>
                <c:pt idx="16">
                  <c:v>23.95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83-40DD-B8EB-EB8194FF3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系列6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227-4695-8D35-0C5EEACE353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227-4695-8D35-0C5EEACE353F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0.97</c:v>
                </c:pt>
                <c:pt idx="1">
                  <c:v>0.72</c:v>
                </c:pt>
                <c:pt idx="3">
                  <c:v>0.9</c:v>
                </c:pt>
                <c:pt idx="4">
                  <c:v>0.05</c:v>
                </c:pt>
                <c:pt idx="6">
                  <c:v>0.02</c:v>
                </c:pt>
                <c:pt idx="7">
                  <c:v>0</c:v>
                </c:pt>
                <c:pt idx="10">
                  <c:v>0</c:v>
                </c:pt>
                <c:pt idx="12">
                  <c:v>3.3</c:v>
                </c:pt>
                <c:pt idx="13">
                  <c:v>0.52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27-4695-8D35-0C5EEACE353F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0.03</c:v>
                </c:pt>
                <c:pt idx="1">
                  <c:v>0.03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27-4695-8D35-0C5EEACE353F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13.67</c:v>
                </c:pt>
                <c:pt idx="1">
                  <c:v>12.55</c:v>
                </c:pt>
                <c:pt idx="3">
                  <c:v>6.32</c:v>
                </c:pt>
                <c:pt idx="4">
                  <c:v>4.72</c:v>
                </c:pt>
                <c:pt idx="6">
                  <c:v>3.46</c:v>
                </c:pt>
                <c:pt idx="7">
                  <c:v>3.58</c:v>
                </c:pt>
                <c:pt idx="10">
                  <c:v>100</c:v>
                </c:pt>
                <c:pt idx="12">
                  <c:v>14.1</c:v>
                </c:pt>
                <c:pt idx="13">
                  <c:v>12.91</c:v>
                </c:pt>
                <c:pt idx="16">
                  <c:v>5.15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27-4695-8D35-0C5EEACE353F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53.94</c:v>
                </c:pt>
                <c:pt idx="1">
                  <c:v>53.36</c:v>
                </c:pt>
                <c:pt idx="3">
                  <c:v>42.57</c:v>
                </c:pt>
                <c:pt idx="4">
                  <c:v>45.71</c:v>
                </c:pt>
                <c:pt idx="6">
                  <c:v>38.21</c:v>
                </c:pt>
                <c:pt idx="7">
                  <c:v>43.99</c:v>
                </c:pt>
                <c:pt idx="10">
                  <c:v>0</c:v>
                </c:pt>
                <c:pt idx="12">
                  <c:v>54.42</c:v>
                </c:pt>
                <c:pt idx="13">
                  <c:v>53.39</c:v>
                </c:pt>
                <c:pt idx="16">
                  <c:v>59.21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227-4695-8D35-0C5EEACE353F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18.87</c:v>
                </c:pt>
                <c:pt idx="1">
                  <c:v>19.559999999999999</c:v>
                </c:pt>
                <c:pt idx="3">
                  <c:v>36.54</c:v>
                </c:pt>
                <c:pt idx="4">
                  <c:v>34.15</c:v>
                </c:pt>
                <c:pt idx="6">
                  <c:v>42.68</c:v>
                </c:pt>
                <c:pt idx="7">
                  <c:v>36.130000000000003</c:v>
                </c:pt>
                <c:pt idx="10">
                  <c:v>0</c:v>
                </c:pt>
                <c:pt idx="12">
                  <c:v>19.829999999999998</c:v>
                </c:pt>
                <c:pt idx="13">
                  <c:v>24.49</c:v>
                </c:pt>
                <c:pt idx="16">
                  <c:v>21.7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27-4695-8D35-0C5EEACE353F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12.52</c:v>
                </c:pt>
                <c:pt idx="1">
                  <c:v>13.78</c:v>
                </c:pt>
                <c:pt idx="3">
                  <c:v>13.68</c:v>
                </c:pt>
                <c:pt idx="4">
                  <c:v>15.37</c:v>
                </c:pt>
                <c:pt idx="6">
                  <c:v>15.63</c:v>
                </c:pt>
                <c:pt idx="7">
                  <c:v>16.29</c:v>
                </c:pt>
                <c:pt idx="10">
                  <c:v>0</c:v>
                </c:pt>
                <c:pt idx="12">
                  <c:v>8.35</c:v>
                </c:pt>
                <c:pt idx="13">
                  <c:v>8.69</c:v>
                </c:pt>
                <c:pt idx="16">
                  <c:v>13.94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227-4695-8D35-0C5EEACE3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系列6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F3D-415B-A7DE-087A57DFDD50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F3D-415B-A7DE-087A57DFDD50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1.18</c:v>
                </c:pt>
                <c:pt idx="1">
                  <c:v>1.1499999999999999</c:v>
                </c:pt>
                <c:pt idx="3">
                  <c:v>0.3</c:v>
                </c:pt>
                <c:pt idx="4">
                  <c:v>0.05</c:v>
                </c:pt>
                <c:pt idx="6">
                  <c:v>0.04</c:v>
                </c:pt>
                <c:pt idx="7">
                  <c:v>0</c:v>
                </c:pt>
                <c:pt idx="10">
                  <c:v>0</c:v>
                </c:pt>
                <c:pt idx="12">
                  <c:v>0.57999999999999996</c:v>
                </c:pt>
                <c:pt idx="13">
                  <c:v>0.26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3D-415B-A7DE-087A57DFDD50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7.0000000000000007E-2</c:v>
                </c:pt>
                <c:pt idx="1">
                  <c:v>0.09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3D-415B-A7DE-087A57DFDD50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18.41</c:v>
                </c:pt>
                <c:pt idx="1">
                  <c:v>16.7</c:v>
                </c:pt>
                <c:pt idx="3">
                  <c:v>9.64</c:v>
                </c:pt>
                <c:pt idx="4">
                  <c:v>6.58</c:v>
                </c:pt>
                <c:pt idx="6">
                  <c:v>4.22</c:v>
                </c:pt>
                <c:pt idx="7">
                  <c:v>4.38</c:v>
                </c:pt>
                <c:pt idx="10">
                  <c:v>100</c:v>
                </c:pt>
                <c:pt idx="12">
                  <c:v>15.63</c:v>
                </c:pt>
                <c:pt idx="13">
                  <c:v>13.74</c:v>
                </c:pt>
                <c:pt idx="16">
                  <c:v>7.31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3D-415B-A7DE-087A57DFDD50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55.3</c:v>
                </c:pt>
                <c:pt idx="1">
                  <c:v>54.87</c:v>
                </c:pt>
                <c:pt idx="3">
                  <c:v>49.63</c:v>
                </c:pt>
                <c:pt idx="4">
                  <c:v>50.33</c:v>
                </c:pt>
                <c:pt idx="6">
                  <c:v>40.82</c:v>
                </c:pt>
                <c:pt idx="7">
                  <c:v>47.25</c:v>
                </c:pt>
                <c:pt idx="10">
                  <c:v>0</c:v>
                </c:pt>
                <c:pt idx="12">
                  <c:v>59.38</c:v>
                </c:pt>
                <c:pt idx="13">
                  <c:v>56.68</c:v>
                </c:pt>
                <c:pt idx="16">
                  <c:v>62.97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F3D-415B-A7DE-087A57DFDD50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15.44</c:v>
                </c:pt>
                <c:pt idx="1">
                  <c:v>16.39</c:v>
                </c:pt>
                <c:pt idx="3">
                  <c:v>30.55</c:v>
                </c:pt>
                <c:pt idx="4">
                  <c:v>30.87</c:v>
                </c:pt>
                <c:pt idx="6">
                  <c:v>41.25</c:v>
                </c:pt>
                <c:pt idx="7">
                  <c:v>34.32</c:v>
                </c:pt>
                <c:pt idx="10">
                  <c:v>0</c:v>
                </c:pt>
                <c:pt idx="12">
                  <c:v>18.73</c:v>
                </c:pt>
                <c:pt idx="13">
                  <c:v>23.22</c:v>
                </c:pt>
                <c:pt idx="16">
                  <c:v>19.03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3D-415B-A7DE-087A57DFDD50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9.61</c:v>
                </c:pt>
                <c:pt idx="1">
                  <c:v>10.8</c:v>
                </c:pt>
                <c:pt idx="3">
                  <c:v>9.8800000000000008</c:v>
                </c:pt>
                <c:pt idx="4">
                  <c:v>12.17</c:v>
                </c:pt>
                <c:pt idx="6">
                  <c:v>13.68</c:v>
                </c:pt>
                <c:pt idx="7">
                  <c:v>14.04</c:v>
                </c:pt>
                <c:pt idx="10">
                  <c:v>0</c:v>
                </c:pt>
                <c:pt idx="12">
                  <c:v>5.68</c:v>
                </c:pt>
                <c:pt idx="13">
                  <c:v>6.1</c:v>
                </c:pt>
                <c:pt idx="16">
                  <c:v>10.69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F3D-415B-A7DE-087A57DFD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0F549-6C42-461A-AEEB-F463F4FDCFC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2B510-A158-4E4F-9234-556DB2857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2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100" dirty="0"/>
              <a:t>大盘范围：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eid</a:t>
            </a:r>
            <a:r>
              <a:rPr lang="en-US" altLang="zh-CN" sz="1100" dirty="0"/>
              <a:t>=91357&amp;table=entity_prod_91357_E_meisu</a:t>
            </a:r>
          </a:p>
          <a:p>
            <a:pPr lvl="1" algn="l"/>
            <a:r>
              <a:rPr lang="zh-CN" altLang="en-US" sz="1100" dirty="0"/>
              <a:t>平台：</a:t>
            </a:r>
            <a:r>
              <a:rPr lang="en-US" altLang="zh-CN" sz="1100" dirty="0" err="1"/>
              <a:t>JD+tmall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Tmall</a:t>
            </a:r>
            <a:r>
              <a:rPr lang="zh-CN" altLang="en-US" sz="1100" dirty="0"/>
              <a:t>细分猫超和非猫超部分，猫超</a:t>
            </a:r>
            <a:r>
              <a:rPr lang="en-US" altLang="zh-CN" sz="1100" dirty="0"/>
              <a:t>=</a:t>
            </a:r>
            <a:r>
              <a:rPr lang="zh-CN" altLang="en-US" sz="1100" dirty="0"/>
              <a:t>天猫超市</a:t>
            </a:r>
            <a:r>
              <a:rPr lang="en-US" altLang="zh-CN" sz="1100" dirty="0"/>
              <a:t>+</a:t>
            </a:r>
            <a:r>
              <a:rPr lang="zh-CN" altLang="en-US" sz="1100" dirty="0"/>
              <a:t>猫享自营</a:t>
            </a:r>
            <a:endParaRPr lang="en-US" altLang="zh-CN" sz="1100" dirty="0"/>
          </a:p>
          <a:p>
            <a:pPr lvl="1" algn="l"/>
            <a:r>
              <a:rPr lang="zh-CN" altLang="en-US" sz="1100" dirty="0"/>
              <a:t>渠道：国内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cid</a:t>
            </a:r>
            <a:r>
              <a:rPr lang="en-US" altLang="zh-CN" sz="1100" dirty="0"/>
              <a:t>=</a:t>
            </a:r>
            <a:r>
              <a:rPr lang="en-US" altLang="zh-CN" dirty="0"/>
              <a:t>211104,201284105,7052,31762</a:t>
            </a:r>
          </a:p>
          <a:p>
            <a:pPr lvl="1" algn="l"/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是否无效链接</a:t>
            </a:r>
            <a:r>
              <a:rPr lang="en-US" altLang="zh-CN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有效链接或者为空</a:t>
            </a:r>
            <a:endParaRPr lang="en-US" altLang="zh-CN" sz="11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lvl="1" algn="l"/>
            <a:r>
              <a:rPr lang="zh-CN" alt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不</a:t>
            </a:r>
            <a:r>
              <a:rPr lang="zh-CN" altLang="zh-CN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限制子品类</a:t>
            </a:r>
            <a:endParaRPr lang="en-US" altLang="zh-CN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l"/>
            <a:endParaRPr lang="en-US" altLang="zh-CN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美素佳儿（金装</a:t>
            </a:r>
            <a:r>
              <a:rPr lang="en-US" altLang="zh-CN" sz="1200" dirty="0"/>
              <a:t>+</a:t>
            </a:r>
            <a:r>
              <a:rPr lang="zh-CN" altLang="en-US" sz="1200" dirty="0"/>
              <a:t>源悦</a:t>
            </a:r>
            <a:r>
              <a:rPr lang="en-US" altLang="zh-CN" sz="1200" dirty="0"/>
              <a:t>+</a:t>
            </a:r>
            <a:r>
              <a:rPr lang="zh-CN" altLang="en-US" sz="1200" dirty="0"/>
              <a:t>皇家）：厂商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Frieslandcampina</a:t>
            </a:r>
            <a:r>
              <a:rPr lang="en-US" altLang="zh-CN" sz="1200" dirty="0"/>
              <a:t>/</a:t>
            </a:r>
            <a:r>
              <a:rPr lang="zh-CN" altLang="en-US" sz="1200" dirty="0"/>
              <a:t>荷兰皇家菲仕兰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皇家美素佳儿：产品品牌</a:t>
            </a:r>
            <a:r>
              <a:rPr lang="en-US" altLang="zh-CN" sz="1200" dirty="0"/>
              <a:t>=FRISO PRESTIGE/</a:t>
            </a:r>
            <a:r>
              <a:rPr lang="zh-CN" altLang="en-US" sz="1200" dirty="0"/>
              <a:t>皇家美素佳儿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金装：产品品牌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Friso</a:t>
            </a:r>
            <a:r>
              <a:rPr lang="en-US" altLang="zh-CN" sz="1200" dirty="0"/>
              <a:t>/</a:t>
            </a:r>
            <a:r>
              <a:rPr lang="zh-CN" altLang="en-US" sz="1200" dirty="0"/>
              <a:t>美素佳儿 </a:t>
            </a:r>
            <a:r>
              <a:rPr lang="en-US" altLang="zh-CN" sz="1200" dirty="0"/>
              <a:t>- </a:t>
            </a:r>
            <a:r>
              <a:rPr lang="zh-CN" altLang="en-US" sz="1200" dirty="0"/>
              <a:t>子品牌</a:t>
            </a:r>
            <a:r>
              <a:rPr lang="en-US" altLang="zh-CN" sz="1200" dirty="0"/>
              <a:t>=</a:t>
            </a:r>
            <a:r>
              <a:rPr lang="zh-CN" altLang="en-US" sz="1200" dirty="0"/>
              <a:t>源悦 做减法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源悦：子品牌</a:t>
            </a:r>
            <a:r>
              <a:rPr lang="en-US" altLang="zh-CN" sz="1200" dirty="0"/>
              <a:t>=</a:t>
            </a:r>
            <a:r>
              <a:rPr lang="zh-CN" altLang="en-US" sz="1200" dirty="0"/>
              <a:t>源悦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B510-A158-4E4F-9234-556DB2857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同上一页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B510-A158-4E4F-9234-556DB2857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9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2B510-A158-4E4F-9234-556DB2857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3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6B2B6293-845C-4E26-BF81-E2CE060BFF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025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4-2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28" y="1346557"/>
            <a:ext cx="7422776" cy="737298"/>
          </a:xfrm>
        </p:spPr>
        <p:txBody>
          <a:bodyPr vert="horz"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18228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5E7D378-8818-4050-B8E7-18D2CC31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2117380"/>
            <a:ext cx="7422776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21">
            <a:extLst>
              <a:ext uri="{FF2B5EF4-FFF2-40B4-BE49-F238E27FC236}">
                <a16:creationId xmlns:a16="http://schemas.microsoft.com/office/drawing/2014/main" id="{2F8C1BDC-F162-424A-B7F9-12F8B91E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8" y="3428453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21">
            <a:extLst>
              <a:ext uri="{FF2B5EF4-FFF2-40B4-BE49-F238E27FC236}">
                <a16:creationId xmlns:a16="http://schemas.microsoft.com/office/drawing/2014/main" id="{E123416E-341B-4685-8B8C-AE9DFE797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228" y="3809555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65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  <p15:guide id="6" pos="317" userDrawn="1">
          <p15:clr>
            <a:srgbClr val="A4A3A4"/>
          </p15:clr>
        </p15:guide>
        <p15:guide id="7" pos="5443" userDrawn="1">
          <p15:clr>
            <a:srgbClr val="A4A3A4"/>
          </p15:clr>
        </p15:guide>
        <p15:guide id="8" orient="horz" pos="2391" userDrawn="1">
          <p15:clr>
            <a:srgbClr val="A4A3A4"/>
          </p15:clr>
        </p15:guide>
        <p15:guide id="9" orient="horz" pos="373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int PPT 20220315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/>
                <a:ea typeface="思源黑体 CN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89058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1pPr>
            <a:lvl2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2pPr>
            <a:lvl3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3pPr>
            <a:lvl4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4pPr>
            <a:lvl5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0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11944"/>
            <a:ext cx="7772400" cy="120407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6848" y="4175843"/>
            <a:ext cx="2745926" cy="54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/>
              <a:t>www.nint.com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3063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6B2B6293-845C-4E26-BF81-E2CE060BFF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52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6B2B6293-845C-4E26-BF81-E2CE060BFF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4-2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28" y="1346557"/>
            <a:ext cx="7422776" cy="737298"/>
          </a:xfrm>
        </p:spPr>
        <p:txBody>
          <a:bodyPr vert="horz"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18228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5E7D378-8818-4050-B8E7-18D2CC31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2117380"/>
            <a:ext cx="7422776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21">
            <a:extLst>
              <a:ext uri="{FF2B5EF4-FFF2-40B4-BE49-F238E27FC236}">
                <a16:creationId xmlns:a16="http://schemas.microsoft.com/office/drawing/2014/main" id="{2F8C1BDC-F162-424A-B7F9-12F8B91E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8" y="3428453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21">
            <a:extLst>
              <a:ext uri="{FF2B5EF4-FFF2-40B4-BE49-F238E27FC236}">
                <a16:creationId xmlns:a16="http://schemas.microsoft.com/office/drawing/2014/main" id="{E123416E-341B-4685-8B8C-AE9DFE797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228" y="3809555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22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pos="317">
          <p15:clr>
            <a:srgbClr val="A4A3A4"/>
          </p15:clr>
        </p15:guide>
        <p15:guide id="7" pos="5443">
          <p15:clr>
            <a:srgbClr val="A4A3A4"/>
          </p15:clr>
        </p15:guide>
        <p15:guide id="8" orient="horz" pos="2391">
          <p15:clr>
            <a:srgbClr val="A4A3A4"/>
          </p15:clr>
        </p15:guide>
        <p15:guide id="9" orient="horz" pos="373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&amp;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8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542956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C422117-9BB8-4492-BBD4-2C179BB2A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6AC12D3B-1876-450D-B4C3-C0B26D7D3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805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14709AA4-1FE8-478B-9AD2-4A74AC498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30" y="28331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0B3C5FD3-ECF5-4062-95AF-88D14E093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3280" y="29830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92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4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7444854" cy="386158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1ED9C-F0E0-4D11-B712-A1D47E305483}"/>
              </a:ext>
            </a:extLst>
          </p:cNvPr>
          <p:cNvSpPr/>
          <p:nvPr userDrawn="1"/>
        </p:nvSpPr>
        <p:spPr>
          <a:xfrm>
            <a:off x="508000" y="633175"/>
            <a:ext cx="101600" cy="254721"/>
          </a:xfrm>
          <a:prstGeom prst="rect">
            <a:avLst/>
          </a:prstGeom>
          <a:solidFill>
            <a:srgbClr val="370097"/>
          </a:solidFill>
          <a:ln>
            <a:solidFill>
              <a:srgbClr val="370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本占位符 14">
            <a:extLst>
              <a:ext uri="{FF2B5EF4-FFF2-40B4-BE49-F238E27FC236}">
                <a16:creationId xmlns:a16="http://schemas.microsoft.com/office/drawing/2014/main" id="{76857F11-31B4-4D0C-80DA-2533E0CDE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88" y="635896"/>
            <a:ext cx="7982262" cy="252000"/>
          </a:xfrm>
        </p:spPr>
        <p:txBody>
          <a:bodyPr anchor="ctr">
            <a:no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100" b="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93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  <p15:guide id="9" orient="horz" pos="1166">
          <p15:clr>
            <a:srgbClr val="A4A3A4"/>
          </p15:clr>
        </p15:guide>
        <p15:guide id="11" orient="horz" pos="2822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11D67BA-0635-436E-8DF9-96E1531521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0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E11D67BA-0635-436E-8DF9-96E153152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int PPT 20220315-3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67214-71C5-45C9-8EDD-C90FBE5AE1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9109" y="1346557"/>
            <a:ext cx="7422776" cy="737298"/>
          </a:xfrm>
        </p:spPr>
        <p:txBody>
          <a:bodyPr vert="horz" anchor="t">
            <a:normAutofit/>
          </a:bodyPr>
          <a:lstStyle>
            <a:lvl1pPr algn="ctr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2A10B2B2-91C1-418C-9EC9-D93D1672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109" y="2117380"/>
            <a:ext cx="7422776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54497D10-52EA-4E44-B2E5-3DFE81FD0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12" y="3428453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281EEC37-5E6B-4FBF-ABD6-618ED0399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112" y="3809555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66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1166">
          <p15:clr>
            <a:srgbClr val="A4A3A4"/>
          </p15:clr>
        </p15:guide>
        <p15:guide id="6" orient="horz" pos="2822">
          <p15:clr>
            <a:srgbClr val="A4A3A4"/>
          </p15:clr>
        </p15:guide>
        <p15:guide id="7" orient="horz" pos="2958">
          <p15:clr>
            <a:srgbClr val="A4A3A4"/>
          </p15:clr>
        </p15:guide>
        <p15:guide id="8" pos="317">
          <p15:clr>
            <a:srgbClr val="A4A3A4"/>
          </p15:clr>
        </p15:guide>
        <p15:guide id="9" pos="5443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int PPT 20220315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1467"/>
            <a:ext cx="7086600" cy="203802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9488"/>
            <a:ext cx="7086600" cy="5429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00FFFF"/>
                </a:solidFill>
                <a:latin typeface="思源黑体 CN Light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908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int PPT 20220315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21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&amp;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2503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542956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C422117-9BB8-4492-BBD4-2C179BB2A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6AC12D3B-1876-450D-B4C3-C0B26D7D3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805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14709AA4-1FE8-478B-9AD2-4A74AC498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30" y="28331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0B3C5FD3-ECF5-4062-95AF-88D14E093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3280" y="29830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290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  <p15:guide id="6" orient="horz" pos="2391" userDrawn="1">
          <p15:clr>
            <a:srgbClr val="A4A3A4"/>
          </p15:clr>
        </p15:guide>
        <p15:guide id="7" pos="5443" userDrawn="1">
          <p15:clr>
            <a:srgbClr val="A4A3A4"/>
          </p15:clr>
        </p15:guide>
        <p15:guide id="8" pos="317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599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665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87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41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int PPT 20220315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/>
                <a:ea typeface="思源黑体 CN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5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89058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1pPr>
            <a:lvl2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2pPr>
            <a:lvl3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3pPr>
            <a:lvl4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4pPr>
            <a:lvl5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4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11944"/>
            <a:ext cx="7772400" cy="120407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6848" y="4175843"/>
            <a:ext cx="2745926" cy="54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/>
              <a:t>www.nint.com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516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4977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7444854" cy="386158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1ED9C-F0E0-4D11-B712-A1D47E305483}"/>
              </a:ext>
            </a:extLst>
          </p:cNvPr>
          <p:cNvSpPr/>
          <p:nvPr userDrawn="1"/>
        </p:nvSpPr>
        <p:spPr>
          <a:xfrm>
            <a:off x="508000" y="633175"/>
            <a:ext cx="101600" cy="254721"/>
          </a:xfrm>
          <a:prstGeom prst="rect">
            <a:avLst/>
          </a:prstGeom>
          <a:solidFill>
            <a:srgbClr val="370097"/>
          </a:solidFill>
          <a:ln>
            <a:solidFill>
              <a:srgbClr val="370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本占位符 14">
            <a:extLst>
              <a:ext uri="{FF2B5EF4-FFF2-40B4-BE49-F238E27FC236}">
                <a16:creationId xmlns:a16="http://schemas.microsoft.com/office/drawing/2014/main" id="{76857F11-31B4-4D0C-80DA-2533E0CDE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88" y="635896"/>
            <a:ext cx="7982262" cy="252000"/>
          </a:xfrm>
        </p:spPr>
        <p:txBody>
          <a:bodyPr anchor="ctr">
            <a:no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100" b="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56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  <p15:guide id="9" orient="horz" pos="1166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11D67BA-0635-436E-8DF9-96E1531521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5057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2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int PPT 20220315-3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67214-71C5-45C9-8EDD-C90FBE5AE1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9109" y="1346557"/>
            <a:ext cx="7422776" cy="737298"/>
          </a:xfrm>
        </p:spPr>
        <p:txBody>
          <a:bodyPr vert="horz" anchor="t">
            <a:normAutofit/>
          </a:bodyPr>
          <a:lstStyle>
            <a:lvl1pPr algn="ctr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2A10B2B2-91C1-418C-9EC9-D93D1672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109" y="2117380"/>
            <a:ext cx="7422776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54497D10-52EA-4E44-B2E5-3DFE81FD0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12" y="3428453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281EEC37-5E6B-4FBF-ABD6-618ED0399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112" y="3809555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80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713" userDrawn="1">
          <p15:clr>
            <a:srgbClr val="A4A3A4"/>
          </p15:clr>
        </p15:guide>
        <p15:guide id="5" orient="horz" pos="1166" userDrawn="1">
          <p15:clr>
            <a:srgbClr val="A4A3A4"/>
          </p15:clr>
        </p15:guide>
        <p15:guide id="6" orient="horz" pos="2822" userDrawn="1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int PPT 20220315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1467"/>
            <a:ext cx="7086600" cy="203802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9488"/>
            <a:ext cx="7086600" cy="5429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00FFFF"/>
                </a:solidFill>
                <a:latin typeface="思源黑体 CN Light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61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int PPT 20220315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34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2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5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6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DC04F77F-7686-4D4F-A24C-703423A55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621699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think-cell 幻灯片" r:id="rId17" imgW="499" imgH="508" progId="TCLayout.ActiveDocument.1">
                  <p:embed/>
                </p:oleObj>
              </mc:Choice>
              <mc:Fallback>
                <p:oleObj name="think-cell 幻灯片" r:id="rId17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  <p:sldLayoutId id="2147493478" r:id="rId2"/>
    <p:sldLayoutId id="2147493479" r:id="rId3"/>
    <p:sldLayoutId id="2147493475" r:id="rId4"/>
    <p:sldLayoutId id="2147493470" r:id="rId5"/>
    <p:sldLayoutId id="2147493469" r:id="rId6"/>
    <p:sldLayoutId id="2147493471" r:id="rId7"/>
    <p:sldLayoutId id="2147493472" r:id="rId8"/>
    <p:sldLayoutId id="2147493473" r:id="rId9"/>
    <p:sldLayoutId id="2147493474" r:id="rId10"/>
    <p:sldLayoutId id="2147493456" r:id="rId11"/>
    <p:sldLayoutId id="2147493477" r:id="rId12"/>
    <p:sldLayoutId id="214749347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DC04F77F-7686-4D4F-A24C-703423A55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6" name="think-cell 幻灯片" r:id="rId17" imgW="499" imgH="508" progId="TCLayout.ActiveDocument.1">
                  <p:embed/>
                </p:oleObj>
              </mc:Choice>
              <mc:Fallback>
                <p:oleObj name="think-cell 幻灯片" r:id="rId17" imgW="499" imgH="508" progId="TCLayout.ActiveDocument.1">
                  <p:embed/>
                  <p:pic>
                    <p:nvPicPr>
                      <p:cNvPr id="8" name="对象 7" hidden="1">
                        <a:extLst>
                          <a:ext uri="{FF2B5EF4-FFF2-40B4-BE49-F238E27FC236}">
                            <a16:creationId xmlns:a16="http://schemas.microsoft.com/office/drawing/2014/main" id="{DC04F77F-7686-4D4F-A24C-703423A55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2" r:id="rId2"/>
    <p:sldLayoutId id="2147493483" r:id="rId3"/>
    <p:sldLayoutId id="2147493484" r:id="rId4"/>
    <p:sldLayoutId id="2147493485" r:id="rId5"/>
    <p:sldLayoutId id="2147493486" r:id="rId6"/>
    <p:sldLayoutId id="2147493487" r:id="rId7"/>
    <p:sldLayoutId id="2147493488" r:id="rId8"/>
    <p:sldLayoutId id="2147493489" r:id="rId9"/>
    <p:sldLayoutId id="2147493490" r:id="rId10"/>
    <p:sldLayoutId id="2147493491" r:id="rId11"/>
    <p:sldLayoutId id="2147493492" r:id="rId12"/>
    <p:sldLayoutId id="214749349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89" Type="http://schemas.openxmlformats.org/officeDocument/2006/relationships/image" Target="../media/image1.emf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slideLayout" Target="../slideLayouts/slideLayout16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notesSlide" Target="../notesSlides/notesSlide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chart" Target="../charts/chart1.xml"/><Relationship Id="rId61" Type="http://schemas.openxmlformats.org/officeDocument/2006/relationships/tags" Target="../tags/tag73.xml"/><Relationship Id="rId82" Type="http://schemas.openxmlformats.org/officeDocument/2006/relationships/tags" Target="../tags/tag94.xml"/><Relationship Id="rId19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21.xml"/><Relationship Id="rId21" Type="http://schemas.openxmlformats.org/officeDocument/2006/relationships/tags" Target="../tags/tag116.xml"/><Relationship Id="rId42" Type="http://schemas.openxmlformats.org/officeDocument/2006/relationships/tags" Target="../tags/tag137.xml"/><Relationship Id="rId47" Type="http://schemas.openxmlformats.org/officeDocument/2006/relationships/tags" Target="../tags/tag142.xml"/><Relationship Id="rId63" Type="http://schemas.openxmlformats.org/officeDocument/2006/relationships/tags" Target="../tags/tag158.xml"/><Relationship Id="rId68" Type="http://schemas.openxmlformats.org/officeDocument/2006/relationships/tags" Target="../tags/tag163.xml"/><Relationship Id="rId84" Type="http://schemas.openxmlformats.org/officeDocument/2006/relationships/chart" Target="../charts/chart2.xml"/><Relationship Id="rId16" Type="http://schemas.openxmlformats.org/officeDocument/2006/relationships/tags" Target="../tags/tag111.xml"/><Relationship Id="rId11" Type="http://schemas.openxmlformats.org/officeDocument/2006/relationships/tags" Target="../tags/tag106.xml"/><Relationship Id="rId32" Type="http://schemas.openxmlformats.org/officeDocument/2006/relationships/tags" Target="../tags/tag127.xml"/><Relationship Id="rId37" Type="http://schemas.openxmlformats.org/officeDocument/2006/relationships/tags" Target="../tags/tag132.xml"/><Relationship Id="rId53" Type="http://schemas.openxmlformats.org/officeDocument/2006/relationships/tags" Target="../tags/tag148.xml"/><Relationship Id="rId58" Type="http://schemas.openxmlformats.org/officeDocument/2006/relationships/tags" Target="../tags/tag153.xml"/><Relationship Id="rId74" Type="http://schemas.openxmlformats.org/officeDocument/2006/relationships/tags" Target="../tags/tag169.xml"/><Relationship Id="rId79" Type="http://schemas.openxmlformats.org/officeDocument/2006/relationships/tags" Target="../tags/tag174.xml"/><Relationship Id="rId5" Type="http://schemas.openxmlformats.org/officeDocument/2006/relationships/tags" Target="../tags/tag100.xml"/><Relationship Id="rId19" Type="http://schemas.openxmlformats.org/officeDocument/2006/relationships/tags" Target="../tags/tag11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tags" Target="../tags/tag138.xml"/><Relationship Id="rId48" Type="http://schemas.openxmlformats.org/officeDocument/2006/relationships/tags" Target="../tags/tag143.xml"/><Relationship Id="rId56" Type="http://schemas.openxmlformats.org/officeDocument/2006/relationships/tags" Target="../tags/tag151.xml"/><Relationship Id="rId64" Type="http://schemas.openxmlformats.org/officeDocument/2006/relationships/tags" Target="../tags/tag159.xml"/><Relationship Id="rId69" Type="http://schemas.openxmlformats.org/officeDocument/2006/relationships/tags" Target="../tags/tag164.xml"/><Relationship Id="rId77" Type="http://schemas.openxmlformats.org/officeDocument/2006/relationships/tags" Target="../tags/tag172.xml"/><Relationship Id="rId8" Type="http://schemas.openxmlformats.org/officeDocument/2006/relationships/tags" Target="../tags/tag103.xml"/><Relationship Id="rId51" Type="http://schemas.openxmlformats.org/officeDocument/2006/relationships/tags" Target="../tags/tag146.xml"/><Relationship Id="rId72" Type="http://schemas.openxmlformats.org/officeDocument/2006/relationships/tags" Target="../tags/tag167.xml"/><Relationship Id="rId80" Type="http://schemas.openxmlformats.org/officeDocument/2006/relationships/tags" Target="../tags/tag175.xml"/><Relationship Id="rId85" Type="http://schemas.openxmlformats.org/officeDocument/2006/relationships/oleObject" Target="../embeddings/oleObject14.bin"/><Relationship Id="rId3" Type="http://schemas.openxmlformats.org/officeDocument/2006/relationships/tags" Target="../tags/tag98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tags" Target="../tags/tag133.xml"/><Relationship Id="rId46" Type="http://schemas.openxmlformats.org/officeDocument/2006/relationships/tags" Target="../tags/tag141.xml"/><Relationship Id="rId59" Type="http://schemas.openxmlformats.org/officeDocument/2006/relationships/tags" Target="../tags/tag154.xml"/><Relationship Id="rId67" Type="http://schemas.openxmlformats.org/officeDocument/2006/relationships/tags" Target="../tags/tag162.xml"/><Relationship Id="rId20" Type="http://schemas.openxmlformats.org/officeDocument/2006/relationships/tags" Target="../tags/tag115.xml"/><Relationship Id="rId41" Type="http://schemas.openxmlformats.org/officeDocument/2006/relationships/tags" Target="../tags/tag136.xml"/><Relationship Id="rId54" Type="http://schemas.openxmlformats.org/officeDocument/2006/relationships/tags" Target="../tags/tag149.xml"/><Relationship Id="rId62" Type="http://schemas.openxmlformats.org/officeDocument/2006/relationships/tags" Target="../tags/tag157.xml"/><Relationship Id="rId70" Type="http://schemas.openxmlformats.org/officeDocument/2006/relationships/tags" Target="../tags/tag165.xml"/><Relationship Id="rId75" Type="http://schemas.openxmlformats.org/officeDocument/2006/relationships/tags" Target="../tags/tag170.xml"/><Relationship Id="rId83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01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tags" Target="../tags/tag131.xml"/><Relationship Id="rId49" Type="http://schemas.openxmlformats.org/officeDocument/2006/relationships/tags" Target="../tags/tag144.xml"/><Relationship Id="rId57" Type="http://schemas.openxmlformats.org/officeDocument/2006/relationships/tags" Target="../tags/tag152.xml"/><Relationship Id="rId10" Type="http://schemas.openxmlformats.org/officeDocument/2006/relationships/tags" Target="../tags/tag105.xml"/><Relationship Id="rId31" Type="http://schemas.openxmlformats.org/officeDocument/2006/relationships/tags" Target="../tags/tag126.xml"/><Relationship Id="rId44" Type="http://schemas.openxmlformats.org/officeDocument/2006/relationships/tags" Target="../tags/tag139.xml"/><Relationship Id="rId52" Type="http://schemas.openxmlformats.org/officeDocument/2006/relationships/tags" Target="../tags/tag147.xml"/><Relationship Id="rId60" Type="http://schemas.openxmlformats.org/officeDocument/2006/relationships/tags" Target="../tags/tag155.xml"/><Relationship Id="rId65" Type="http://schemas.openxmlformats.org/officeDocument/2006/relationships/tags" Target="../tags/tag160.xml"/><Relationship Id="rId73" Type="http://schemas.openxmlformats.org/officeDocument/2006/relationships/tags" Target="../tags/tag168.xml"/><Relationship Id="rId78" Type="http://schemas.openxmlformats.org/officeDocument/2006/relationships/tags" Target="../tags/tag173.xml"/><Relationship Id="rId81" Type="http://schemas.openxmlformats.org/officeDocument/2006/relationships/tags" Target="../tags/tag176.xml"/><Relationship Id="rId86" Type="http://schemas.openxmlformats.org/officeDocument/2006/relationships/image" Target="../media/image1.emf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9" Type="http://schemas.openxmlformats.org/officeDocument/2006/relationships/tags" Target="../tags/tag134.xml"/><Relationship Id="rId34" Type="http://schemas.openxmlformats.org/officeDocument/2006/relationships/tags" Target="../tags/tag129.xml"/><Relationship Id="rId50" Type="http://schemas.openxmlformats.org/officeDocument/2006/relationships/tags" Target="../tags/tag145.xml"/><Relationship Id="rId55" Type="http://schemas.openxmlformats.org/officeDocument/2006/relationships/tags" Target="../tags/tag150.xml"/><Relationship Id="rId76" Type="http://schemas.openxmlformats.org/officeDocument/2006/relationships/tags" Target="../tags/tag171.xml"/><Relationship Id="rId7" Type="http://schemas.openxmlformats.org/officeDocument/2006/relationships/tags" Target="../tags/tag102.xml"/><Relationship Id="rId71" Type="http://schemas.openxmlformats.org/officeDocument/2006/relationships/tags" Target="../tags/tag166.xml"/><Relationship Id="rId2" Type="http://schemas.openxmlformats.org/officeDocument/2006/relationships/tags" Target="../tags/tag97.xml"/><Relationship Id="rId29" Type="http://schemas.openxmlformats.org/officeDocument/2006/relationships/tags" Target="../tags/tag124.xml"/><Relationship Id="rId24" Type="http://schemas.openxmlformats.org/officeDocument/2006/relationships/tags" Target="../tags/tag119.xml"/><Relationship Id="rId40" Type="http://schemas.openxmlformats.org/officeDocument/2006/relationships/tags" Target="../tags/tag135.xml"/><Relationship Id="rId45" Type="http://schemas.openxmlformats.org/officeDocument/2006/relationships/tags" Target="../tags/tag140.xml"/><Relationship Id="rId66" Type="http://schemas.openxmlformats.org/officeDocument/2006/relationships/tags" Target="../tags/tag161.xml"/><Relationship Id="rId61" Type="http://schemas.openxmlformats.org/officeDocument/2006/relationships/tags" Target="../tags/tag156.xml"/><Relationship Id="rId82" Type="http://schemas.openxmlformats.org/officeDocument/2006/relationships/tags" Target="../tags/tag17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7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7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10" Type="http://schemas.openxmlformats.org/officeDocument/2006/relationships/chart" Target="../charts/chart3.xml"/><Relationship Id="rId4" Type="http://schemas.openxmlformats.org/officeDocument/2006/relationships/tags" Target="../tags/tag180.xml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6.v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oleObject" Target="../embeddings/oleObject16.bin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slideLayout" Target="../slideLayouts/slideLayout16.xml"/><Relationship Id="rId30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26" Type="http://schemas.openxmlformats.org/officeDocument/2006/relationships/tags" Target="../tags/tag232.xml"/><Relationship Id="rId3" Type="http://schemas.openxmlformats.org/officeDocument/2006/relationships/tags" Target="../tags/tag209.xml"/><Relationship Id="rId21" Type="http://schemas.openxmlformats.org/officeDocument/2006/relationships/tags" Target="../tags/tag227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5" Type="http://schemas.openxmlformats.org/officeDocument/2006/relationships/tags" Target="../tags/tag231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tags" Target="../tags/tag226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7.v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24" Type="http://schemas.openxmlformats.org/officeDocument/2006/relationships/tags" Target="../tags/tag230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23" Type="http://schemas.openxmlformats.org/officeDocument/2006/relationships/tags" Target="../tags/tag229.xml"/><Relationship Id="rId28" Type="http://schemas.openxmlformats.org/officeDocument/2006/relationships/oleObject" Target="../embeddings/oleObject17.bin"/><Relationship Id="rId10" Type="http://schemas.openxmlformats.org/officeDocument/2006/relationships/tags" Target="../tags/tag216.xml"/><Relationship Id="rId19" Type="http://schemas.openxmlformats.org/officeDocument/2006/relationships/tags" Target="../tags/tag225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Relationship Id="rId22" Type="http://schemas.openxmlformats.org/officeDocument/2006/relationships/tags" Target="../tags/tag228.xml"/><Relationship Id="rId27" Type="http://schemas.openxmlformats.org/officeDocument/2006/relationships/slideLayout" Target="../slideLayouts/slideLayout16.xml"/><Relationship Id="rId30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chart" Target="../charts/chart6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slideLayout" Target="../slideLayouts/slideLayout3.xml"/><Relationship Id="rId30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26" Type="http://schemas.openxmlformats.org/officeDocument/2006/relationships/tags" Target="../tags/tag282.xml"/><Relationship Id="rId3" Type="http://schemas.openxmlformats.org/officeDocument/2006/relationships/tags" Target="../tags/tag259.xml"/><Relationship Id="rId21" Type="http://schemas.openxmlformats.org/officeDocument/2006/relationships/tags" Target="../tags/tag277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tags" Target="../tags/tag281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9.v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tags" Target="../tags/tag280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tags" Target="../tags/tag279.xml"/><Relationship Id="rId28" Type="http://schemas.openxmlformats.org/officeDocument/2006/relationships/oleObject" Target="../embeddings/oleObject19.bin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Relationship Id="rId27" Type="http://schemas.openxmlformats.org/officeDocument/2006/relationships/slideLayout" Target="../slideLayouts/slideLayout3.xml"/><Relationship Id="rId30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2A7D9293-B56C-4009-8AB6-663BABC729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08502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64997EE-F933-487B-B6A4-9D34EA409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Data updated to Sep23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A24809-59B4-472C-B680-8CDBF02C9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kumimoji="1" lang="en-US" altLang="zh-CN">
                <a:latin typeface="+mn-lt"/>
              </a:rPr>
              <a:t>Friesland Monthly Report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55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247" y="1105288"/>
            <a:ext cx="7772400" cy="1204071"/>
          </a:xfrm>
        </p:spPr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9579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think-cell 幻灯片" r:id="rId5" imgW="499" imgH="508" progId="TCLayout.ActiveDocument.1">
                  <p:embed/>
                </p:oleObj>
              </mc:Choice>
              <mc:Fallback>
                <p:oleObj name="think-cell 幻灯片" r:id="rId5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Total Category vs Friesland Performance Summary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 Sep23, value share of total Friesland achieved 14.3% (0.2%)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3CC126-07E3-4DDF-9FC4-B9B8F1A81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54125"/>
              </p:ext>
            </p:extLst>
          </p:nvPr>
        </p:nvGraphicFramePr>
        <p:xfrm>
          <a:off x="518160" y="992120"/>
          <a:ext cx="7847919" cy="3622653"/>
        </p:xfrm>
        <a:graphic>
          <a:graphicData uri="http://schemas.openxmlformats.org/drawingml/2006/table">
            <a:tbl>
              <a:tblPr/>
              <a:tblGrid>
                <a:gridCol w="1112875">
                  <a:extLst>
                    <a:ext uri="{9D8B030D-6E8A-4147-A177-3AD203B41FA5}">
                      <a16:colId xmlns:a16="http://schemas.microsoft.com/office/drawing/2014/main" val="398071402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632582244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325404189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671126616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66845409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4030610830"/>
                    </a:ext>
                  </a:extLst>
                </a:gridCol>
                <a:gridCol w="402649">
                  <a:extLst>
                    <a:ext uri="{9D8B030D-6E8A-4147-A177-3AD203B41FA5}">
                      <a16:colId xmlns:a16="http://schemas.microsoft.com/office/drawing/2014/main" val="1511521897"/>
                    </a:ext>
                  </a:extLst>
                </a:gridCol>
                <a:gridCol w="1112875">
                  <a:extLst>
                    <a:ext uri="{9D8B030D-6E8A-4147-A177-3AD203B41FA5}">
                      <a16:colId xmlns:a16="http://schemas.microsoft.com/office/drawing/2014/main" val="3795685323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708585787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269363478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05054462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20131104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2779477706"/>
                    </a:ext>
                  </a:extLst>
                </a:gridCol>
              </a:tblGrid>
              <a:tr h="8830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行业 | 销售额 (000元)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　</a:t>
                      </a:r>
                      <a:endParaRPr lang="en-US" altLang="zh-CN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13" marR="4513" marT="45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行业 | 销售额份额%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1152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1301332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1526766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1589185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04269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930373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1115136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1128329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8.0%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7311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370959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411630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460856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-8.1%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28.5%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27.0%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29.0%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9618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258238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268334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274770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-12.2%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8164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112721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143296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186086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29.9%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8.7%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62022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4960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美素佳儿（金装+源悦+皇家</a:t>
                      </a: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美素佳儿（金装+源悦+皇家</a:t>
                      </a: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6450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155314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213575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227799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8506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113021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153188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156192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3177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42294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60386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71607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18.6%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70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26734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38327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42116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91473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15560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22059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29491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17597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6833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皇家美素佳儿（不含旺玥）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皇家美素佳儿（不含旺玥）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136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134360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185275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202678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18.9%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68707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97798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131927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138329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6431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36562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53348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64349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2762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23501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34413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38409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4385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13060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18934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25940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37.0%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29.2%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39666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38469"/>
                  </a:ext>
                </a:extLst>
              </a:tr>
              <a:tr h="868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8809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413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1022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1222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72153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531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833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56.9%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4340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389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-20.8%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07926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-25.9%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41258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354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13746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7161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3313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3570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1742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-51.2%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-96.4%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7408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2789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1448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-52.9%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-95.6%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54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524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-40.6%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-98.1%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6834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523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-40.6%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-96.0%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5673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82035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4662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美素佳儿（源悦）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美素佳儿（源悦）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423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17229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23708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22157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-6.5%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065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12251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17655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15582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6940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4978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6053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6575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8.6%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277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2526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3025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3121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8569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2452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3028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3454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图表 126">
            <a:extLst>
              <a:ext uri="{FF2B5EF4-FFF2-40B4-BE49-F238E27FC236}">
                <a16:creationId xmlns:a16="http://schemas.microsoft.com/office/drawing/2014/main" id="{FCACDF22-D60F-4CBE-9121-DE816D759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002869"/>
              </p:ext>
            </p:extLst>
          </p:nvPr>
        </p:nvGraphicFramePr>
        <p:xfrm>
          <a:off x="2237835" y="1781178"/>
          <a:ext cx="6374015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7"/>
          </a:graphicData>
        </a:graphic>
      </p:graphicFrame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2" name="think-cell 幻灯片" r:id="rId88" imgW="499" imgH="508" progId="TCLayout.ActiveDocument.1">
                  <p:embed/>
                </p:oleObj>
              </mc:Choice>
              <mc:Fallback>
                <p:oleObj name="think-cell 幻灯片" r:id="rId8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Channel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JD contributed the most share (69.0%) in in-border channel. </a:t>
            </a:r>
          </a:p>
          <a:p>
            <a:r>
              <a:rPr lang="en-US" altLang="zh-CN" dirty="0"/>
              <a:t>For Friesland, JD showed importance (69.0%) and increased by +2.5%.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E734146-84F4-46D0-A8D9-E7E81FB58AC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62000" y="3830638"/>
            <a:ext cx="160338" cy="120650"/>
          </a:xfrm>
          <a:prstGeom prst="rect">
            <a:avLst/>
          </a:prstGeom>
          <a:solidFill>
            <a:srgbClr val="C3CF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A964EEA-01C6-45D1-A4BE-4D476580EFB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62000" y="4017963"/>
            <a:ext cx="160338" cy="120650"/>
          </a:xfrm>
          <a:prstGeom prst="rect">
            <a:avLst/>
          </a:prstGeom>
          <a:solidFill>
            <a:srgbClr val="6F8D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77AFDAD-55C6-4D91-8B79-3462721153B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62000" y="4205288"/>
            <a:ext cx="160338" cy="120650"/>
          </a:xfrm>
          <a:prstGeom prst="rect">
            <a:avLst/>
          </a:prstGeom>
          <a:solidFill>
            <a:srgbClr val="4C6C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C92C5154-9839-4762-B527-7CEF21A7C46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73138" y="3827463"/>
            <a:ext cx="12985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F8B9CB02-0C87-48D0-8BC7-1BAF55F2CFD7}" type="datetime'''京''''''东''''''''(''''国内''''''''''自营''''''+国内''''''''POP)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京东(国内自营+国内POP)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2A259F4A-99E8-4303-951A-DDE9EDBB3E4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973138" y="4014788"/>
            <a:ext cx="1285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506080D6-775C-424A-878D-BDE3B45CA596}" type="datetime'''''''国内天猫''(''''旗''''舰''店''''''+''分销''''店'''''''')''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国内天猫(旗舰店+分销店)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3A15A67-D551-4809-A09C-5B419D97050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73138" y="4202113"/>
            <a:ext cx="457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A59D57B2-F23C-4B0C-A7C4-B2C17A480F26}" type="datetime'''''国''''''''内''''''''''猫''''''''''''''''''''超''''''''''''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国内猫超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3771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value M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247" name="表格 246">
            <a:extLst>
              <a:ext uri="{FF2B5EF4-FFF2-40B4-BE49-F238E27FC236}">
                <a16:creationId xmlns:a16="http://schemas.microsoft.com/office/drawing/2014/main" id="{D5BAA37A-02CC-4DBD-851D-3F233C39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23286"/>
              </p:ext>
            </p:extLst>
          </p:nvPr>
        </p:nvGraphicFramePr>
        <p:xfrm>
          <a:off x="2105536" y="3780788"/>
          <a:ext cx="670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49244277"/>
                    </a:ext>
                  </a:extLst>
                </a:gridCol>
              </a:tblGrid>
              <a:tr h="193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+5.6%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+2.5%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+19.0%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-58.8%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-14.1%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-8.8%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+2.5%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-72.3%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 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-20.0%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-12.5%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+2.7%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-66.8%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 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34164"/>
                  </a:ext>
                </a:extLst>
              </a:tr>
            </a:tbl>
          </a:graphicData>
        </a:graphic>
      </p:graphicFrame>
      <p:sp>
        <p:nvSpPr>
          <p:cNvPr id="72" name="文本占位符 8">
            <a:extLst>
              <a:ext uri="{FF2B5EF4-FFF2-40B4-BE49-F238E27FC236}">
                <a16:creationId xmlns:a16="http://schemas.microsoft.com/office/drawing/2014/main" id="{3AFA0599-CE81-422F-8863-2F3453F4B3E6}"/>
              </a:ext>
            </a:extLst>
          </p:cNvPr>
          <p:cNvSpPr txBox="1">
            <a:spLocks/>
          </p:cNvSpPr>
          <p:nvPr/>
        </p:nvSpPr>
        <p:spPr>
          <a:xfrm>
            <a:off x="872076" y="357863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</a:t>
            </a: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54BD9B7-1D72-4CC7-A4E9-7E4F01116A60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7875588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8B908B3A-216F-4D29-94A5-4771DFD3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75504"/>
              </p:ext>
            </p:extLst>
          </p:nvPr>
        </p:nvGraphicFramePr>
        <p:xfrm>
          <a:off x="21350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150" name="Text Placeholder 2">
            <a:extLst>
              <a:ext uri="{FF2B5EF4-FFF2-40B4-BE49-F238E27FC236}">
                <a16:creationId xmlns:a16="http://schemas.microsoft.com/office/drawing/2014/main" id="{5CF269CF-834B-461B-9D4E-AA132B09E83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655878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E91CB1EA-5D4D-41CD-BB00-B4DB48BCD9D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267699" y="3322638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2" name="Text Placeholder 2">
            <a:extLst>
              <a:ext uri="{FF2B5EF4-FFF2-40B4-BE49-F238E27FC236}">
                <a16:creationId xmlns:a16="http://schemas.microsoft.com/office/drawing/2014/main" id="{FFC88AC8-6B2F-4A5F-9BEF-7D0D948211A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739794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Text Placeholder 2">
            <a:extLst>
              <a:ext uri="{FF2B5EF4-FFF2-40B4-BE49-F238E27FC236}">
                <a16:creationId xmlns:a16="http://schemas.microsoft.com/office/drawing/2014/main" id="{6BC1B2AC-8E2E-4C08-856E-075C3F9F046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366855" y="3322638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4" name="Text Placeholder 2">
            <a:extLst>
              <a:ext uri="{FF2B5EF4-FFF2-40B4-BE49-F238E27FC236}">
                <a16:creationId xmlns:a16="http://schemas.microsoft.com/office/drawing/2014/main" id="{EB6A1CFD-5DD6-4EB4-A819-8AD3D606144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845011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5" name="Text Placeholder 2">
            <a:extLst>
              <a:ext uri="{FF2B5EF4-FFF2-40B4-BE49-F238E27FC236}">
                <a16:creationId xmlns:a16="http://schemas.microsoft.com/office/drawing/2014/main" id="{1807ACB8-D61E-46E8-98B4-A4A5C6AD4F9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464453" y="3314700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96875920-BC77-40A1-AED5-838CC3CD095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934844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074D7688-2E71-4B56-B95C-B92B60F3276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61905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8" name="Text Placeholder 2">
            <a:extLst>
              <a:ext uri="{FF2B5EF4-FFF2-40B4-BE49-F238E27FC236}">
                <a16:creationId xmlns:a16="http://schemas.microsoft.com/office/drawing/2014/main" id="{D1A2720F-9DD9-446B-8AB4-28EF0EFF28C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027019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D56EF726-543A-46AA-A5DB-66935F703BB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654081" y="3322638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648B72D7-9A5E-4DF0-BFD6-47E007287609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131198" y="33280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32B6CC6E-0280-4DB1-8117-992169756AE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758259" y="3328038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5699D39E-C9CE-4C7E-9131-5BF588B6207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7875588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 Placeholder 2">
            <a:extLst>
              <a:ext uri="{FF2B5EF4-FFF2-40B4-BE49-F238E27FC236}">
                <a16:creationId xmlns:a16="http://schemas.microsoft.com/office/drawing/2014/main" id="{80A8EFB1-2C42-410B-AD74-C9D0863BE90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59978" y="223615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63.8%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F10EE2C7-4950-4ABE-BB2B-ABD1E661021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359978" y="285861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30B35384-4538-42B3-BD67-2717B3FB6A8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2359978" y="310270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0197DF45-3617-4A29-B1B2-8BBF638651C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728405" y="2306770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6A3B9BFF-698A-448F-9124-AFBECCE0870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728405" y="290375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98DB5542-AB48-40AB-A88C-9FAF6D48C81E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728405" y="311862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6B5AB8A7-CCA9-4C46-B2D1-17FB5F0FFA5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456799" y="224276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66.1%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479F83D7-B85A-4899-9DD0-497A929D2C4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456799" y="2865225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50102A82-5628-4B3B-8A2F-5C11AC13B7C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456799" y="3109313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0A32C08A-DC5A-459F-86E4-29795AA67CC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825226" y="229993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2BF3C205-B26B-4315-A301-DD85B57696D6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3825226" y="290401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0C9EDB11-6092-4795-85ED-4FE20092CBB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3825226" y="312524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BD92BDB5-2E6D-42E1-BB66-C3E5B3533A3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556047" y="227372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65.3%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0BCF4847-F54D-425C-88EE-D71093FCDB4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556047" y="288094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009CD09F-9D14-407E-9C2B-1E5C4DB11F97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556047" y="310979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A57086AA-CA0C-4F3F-A655-75CD90DC309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924474" y="2325064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68.6%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E135B265-4559-47D6-84A8-F85F2FBFAAA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924474" y="290449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8188F0C7-E82B-4B53-8DAD-86312DE0660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924474" y="311809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7EB9AE4-85D2-4574-9D10-67897FF9820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6016088" y="215662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51.7%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EDCF1A7F-F56F-4DCD-AF46-C5FDB47D20A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6016088" y="281845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39.7%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FC9946E4-447A-4685-AC7B-4890523BD4EB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6016088" y="313493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243B7CE1-962F-4AC2-9854-A336D12EFB6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743211" y="229019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68.4%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B0035DFC-7B42-4D4A-A178-EC4B29E9E0A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735591" y="287455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1914414F-F516-469D-98A9-3A35F44426E8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735591" y="309578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EF9C2A9C-1E4B-480B-95BB-A24275FDD066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104018" y="2340640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74.7%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31B512A2-ADFB-4235-B483-449C48FBA4D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104018" y="294890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7FAF6813-20AA-4F04-B139-578FB82581D6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7104018" y="3116791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620F9010-6A2B-4035-9CF9-779E48C71D8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8213374" y="2866465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87ACAC8B-6C7C-4793-A4D7-CE424FB8DBF4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8213374" y="3092375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7ED46E34-A41A-4D7D-8238-1AD322F713B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2330129" y="1680553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21,524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A2D577CF-97DE-4449-8825-30E790A20986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2701686" y="1679764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21,027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1" name="Text Placeholder 2">
            <a:extLst>
              <a:ext uri="{FF2B5EF4-FFF2-40B4-BE49-F238E27FC236}">
                <a16:creationId xmlns:a16="http://schemas.microsoft.com/office/drawing/2014/main" id="{0BDA1C6B-6F6B-487B-AF9F-F7BFC8283EC5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3472149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3,073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3" name="Text Placeholder 2">
            <a:extLst>
              <a:ext uri="{FF2B5EF4-FFF2-40B4-BE49-F238E27FC236}">
                <a16:creationId xmlns:a16="http://schemas.microsoft.com/office/drawing/2014/main" id="{DB9F13BA-A7BE-4240-95C4-8781FD15A8FA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3840610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3,018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4" name="Text Placeholder 2">
            <a:extLst>
              <a:ext uri="{FF2B5EF4-FFF2-40B4-BE49-F238E27FC236}">
                <a16:creationId xmlns:a16="http://schemas.microsoft.com/office/drawing/2014/main" id="{DE7189FB-E253-4E96-8C08-B25E08523F16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932203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2,547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D8A2C84E-13F2-4D2A-8F0E-8603FF1F8DEA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6038110" y="1688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EFFC623C-7602-4A14-B3C7-EF893C73EF47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8226631" y="1693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156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677872D5-E472-4DEC-9DD1-DFD41890B9BE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4564724" y="16797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2,247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7C14BE03-011D-40A7-81BE-7F5AAAEA1AA4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755271" y="1677992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826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5594CEE1-D2ED-4600-9A5C-8280565D0EAB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7122750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312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C1FFBFF2-7484-4CB8-8509-B8FFF78DB30B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942766" y="294798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03A9132F-F7E7-4702-A25C-C5993C5F5CD4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5880853" y="307022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D28DF21E-1807-4256-9F7D-9620AE550188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818941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F7C71FF1-B88A-4D1F-BB72-512026912E04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 bwMode="auto">
          <a:xfrm>
            <a:off x="5864978" y="2947988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326ACBD3-7B90-4DA7-9448-7C16F98F7E77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5942766" y="294798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2863EFAA-B90F-4455-A9ED-FCA2777EBF2D}"/>
              </a:ext>
            </a:extLst>
          </p:cNvPr>
          <p:cNvCxnSpPr>
            <a:cxnSpLocks/>
          </p:cNvCxnSpPr>
          <p:nvPr>
            <p:custDataLst>
              <p:tags r:id="rId67"/>
            </p:custDataLst>
          </p:nvPr>
        </p:nvCxnSpPr>
        <p:spPr bwMode="auto">
          <a:xfrm>
            <a:off x="5864978" y="3070225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1A22C6CF-B48D-4791-B8A5-0D654A359256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5880853" y="307022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2E0E5BC9-8E13-4222-ADD0-5B1E7298FDCB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5818941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F25C3449-A084-496F-B727-DAB4F94D7287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603041" y="2886075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D236F93D-7F50-4D2B-B61E-7A309DA162C7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5603041" y="300831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7763C11A-B79D-4AFD-9331-0D6EE444EB0F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5603041" y="313055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028BD6A1-BC1D-4381-992E-DCAF1238C184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143155" y="2940775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BA9E3F9D-0597-4265-B599-9DC70964E1D5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8081242" y="3063012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45974A5B-EBDB-46D6-A558-E67BD5D272AB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019330" y="3245575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E1D1DEF-2986-462F-BCDF-630ABBF2DA58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 bwMode="auto">
          <a:xfrm>
            <a:off x="8065367" y="2940775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77314DEF-C830-4258-9FBB-5F59F32237E6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143155" y="2940775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97F6E4F0-CA32-4AFB-A331-96BA832144A6}"/>
              </a:ext>
            </a:extLst>
          </p:cNvPr>
          <p:cNvCxnSpPr>
            <a:cxnSpLocks/>
          </p:cNvCxnSpPr>
          <p:nvPr>
            <p:custDataLst>
              <p:tags r:id="rId78"/>
            </p:custDataLst>
          </p:nvPr>
        </p:nvCxnSpPr>
        <p:spPr bwMode="auto">
          <a:xfrm>
            <a:off x="8065367" y="3063012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6A300A11-770A-4369-8C3A-864569C6C900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8081242" y="3063012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A38CE21A-326C-4EAC-958A-3E6041350350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8019330" y="3245575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 Placeholder 2">
            <a:extLst>
              <a:ext uri="{FF2B5EF4-FFF2-40B4-BE49-F238E27FC236}">
                <a16:creationId xmlns:a16="http://schemas.microsoft.com/office/drawing/2014/main" id="{14C1F1EF-F1DD-4788-BE66-0E32CBA7AC16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7803430" y="2878862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8" name="Text Placeholder 2">
            <a:extLst>
              <a:ext uri="{FF2B5EF4-FFF2-40B4-BE49-F238E27FC236}">
                <a16:creationId xmlns:a16="http://schemas.microsoft.com/office/drawing/2014/main" id="{2DD367CF-849F-4BB6-A981-547AF8D17097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7803430" y="300110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9" name="Text Placeholder 2">
            <a:extLst>
              <a:ext uri="{FF2B5EF4-FFF2-40B4-BE49-F238E27FC236}">
                <a16:creationId xmlns:a16="http://schemas.microsoft.com/office/drawing/2014/main" id="{B00652B9-42C8-4B79-87AE-EC1841CE90EB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7803430" y="3123337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0" name="Text Placeholder 2">
            <a:extLst>
              <a:ext uri="{FF2B5EF4-FFF2-40B4-BE49-F238E27FC236}">
                <a16:creationId xmlns:a16="http://schemas.microsoft.com/office/drawing/2014/main" id="{AB79ADA5-7A15-427C-98D0-BFA5909A6D3B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8209703" y="225874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65.3%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5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图表 90">
            <a:extLst>
              <a:ext uri="{FF2B5EF4-FFF2-40B4-BE49-F238E27FC236}">
                <a16:creationId xmlns:a16="http://schemas.microsoft.com/office/drawing/2014/main" id="{50CA0DEC-58F8-4C07-A25A-4E83DA348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408810"/>
              </p:ext>
            </p:extLst>
          </p:nvPr>
        </p:nvGraphicFramePr>
        <p:xfrm>
          <a:off x="2246575" y="1813561"/>
          <a:ext cx="6374015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4"/>
          </a:graphicData>
        </a:graphic>
      </p:graphicFrame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8064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5" name="think-cell 幻灯片" r:id="rId85" imgW="499" imgH="508" progId="TCLayout.ActiveDocument.1">
                  <p:embed/>
                </p:oleObj>
              </mc:Choice>
              <mc:Fallback>
                <p:oleObj name="think-cell 幻灯片" r:id="rId85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Channel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JD (68.5%) was the primary in-border channel. </a:t>
            </a:r>
          </a:p>
          <a:p>
            <a:r>
              <a:rPr lang="en-US" altLang="zh-CN" dirty="0"/>
              <a:t>For Friesland, JD showed importance (70.4%) and decreased by -11.5%.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073801-3E3B-4214-8488-3EEF80B2ECA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330129" y="1680553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76,999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BD872D-D8A1-4E0B-91F0-A1EA5388AEC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701686" y="1679764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74,686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39DFEA9A-4868-4726-BE0B-4687929E4AC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479769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9,426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9055A0C-DF21-4D3A-BC9D-BB74455B3F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848230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7,950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2A6FAE18-0154-42E2-876B-5D06A83CC64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47443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5,722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2CC708AA-7218-4819-8BCF-9228125D2DD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038110" y="1688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E08E8750-478B-4868-8924-5100605BE23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226631" y="1693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610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E80089D5-BCD1-4FC3-9B3C-9FB0C4F700E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579964" y="16797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4,950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文本占位符 8">
            <a:extLst>
              <a:ext uri="{FF2B5EF4-FFF2-40B4-BE49-F238E27FC236}">
                <a16:creationId xmlns:a16="http://schemas.microsoft.com/office/drawing/2014/main" id="{3AFA0599-CE81-422F-8863-2F3453F4B3E6}"/>
              </a:ext>
            </a:extLst>
          </p:cNvPr>
          <p:cNvSpPr txBox="1">
            <a:spLocks/>
          </p:cNvSpPr>
          <p:nvPr/>
        </p:nvSpPr>
        <p:spPr>
          <a:xfrm>
            <a:off x="872076" y="357863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>
                <a:ea typeface="Microsoft YaHei" panose="020B0503020204020204" pitchFamily="34" charset="-122"/>
              </a:rPr>
              <a:t>YoY GR</a:t>
            </a:r>
            <a:r>
              <a:rPr kumimoji="1" lang="en-US" altLang="zh-CN" sz="900" dirty="0">
                <a:ea typeface="Microsoft YaHei" panose="020B0503020204020204" pitchFamily="34" charset="-122"/>
              </a:rPr>
              <a:t>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73" name="文本占位符 8">
            <a:extLst>
              <a:ext uri="{FF2B5EF4-FFF2-40B4-BE49-F238E27FC236}">
                <a16:creationId xmlns:a16="http://schemas.microsoft.com/office/drawing/2014/main" id="{C2261F95-02D6-479B-B537-2C441CC1759B}"/>
              </a:ext>
            </a:extLst>
          </p:cNvPr>
          <p:cNvSpPr txBox="1">
            <a:spLocks/>
          </p:cNvSpPr>
          <p:nvPr/>
        </p:nvSpPr>
        <p:spPr>
          <a:xfrm>
            <a:off x="503238" y="16567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volume (Ton)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graphicFrame>
        <p:nvGraphicFramePr>
          <p:cNvPr id="247" name="表格 246">
            <a:extLst>
              <a:ext uri="{FF2B5EF4-FFF2-40B4-BE49-F238E27FC236}">
                <a16:creationId xmlns:a16="http://schemas.microsoft.com/office/drawing/2014/main" id="{D5BAA37A-02CC-4DBD-851D-3F233C39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6934"/>
              </p:ext>
            </p:extLst>
          </p:nvPr>
        </p:nvGraphicFramePr>
        <p:xfrm>
          <a:off x="2105536" y="3780788"/>
          <a:ext cx="6705600" cy="5816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alpha val="0"/>
                    </a:schemeClr>
                  </a:outerShdw>
                </a:effectLst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3523871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+5.9%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-11.5%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+22.2%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-60.4%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-17.3%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-24.6%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+0.8%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-75.0%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-19.1%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-23.4%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+7.0%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-67.7%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34164"/>
                  </a:ext>
                </a:extLst>
              </a:tr>
            </a:tbl>
          </a:graphicData>
        </a:graphic>
      </p:graphicFrame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C92C5154-9839-4762-B527-7CEF21A7C46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73138" y="3827463"/>
            <a:ext cx="12985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8B9CB02-0C87-48D0-8BC7-1BAF55F2CFD7}" type="datetime'''京''''''东''''''''(''''国内''''''''''自营''''''+国内''''''''POP)'">
              <a:rPr lang="zh-CN" altLang="en-US" sz="900" smtClean="0">
                <a:latin typeface="Arial" panose="020B0604020202020204" pitchFamily="34" charset="0"/>
              </a:rPr>
              <a:pPr/>
              <a:t>京东(国内自营+国内POP)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E734146-84F4-46D0-A8D9-E7E81FB58AC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62000" y="3830638"/>
            <a:ext cx="160338" cy="120650"/>
          </a:xfrm>
          <a:prstGeom prst="rect">
            <a:avLst/>
          </a:prstGeom>
          <a:solidFill>
            <a:srgbClr val="C3CF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A964EEA-01C6-45D1-A4BE-4D476580EFB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762000" y="4017963"/>
            <a:ext cx="160338" cy="120650"/>
          </a:xfrm>
          <a:prstGeom prst="rect">
            <a:avLst/>
          </a:prstGeom>
          <a:solidFill>
            <a:srgbClr val="6F8D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77AFDAD-55C6-4D91-8B79-3462721153B5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62000" y="4205288"/>
            <a:ext cx="160338" cy="120650"/>
          </a:xfrm>
          <a:prstGeom prst="rect">
            <a:avLst/>
          </a:prstGeom>
          <a:solidFill>
            <a:srgbClr val="4C6C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2A259F4A-99E8-4303-951A-DDE9EDBB3E4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73138" y="4014788"/>
            <a:ext cx="1285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06080D6-775C-424A-878D-BDE3B45CA596}" type="datetime'''''''国内天猫''(''''旗''''舰''店''''''+''分销''''店'''''''')'''">
              <a:rPr lang="zh-CN" altLang="en-US" sz="900" smtClean="0">
                <a:latin typeface="Arial" panose="020B0604020202020204" pitchFamily="34" charset="0"/>
              </a:rPr>
              <a:pPr/>
              <a:t>国内天猫(旗舰店+分销店)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3A15A67-D551-4809-A09C-5B419D97050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73138" y="4202113"/>
            <a:ext cx="457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59D57B2-F23C-4B0C-A7C4-B2C17A480F26}" type="datetime'''''国''''''''内''''''''''猫''''''''''''''''''''超'''''''''''''">
              <a:rPr lang="zh-CN" altLang="en-US" sz="900" smtClean="0">
                <a:latin typeface="Arial" panose="020B0604020202020204" pitchFamily="34" charset="0"/>
              </a:rPr>
              <a:pPr/>
              <a:t>国内猫超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BB268AA2-7F06-4578-85E6-BF11017D696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655878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98444E54-8776-4273-95C0-F8460A98CC9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267699" y="3322638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FC16EDD-45BB-4582-A565-63713884841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739794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03EAD43A-58D4-4084-9FD8-1EDF2264CC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366855" y="3322638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3D66C173-26ED-42F5-B88E-74B56F2734E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4845011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963C382B-132B-4324-979D-B4F094AE37D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484625" y="3314700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95F6796D-9DAA-4F8F-84E2-85C7A6F244CB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934844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D3D56A7-1381-400C-9728-5BC8C5A29A97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561905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F290B57D-13B9-4A46-93D4-7F05DF5DCB6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27019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B383CD6A-F3A7-4833-85B7-232C1C2D828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654081" y="3322638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EBFA126B-27F0-46DE-86B0-FAF649CD6F86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8131198" y="33280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DE9FD96C-C01F-4E96-9201-04181FF8A39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58259" y="3328038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D4818CEA-8B55-423F-873C-6E235559BD8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359978" y="229965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62.8%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D03B85CA-97B3-4E65-92C2-564E0CB6283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359978" y="286496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F67B4086-0164-4401-8F30-1E8B0C36712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2359978" y="312556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ACB4687B-3526-4937-A902-629413E5F4C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728405" y="2343374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E26F60A1-0027-4876-97CC-087B1FDBEA97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2728405" y="292280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1899D9F6-848A-4C9A-A515-BAE983A3EAA3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728405" y="314021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D80A9F50-294B-494D-BB9C-FE0BC73DFB5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3456799" y="230626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67.1%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C89886C1-C2EC-483E-88BA-BAEF1ECE618D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3463149" y="2916025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8E9911DB-A58D-43DE-9ADE-D838EA1BCC7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456799" y="3138523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68B396D8-7A3E-4681-8F78-EF6FA31A0C8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3825226" y="2349987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70.4%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63F6144-1F3E-4B15-B5B0-EFCEC2EC74A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3831576" y="293576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463062BD-CBC2-4115-B2AB-D4E7E58B53CD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3825226" y="314810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446E4927-285E-4A8E-8468-4907B658F888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556047" y="230547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D663B695-61D8-45E4-BD4D-BF3C48DDAA61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562397" y="289364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5FDA1E70-9ACC-4013-88C6-A69A1A73E832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4556047" y="314535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0D894B85-0881-4DD2-B2E3-11522D584638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924474" y="2369888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344A05F6-10A2-4BAA-B259-A9209054098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924474" y="294259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646683F2-F151-432A-B8AA-44F44E03B05A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924474" y="315365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31BB1985-8975-4F3F-8CC3-CDCEACE5E788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6023708" y="219980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51.5%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8CBD0CA1-BF21-4847-BB77-69C5708EFA6E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023708" y="282226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40.1%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4F9C71C3-C89B-4D64-8912-FAAFA74C54EB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6023708" y="315144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48AAB10F-8660-47B8-A562-5FC0F272E7B7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6743211" y="232269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68.6%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ABE31B84-EF77-4F45-8374-EE26C8B9EE79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6750831" y="291265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F1E7AA85-0E02-4AF2-BC64-BED79DC886D8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6750831" y="313388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A6F01860-F491-4520-8EC2-B18B59DE0252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7119258" y="2391440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75.4%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46581ED2-C15D-4C69-BEFC-E73B2BBA7A00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7119258" y="2981027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12.2%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01F797F1-B847-4B62-A6AE-5CB87D11173E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7119258" y="3140921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2280D719-A558-4C97-A70D-483D7A5B0931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8213374" y="2890369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18.9%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DFB53203-D05F-45DE-A55F-9CC2EFE10935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8213374" y="3130475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FE25FEF4-36CE-4672-B17D-06579FE27070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6770511" y="1677992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4,476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5A4CAE6B-16B3-402D-94B9-6A2B29BAA6A3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7137990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1,611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39" name="表格 238">
            <a:extLst>
              <a:ext uri="{FF2B5EF4-FFF2-40B4-BE49-F238E27FC236}">
                <a16:creationId xmlns:a16="http://schemas.microsoft.com/office/drawing/2014/main" id="{EE60F833-C8E1-4E87-86DE-0A5DAF8E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20288"/>
              </p:ext>
            </p:extLst>
          </p:nvPr>
        </p:nvGraphicFramePr>
        <p:xfrm>
          <a:off x="21350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BF65BA5C-CE4D-4CB5-B6D7-ADB9ECAA3329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5950448" y="2977356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AE17F883-FAD9-448C-BC1C-454D7248BB0B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5888535" y="3099593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45B1CE-2F88-4C5D-A148-DEF2DE6129D5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826623" y="3282156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0A632C5-0514-4156-B448-00375EB9CA76}"/>
              </a:ext>
            </a:extLst>
          </p:cNvPr>
          <p:cNvCxnSpPr>
            <a:cxnSpLocks/>
          </p:cNvCxnSpPr>
          <p:nvPr>
            <p:custDataLst>
              <p:tags r:id="rId63"/>
            </p:custDataLst>
          </p:nvPr>
        </p:nvCxnSpPr>
        <p:spPr bwMode="auto">
          <a:xfrm>
            <a:off x="5872660" y="2977356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B4F6E41D-3C8B-4BDA-B981-1E0707FBDC51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950448" y="2977356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C0FD02BC-6A21-49D8-AFD3-51BC598DB679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 bwMode="auto">
          <a:xfrm>
            <a:off x="5872660" y="3099593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C2C3652-FB69-4AB9-8C3B-AFB04967299C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5888535" y="3099593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7B9E6214-1B81-4E84-8C23-86A82606DFDE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5826623" y="3282156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 Placeholder 2">
            <a:extLst>
              <a:ext uri="{FF2B5EF4-FFF2-40B4-BE49-F238E27FC236}">
                <a16:creationId xmlns:a16="http://schemas.microsoft.com/office/drawing/2014/main" id="{67BB9729-EBE9-4EC8-9D61-99E8F2FF3703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5610723" y="291544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0" name="Text Placeholder 2">
            <a:extLst>
              <a:ext uri="{FF2B5EF4-FFF2-40B4-BE49-F238E27FC236}">
                <a16:creationId xmlns:a16="http://schemas.microsoft.com/office/drawing/2014/main" id="{D67319D7-AD27-482D-85AB-8A90DC7254D0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5610723" y="3037681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1" name="Text Placeholder 2">
            <a:extLst>
              <a:ext uri="{FF2B5EF4-FFF2-40B4-BE49-F238E27FC236}">
                <a16:creationId xmlns:a16="http://schemas.microsoft.com/office/drawing/2014/main" id="{34D1DD8D-151B-4B6F-A6CA-19EAC9AB506D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610723" y="3159918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BF200CD6-6099-4BED-B48B-4C82462E1DDD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8127150" y="297013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83A78729-BBA4-4739-A318-446FBBDCE64A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8065237" y="309237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1AAE70E2-AA3D-4CEB-9697-1595F7C50146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003325" y="327493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44344D7-0B55-46E8-9C5B-81E8D75F1D8F}"/>
              </a:ext>
            </a:extLst>
          </p:cNvPr>
          <p:cNvCxnSpPr>
            <a:cxnSpLocks/>
          </p:cNvCxnSpPr>
          <p:nvPr>
            <p:custDataLst>
              <p:tags r:id="rId74"/>
            </p:custDataLst>
          </p:nvPr>
        </p:nvCxnSpPr>
        <p:spPr bwMode="auto">
          <a:xfrm>
            <a:off x="8049362" y="2970138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91C2F75-8155-4D0F-9CDA-3DA30BBFA753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127150" y="297013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17353C7C-F982-4E9E-9387-F7330CFE5687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 bwMode="auto">
          <a:xfrm>
            <a:off x="8049362" y="3092375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C33D133-DF55-4870-A497-7734251D920E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065237" y="309237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8D8ABF5E-DC89-48C1-A64F-B7C06B5CF8AF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8003325" y="327493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23F9C3E3-53B7-4B4F-9078-40A99C9D3C7A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7787425" y="2908225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D2CF006B-5486-45B9-A9D9-300E16A386D4}"/>
              </a:ext>
            </a:extLst>
          </p:cNvPr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7787425" y="303046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D62CC839-39F0-4A9F-BEB3-C0E6DA2A0E2E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7787425" y="315270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A126E5C2-6F1D-40BF-BBA3-DA9C9DFD7984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8222403" y="231850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66.3%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9941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6" name="think-cell 幻灯片" r:id="rId8" imgW="499" imgH="508" progId="TCLayout.ActiveDocument.1">
                  <p:embed/>
                </p:oleObj>
              </mc:Choice>
              <mc:Fallback>
                <p:oleObj name="think-cell 幻灯片" r:id="rId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表格 240">
            <a:extLst>
              <a:ext uri="{FF2B5EF4-FFF2-40B4-BE49-F238E27FC236}">
                <a16:creationId xmlns:a16="http://schemas.microsoft.com/office/drawing/2014/main" id="{C1F70740-334A-442C-8F85-EBDBCBDA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88849"/>
              </p:ext>
            </p:extLst>
          </p:nvPr>
        </p:nvGraphicFramePr>
        <p:xfrm>
          <a:off x="1379696" y="1188879"/>
          <a:ext cx="1341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SP [290,390) showed importance (37.1%) and downtrend in Avg Price.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4091A-B98D-41CB-BAD1-D9670E18E56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074919" y="4175125"/>
            <a:ext cx="7239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0372571-4042-4CCE-9589-C1093DD8834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301692" y="4175125"/>
            <a:ext cx="7239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073801-3E3B-4214-8488-3EEF80B2ECA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281998" y="1689100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21,524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BD872D-D8A1-4E0B-91F0-A1EA5388AEC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493780" y="1689100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21,027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08443"/>
              </p:ext>
            </p:extLst>
          </p:nvPr>
        </p:nvGraphicFramePr>
        <p:xfrm>
          <a:off x="4457700" y="2041134"/>
          <a:ext cx="42700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01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331512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331512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Avg Price / KG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MAT Sep22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MAT Sep23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2199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454.2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450.1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340.6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333.1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246.6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250.8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148.7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150.8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EBB3BBA-7894-44A9-8886-EB0EF0590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247033"/>
              </p:ext>
            </p:extLst>
          </p:nvPr>
        </p:nvGraphicFramePr>
        <p:xfrm>
          <a:off x="801687" y="1761094"/>
          <a:ext cx="2497137" cy="245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FD22BDBB-BD8C-44FD-AD38-28954F171C86}"/>
              </a:ext>
            </a:extLst>
          </p:cNvPr>
          <p:cNvSpPr/>
          <p:nvPr/>
        </p:nvSpPr>
        <p:spPr>
          <a:xfrm>
            <a:off x="4106062" y="3646129"/>
            <a:ext cx="283172" cy="160413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B80FFA-7776-41F7-8663-1CE25E30970A}"/>
              </a:ext>
            </a:extLst>
          </p:cNvPr>
          <p:cNvSpPr/>
          <p:nvPr/>
        </p:nvSpPr>
        <p:spPr>
          <a:xfrm>
            <a:off x="4106062" y="3341665"/>
            <a:ext cx="283172" cy="160413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2F7448-0753-44A4-A950-F1E10D181A37}"/>
              </a:ext>
            </a:extLst>
          </p:cNvPr>
          <p:cNvSpPr/>
          <p:nvPr/>
        </p:nvSpPr>
        <p:spPr>
          <a:xfrm>
            <a:off x="4106062" y="3020424"/>
            <a:ext cx="283172" cy="160413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C81BD4-D7D1-4A91-A907-B67631C79778}"/>
              </a:ext>
            </a:extLst>
          </p:cNvPr>
          <p:cNvSpPr/>
          <p:nvPr/>
        </p:nvSpPr>
        <p:spPr>
          <a:xfrm>
            <a:off x="4106062" y="2724350"/>
            <a:ext cx="283172" cy="160413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F84831-4D79-4986-962A-78045D84C59D}"/>
              </a:ext>
            </a:extLst>
          </p:cNvPr>
          <p:cNvSpPr/>
          <p:nvPr/>
        </p:nvSpPr>
        <p:spPr>
          <a:xfrm>
            <a:off x="4106062" y="2428276"/>
            <a:ext cx="283172" cy="160413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8DB8A994-B218-4706-BDD7-2ADD1FEBA5A7}"/>
              </a:ext>
            </a:extLst>
          </p:cNvPr>
          <p:cNvSpPr txBox="1">
            <a:spLocks/>
          </p:cNvSpPr>
          <p:nvPr/>
        </p:nvSpPr>
        <p:spPr>
          <a:xfrm>
            <a:off x="251143" y="1563100"/>
            <a:ext cx="876458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value M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5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3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increased by +81.3% in SP and +9.7% in UP.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30899" y="2906714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57C59A09-9EC6-4D57-A0C6-0AC9081A35C9}" type="datetime'''''''''''''''''''''''''''''''''''''''''''''''''''''''0'">
              <a:rPr kumimoji="0" lang="zh-CN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</a:t>
            </a:fld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t>.00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value M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28672"/>
              </p:ext>
            </p:extLst>
          </p:nvPr>
        </p:nvGraphicFramePr>
        <p:xfrm>
          <a:off x="1219199" y="3560428"/>
          <a:ext cx="7578771" cy="88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3592978449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-14.6%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+9.7%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+10.7%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+81.3%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+65.1%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-93.7%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+12.2%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+105.9%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-52.1%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-14.7%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-58.7%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+44.1%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-63.5%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54" name="文本占位符 8">
            <a:extLst>
              <a:ext uri="{FF2B5EF4-FFF2-40B4-BE49-F238E27FC236}">
                <a16:creationId xmlns:a16="http://schemas.microsoft.com/office/drawing/2014/main" id="{672B285F-E340-4657-BB21-1EFD5C20C31C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9069BF-1982-47ED-AF95-9300E648C2BF}"/>
              </a:ext>
            </a:extLst>
          </p:cNvPr>
          <p:cNvSpPr/>
          <p:nvPr/>
        </p:nvSpPr>
        <p:spPr>
          <a:xfrm>
            <a:off x="975249" y="4324105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DD0844-D26E-4402-9A65-E8E16387CCE2}"/>
              </a:ext>
            </a:extLst>
          </p:cNvPr>
          <p:cNvSpPr/>
          <p:nvPr/>
        </p:nvSpPr>
        <p:spPr>
          <a:xfrm>
            <a:off x="975249" y="4146414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FC3143-9936-43F4-8C75-676DBC9D29FA}"/>
              </a:ext>
            </a:extLst>
          </p:cNvPr>
          <p:cNvSpPr/>
          <p:nvPr/>
        </p:nvSpPr>
        <p:spPr>
          <a:xfrm>
            <a:off x="975249" y="3968723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EAA4D8-441E-4A1D-ADF4-4F06F10803BB}"/>
              </a:ext>
            </a:extLst>
          </p:cNvPr>
          <p:cNvSpPr/>
          <p:nvPr/>
        </p:nvSpPr>
        <p:spPr>
          <a:xfrm>
            <a:off x="975249" y="379103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4006F2-67A2-4FFB-8FB6-9427615BB99E}"/>
              </a:ext>
            </a:extLst>
          </p:cNvPr>
          <p:cNvSpPr/>
          <p:nvPr/>
        </p:nvSpPr>
        <p:spPr>
          <a:xfrm>
            <a:off x="975249" y="3613341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4EC9F72-81F3-45BF-A42C-2DAAD49EC9C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33774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21,524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37DDF95-352E-4E15-AD6B-D2A36CD5D0A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0930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21,027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2ACC8D7-B2BF-440F-B01D-E99E9DFD10B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7976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3,073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64B23A9-3907-47AF-9807-ED5BD09E798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85585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3,018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34EEC26-8780-4C90-BA26-4D00AE7D1F6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5506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2,547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B029A209-0D94-456C-9169-4D715F644C7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93522" y="285431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1F9EC181-EFC5-4D31-B03C-CA1BC4BCC83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6960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5B2FFCCF-3AE2-4089-8A68-95771FC35C9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259598" y="163305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156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C5D29101-D4B9-4155-B583-C5937CEF34A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8758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2,247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C3740B7-7782-4EA6-B9B8-39833737AD5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800314" y="162535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826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CFEA2758-3660-4CBD-BB5D-AD47BB177D2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166691" y="161973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312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43C83D39-B980-4CCA-A3B7-C501DD9DCACB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9184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87C0A603-848B-4254-B18D-651DD7D0D19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284453" y="31359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C183DD75-6385-41E3-9E70-8596893E25E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769100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1F845F77-AF6C-4D6F-B6AB-6B6B9E40AAA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03781" y="31359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5C756BE1-2987-46F9-98D1-79C8CF35276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81041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4B69BFB3-1942-4EF0-85D7-CDF9122E6D9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508103" y="31279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604C01ED-DC96-43EC-9531-00F65C3C2E0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970874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1A0EBE4-381E-45CD-AEA3-F636086FF0C3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590315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7610502-49D4-4E1B-B6BD-06E1B9284A6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085909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876E7E0-9FCA-426F-B23D-4F59EFF085A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697731" y="31359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42BCF2C8-93A4-4F68-A534-C2976E7BEE8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182468" y="31413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1872556-8EBE-467A-A46D-C61C63A892E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801909" y="31413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8B8FC972-751D-4418-8780-D729994FB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39128"/>
              </p:ext>
            </p:extLst>
          </p:nvPr>
        </p:nvGraphicFramePr>
        <p:xfrm>
          <a:off x="215794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graphicFrame>
        <p:nvGraphicFramePr>
          <p:cNvPr id="49" name="图表 48">
            <a:extLst>
              <a:ext uri="{FF2B5EF4-FFF2-40B4-BE49-F238E27FC236}">
                <a16:creationId xmlns:a16="http://schemas.microsoft.com/office/drawing/2014/main" id="{D9D8AC72-FF2D-4C2F-A94A-3AA27E3DED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258218"/>
              </p:ext>
            </p:extLst>
          </p:nvPr>
        </p:nvGraphicFramePr>
        <p:xfrm>
          <a:off x="2249764" y="1763209"/>
          <a:ext cx="6411912" cy="136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222320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6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80"/>
            <a:ext cx="7527925" cy="386158"/>
          </a:xfrm>
        </p:spPr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reported positive growth as +81.3% in SP and +12.7% in UP.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85125" y="2906322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D2EE07FE-1E7E-42AC-88FB-7C937175F982}" type="datetime'''''''''''''''''''''''''''''''''''''''''''''0'''''''''">
              <a:rPr kumimoji="0" lang="zh-CN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</a:t>
            </a:fld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t>.00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文本占位符 8">
            <a:extLst>
              <a:ext uri="{FF2B5EF4-FFF2-40B4-BE49-F238E27FC236}">
                <a16:creationId xmlns:a16="http://schemas.microsoft.com/office/drawing/2014/main" id="{20FA1FB9-F9D4-40B5-A9CF-E17BEFB905D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volume ton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91EA9F2-DD07-4B60-B2A2-950D3B2E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61047"/>
              </p:ext>
            </p:extLst>
          </p:nvPr>
        </p:nvGraphicFramePr>
        <p:xfrm>
          <a:off x="1219199" y="3560428"/>
          <a:ext cx="7578771" cy="88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103436259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-13.9%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+12.7%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+12.6%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-0.3%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+9.4%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+81.3%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+63.6%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-93.2%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+10.3%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+96.4%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-51.1%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-15.9%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-62.4%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-66.5%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45" name="文本占位符 8">
            <a:extLst>
              <a:ext uri="{FF2B5EF4-FFF2-40B4-BE49-F238E27FC236}">
                <a16:creationId xmlns:a16="http://schemas.microsoft.com/office/drawing/2014/main" id="{BC70194A-5C02-4127-9432-9C697CF0F435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E2A7F76-5A55-4AFB-A637-B8A5662CC284}"/>
              </a:ext>
            </a:extLst>
          </p:cNvPr>
          <p:cNvSpPr/>
          <p:nvPr/>
        </p:nvSpPr>
        <p:spPr>
          <a:xfrm>
            <a:off x="975249" y="4324105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8F0411-2FA7-4F78-802E-3E861A22A7D3}"/>
              </a:ext>
            </a:extLst>
          </p:cNvPr>
          <p:cNvSpPr/>
          <p:nvPr/>
        </p:nvSpPr>
        <p:spPr>
          <a:xfrm>
            <a:off x="975249" y="4146414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BCFF83-2560-49FC-9ED9-C02E924B8197}"/>
              </a:ext>
            </a:extLst>
          </p:cNvPr>
          <p:cNvSpPr/>
          <p:nvPr/>
        </p:nvSpPr>
        <p:spPr>
          <a:xfrm>
            <a:off x="975249" y="3968723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769802-9145-489B-A757-0711C08183A1}"/>
              </a:ext>
            </a:extLst>
          </p:cNvPr>
          <p:cNvSpPr/>
          <p:nvPr/>
        </p:nvSpPr>
        <p:spPr>
          <a:xfrm>
            <a:off x="975249" y="379103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E84E4F5-A426-41A2-8F79-232807617663}"/>
              </a:ext>
            </a:extLst>
          </p:cNvPr>
          <p:cNvSpPr/>
          <p:nvPr/>
        </p:nvSpPr>
        <p:spPr>
          <a:xfrm>
            <a:off x="975249" y="3613341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E8FF0E5-805F-42A1-89F3-0D6FEAECC81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33774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76,999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82CDC8F-8F75-4B4A-ABA1-0BAFEF6B1A4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0930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74,686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F534BB4-E0AA-4B45-952D-E0B1DEF66BA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7976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9,426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1506F3-47D0-46E1-8AD9-516EAF3151D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85585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7,950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A32CC13-AE1D-434E-8AE9-E26D6E61E1E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030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5,722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153E1E0-EFCD-406A-9D16-71BFF6C052F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708762" y="288479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1DFE7FC-62DE-4467-851A-F878803583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8484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7A714A-DE68-4042-A4A8-04AF85F7BA6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303588" y="1661780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610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FEF2DD0-CDBA-455F-A621-09A8C2EBF93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9520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4,950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D4A6BA0-C8DC-4BD9-BDC9-99D080389A6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830419" y="1645760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4,476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A26147CF-72A2-47FC-858D-C8BA4E962D3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207867" y="164289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1,611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1468478-4A60-4A50-8C19-DF33A7458F7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2460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FABF7FB-55CA-41E1-BB9C-C130DEA6F24B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257557" y="31359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344AB68-8979-4802-A578-5D95A82A971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762376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84E20CA1-562C-44A2-84BC-6CFC8060935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397057" y="31359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D4EC423E-2A6B-4A86-9A02-601420FCA7C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81041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8000364-C408-498D-8574-3A2BF464D1A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508103" y="31279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F023624-7585-45A3-B714-F2D121BD629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970874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D3B8A8D-81A6-45EF-8A86-AE939F3A468C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590315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39FAB9B-2BB9-4590-A825-793DE9E522F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112805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7AB2C90E-215D-48D9-9FCE-D72E84C7BEC3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724627" y="31359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26FEB477-2DED-45BE-88AF-F2BA4CE1277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212948" y="31413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71E42AA3-A1BE-4551-9D40-4CF5D799F1E3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801909" y="31413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CF0D3AB4-47BE-4CE3-8F67-B2CCCE56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3473"/>
              </p:ext>
            </p:extLst>
          </p:nvPr>
        </p:nvGraphicFramePr>
        <p:xfrm>
          <a:off x="215794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graphicFrame>
        <p:nvGraphicFramePr>
          <p:cNvPr id="57" name="图表 56">
            <a:extLst>
              <a:ext uri="{FF2B5EF4-FFF2-40B4-BE49-F238E27FC236}">
                <a16:creationId xmlns:a16="http://schemas.microsoft.com/office/drawing/2014/main" id="{F27E6E1A-CF75-4F60-BD89-AA12A3E8F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280667"/>
              </p:ext>
            </p:extLst>
          </p:nvPr>
        </p:nvGraphicFramePr>
        <p:xfrm>
          <a:off x="2088921" y="1804988"/>
          <a:ext cx="6759515" cy="1311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36993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6" name="think-cell 幻灯片" r:id="rId29" imgW="499" imgH="508" progId="TCLayout.ActiveDocument.1">
                  <p:embed/>
                </p:oleObj>
              </mc:Choice>
              <mc:Fallback>
                <p:oleObj name="think-cell 幻灯片" r:id="rId29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Stage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S1(+10.3%) and S3 (+5.4%) outperformed the market.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68999" y="2886075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2789EC1-4E8B-4AE6-9A60-E535016986C4}" type="datetime'''''''''''''''''''''''''''''''''''0'''''''''">
              <a:rPr lang="zh-CN" altLang="en-US" sz="800" b="1" smtClean="0">
                <a:latin typeface="Arial" panose="020B0604020202020204" pitchFamily="34" charset="0"/>
              </a:rPr>
              <a:pPr/>
              <a:t>0</a:t>
            </a:fld>
            <a:r>
              <a:rPr lang="en-US" altLang="zh-CN" sz="800" b="1" dirty="0">
                <a:latin typeface="Arial" panose="020B0604020202020204" pitchFamily="34" charset="0"/>
              </a:rPr>
              <a:t>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value M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0517"/>
              </p:ext>
            </p:extLst>
          </p:nvPr>
        </p:nvGraphicFramePr>
        <p:xfrm>
          <a:off x="1219199" y="3604356"/>
          <a:ext cx="7581599" cy="106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81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62142069"/>
                    </a:ext>
                  </a:extLst>
                </a:gridCol>
              </a:tblGrid>
              <a:tr h="1764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+10.3%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+18.1%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-60.7%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-8.2%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-53.4%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+30.5%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-63.0%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-10.4%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-26.6%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+17.4%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-65.4%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+22.2%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32748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179" name="矩形 178">
            <a:extLst>
              <a:ext uri="{FF2B5EF4-FFF2-40B4-BE49-F238E27FC236}">
                <a16:creationId xmlns:a16="http://schemas.microsoft.com/office/drawing/2014/main" id="{C446E686-6C62-4E35-8358-C7B786D29BDD}"/>
              </a:ext>
            </a:extLst>
          </p:cNvPr>
          <p:cNvSpPr/>
          <p:nvPr/>
        </p:nvSpPr>
        <p:spPr>
          <a:xfrm>
            <a:off x="1002332" y="3626677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717A258-BB6A-45D2-8584-F97DD49E327B}"/>
              </a:ext>
            </a:extLst>
          </p:cNvPr>
          <p:cNvSpPr/>
          <p:nvPr/>
        </p:nvSpPr>
        <p:spPr>
          <a:xfrm>
            <a:off x="1002332" y="3809282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E380DBF-EF83-4DCE-BA33-63DC52143B2E}"/>
              </a:ext>
            </a:extLst>
          </p:cNvPr>
          <p:cNvSpPr/>
          <p:nvPr/>
        </p:nvSpPr>
        <p:spPr>
          <a:xfrm>
            <a:off x="1002332" y="3991887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F62AA7-757F-4B3C-ADB5-C0D3416E024B}"/>
              </a:ext>
            </a:extLst>
          </p:cNvPr>
          <p:cNvSpPr/>
          <p:nvPr/>
        </p:nvSpPr>
        <p:spPr>
          <a:xfrm>
            <a:off x="1002332" y="417449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2D32E2F-9038-414A-ACF5-B33FACB70459}"/>
              </a:ext>
            </a:extLst>
          </p:cNvPr>
          <p:cNvSpPr/>
          <p:nvPr/>
        </p:nvSpPr>
        <p:spPr>
          <a:xfrm>
            <a:off x="1002332" y="4357097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94E37D-FAB8-4F20-900F-65E3919C007B}"/>
              </a:ext>
            </a:extLst>
          </p:cNvPr>
          <p:cNvSpPr/>
          <p:nvPr/>
        </p:nvSpPr>
        <p:spPr>
          <a:xfrm>
            <a:off x="1002331" y="4539702"/>
            <a:ext cx="178767" cy="10126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D8844767-8034-45C4-8C04-3D6C431217AF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>
                <a:ea typeface="Microsoft YaHei" panose="020B0503020204020204" pitchFamily="34" charset="-122"/>
              </a:rPr>
              <a:t>YoY GR%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C4519AD-4232-47D8-BBA4-3315E1229EF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69048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EC5C47B-C28F-4B34-AEC2-E062480561B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80869" y="30978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A58189E-A832-4FE4-A4EC-FAD80F60274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768204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973D97FD-E767-4C38-BEB4-B95C397D24C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02885" y="30978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C663735A-F43C-46CC-903F-D1BFEF32DF5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81041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34574BD1-7DEB-470E-931F-67B5E7269B0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08103" y="30898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416F904-2FA8-4CE7-A272-16DCDE96D03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993734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527881A2-E0F4-4B72-88C2-471E6C736FE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05555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3ED2C8F8-7DB0-464C-9889-813A1822197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16389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240BE204-0612-4C5C-9F65-0E61B46609C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28211" y="30978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4C10EE75-520B-4817-A5D6-CEDB2336BE8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12948" y="309558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CE8154FD-BD2C-491F-8FBD-76E32A641B7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24769" y="31032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87BA8880-5A9F-407C-9785-B10EDEC0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9022"/>
              </p:ext>
            </p:extLst>
          </p:nvPr>
        </p:nvGraphicFramePr>
        <p:xfrm>
          <a:off x="216556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EE66D90B-2145-4A88-B617-8A1D8199574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4536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21,524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3F6BC42-6558-42A3-A178-9BF0746D42D2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92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21,027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FA60467A-B738-41DE-A8C8-8373977FAA6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49500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3,073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C1737E6D-10A2-4627-8BC7-180DE5702C1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7109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3,018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6887DFBC-392B-4058-8611-EE0C0BD85DB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7030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2,547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22333193-F970-41CA-9DAA-0BBF38BCB31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716382" y="283907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FC9EFAD-06C0-4216-8787-8E7EA8E26EB6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08484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6C8A3EEC-E565-4200-8B12-8D5E3ADA8528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305318" y="163305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156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8374E337-6952-4A86-A1C4-29333CF67724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0282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2,247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D8D8C7AF-734D-49A6-95B6-5AF11305B57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830794" y="162535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826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B6B172F0-3D69-43B5-984D-7918D35FECC0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189551" y="161973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312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6C3ECED1-7E99-4C19-BC45-CB8CE7D4B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474643"/>
              </p:ext>
            </p:extLst>
          </p:nvPr>
        </p:nvGraphicFramePr>
        <p:xfrm>
          <a:off x="2094348" y="1798903"/>
          <a:ext cx="6756400" cy="127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13894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6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Stage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S1 showed a positive growth by +3.9%.</a:t>
            </a: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73349"/>
              </p:ext>
            </p:extLst>
          </p:nvPr>
        </p:nvGraphicFramePr>
        <p:xfrm>
          <a:off x="1219199" y="3590908"/>
          <a:ext cx="7578771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3341058194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+9.0%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+18.7%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-61.3%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-14.8%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-55.4%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-14.5%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+33.8%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-65.6%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-12.0%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-42.4%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+19.9%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-68.4%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+31.0%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32748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179" name="矩形 178">
            <a:extLst>
              <a:ext uri="{FF2B5EF4-FFF2-40B4-BE49-F238E27FC236}">
                <a16:creationId xmlns:a16="http://schemas.microsoft.com/office/drawing/2014/main" id="{C446E686-6C62-4E35-8358-C7B786D29BDD}"/>
              </a:ext>
            </a:extLst>
          </p:cNvPr>
          <p:cNvSpPr/>
          <p:nvPr/>
        </p:nvSpPr>
        <p:spPr>
          <a:xfrm>
            <a:off x="1002332" y="3626677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717A258-BB6A-45D2-8584-F97DD49E327B}"/>
              </a:ext>
            </a:extLst>
          </p:cNvPr>
          <p:cNvSpPr/>
          <p:nvPr/>
        </p:nvSpPr>
        <p:spPr>
          <a:xfrm>
            <a:off x="1002332" y="3809282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E380DBF-EF83-4DCE-BA33-63DC52143B2E}"/>
              </a:ext>
            </a:extLst>
          </p:cNvPr>
          <p:cNvSpPr/>
          <p:nvPr/>
        </p:nvSpPr>
        <p:spPr>
          <a:xfrm>
            <a:off x="1002332" y="3991887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F62AA7-757F-4B3C-ADB5-C0D3416E024B}"/>
              </a:ext>
            </a:extLst>
          </p:cNvPr>
          <p:cNvSpPr/>
          <p:nvPr/>
        </p:nvSpPr>
        <p:spPr>
          <a:xfrm>
            <a:off x="1002332" y="417449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2D32E2F-9038-414A-ACF5-B33FACB70459}"/>
              </a:ext>
            </a:extLst>
          </p:cNvPr>
          <p:cNvSpPr/>
          <p:nvPr/>
        </p:nvSpPr>
        <p:spPr>
          <a:xfrm>
            <a:off x="1002332" y="4357097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94E37D-FAB8-4F20-900F-65E3919C007B}"/>
              </a:ext>
            </a:extLst>
          </p:cNvPr>
          <p:cNvSpPr/>
          <p:nvPr/>
        </p:nvSpPr>
        <p:spPr>
          <a:xfrm>
            <a:off x="1002331" y="4539702"/>
            <a:ext cx="178767" cy="10126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D8844767-8034-45C4-8C04-3D6C431217AF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>
                <a:ea typeface="Microsoft YaHei" panose="020B0503020204020204" pitchFamily="34" charset="-122"/>
              </a:rPr>
              <a:t>YoY GR%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37" name="文本占位符 8">
            <a:extLst>
              <a:ext uri="{FF2B5EF4-FFF2-40B4-BE49-F238E27FC236}">
                <a16:creationId xmlns:a16="http://schemas.microsoft.com/office/drawing/2014/main" id="{E63CCC06-89D2-4997-8B11-673B146A59FE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volume ton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CFF1456-BFF9-4465-8A21-A4F89E65687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8024244" y="2894603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0.00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315549A9-2F2C-448C-8C73-55DD1656AD7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69048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FBCFB36-CA04-4203-BFFD-E6EB8BC38A9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80869" y="30978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DF854FC-DC22-49EC-AB41-DBBDC824918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768204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BEBED2D-3CAB-4982-BEBC-40D726EC2C3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02885" y="30978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147D759-5298-4966-87A9-F7AA310D8ED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94489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6ACA06B-760F-4F16-92EA-0D0384CB165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21551" y="30898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7D52EE7F-C333-4D51-A49E-66B3DABF331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007182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47BD351A-7730-48FC-9B8D-6E1047777BD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19003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80C886D4-B556-4A39-9081-5DCE420D46D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23113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72072B8-8BD5-4E01-97C7-D6682AD21A5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41659" y="30978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5AC255F-C3BD-4F57-9C37-138FC2624AA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28188" y="309558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6240770-392A-41F2-AB29-424335B2529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40009" y="31032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Sep22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25FB4354-002F-4A4C-9D27-0FD419ECB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71439"/>
              </p:ext>
            </p:extLst>
          </p:nvPr>
        </p:nvGraphicFramePr>
        <p:xfrm>
          <a:off x="21731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087B8405-E611-46EB-9762-62EC9A205B4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52989" y="165808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76,999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4CFD991-41D8-47FE-808D-E468DDA1844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24546" y="166491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74,686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47F21E70-C6D7-4A66-B132-3B0589FC1CD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510249" y="1655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9,426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C059B470-FD5E-45F0-ACB4-E3EAC45277B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78710" y="165583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7,950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11F4B399-3BEE-4611-B05F-697E93897FF6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85543" y="1650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5,722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6B71BCC-9B13-4414-B2D4-250F93D500E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724002" y="286955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C5A5A79-7B68-4454-BC3C-00890B1E731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100083" y="165808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5E8F4CA-B920-422E-92DB-709668FDFAE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320558" y="165591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610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89C0A3CD-183F-4DE2-8EE4-EB06EC8A584F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18064" y="165729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4,950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20E275A-1C11-49E2-A067-29186FE4BD3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846034" y="164821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4,476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4F81302-0F34-45A7-9BDD-BB9A182F480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204791" y="164259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1,611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A4D01D49-0804-451B-BC63-DA4B79331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095491"/>
              </p:ext>
            </p:extLst>
          </p:nvPr>
        </p:nvGraphicFramePr>
        <p:xfrm>
          <a:off x="2107151" y="1828730"/>
          <a:ext cx="6756400" cy="127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257701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499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E1&quot; g=&quot;87&quot; b=&quot;19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6YvEWRCRtM940bhJQd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INGW8rB6Pwmt.sqUa5C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_FaGo7wXf7alJobmVX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JvqMcOU7q6e0guaakb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KImAwBMUluRXoeFfyzb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2_F3rbPgSl.d_mfQER5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INGW8rB6Pwmt.sqUa5C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_FaGo7wXf7alJobmVX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JvqMcOU7q6e0guaakbw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6YvEWRCRtM940bhJQdN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KImAwBMUluRXoeFfyzb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2_F3rbPgSl.d_mfQER5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nt">
      <a:majorFont>
        <a:latin typeface="Poppins"/>
        <a:ea typeface="思源黑体 CN Bold"/>
        <a:cs typeface=""/>
      </a:majorFont>
      <a:minorFont>
        <a:latin typeface="Poppins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nt">
      <a:majorFont>
        <a:latin typeface="Poppins"/>
        <a:ea typeface="思源黑体 CN Bold"/>
        <a:cs typeface=""/>
      </a:majorFont>
      <a:minorFont>
        <a:latin typeface="Poppins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/field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21431</TotalTime>
  <Words>2659</Words>
  <Application>Microsoft Office PowerPoint</Application>
  <PresentationFormat>全屏显示(16:9)</PresentationFormat>
  <Paragraphs>1003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Microsoft Yahei</vt:lpstr>
      <vt:lpstr>Narrow</vt:lpstr>
      <vt:lpstr>Poppins</vt:lpstr>
      <vt:lpstr>Source Han Serif SC</vt:lpstr>
      <vt:lpstr>等线</vt:lpstr>
      <vt:lpstr>思源黑体 CN Bold</vt:lpstr>
      <vt:lpstr>思源黑体 CN Light</vt:lpstr>
      <vt:lpstr>思源黑体 CN Regular</vt:lpstr>
      <vt:lpstr>Microsoft YaHei</vt:lpstr>
      <vt:lpstr>Microsoft YaHei</vt:lpstr>
      <vt:lpstr>Arial</vt:lpstr>
      <vt:lpstr>Office Theme</vt:lpstr>
      <vt:lpstr>1_Office Theme</vt:lpstr>
      <vt:lpstr>think-cell 幻灯片</vt:lpstr>
      <vt:lpstr>Friesland Monthly Report</vt:lpstr>
      <vt:lpstr>Total Category vs Friesland Performance Summary</vt:lpstr>
      <vt:lpstr>IMF &amp; Friesland Channel Value Importance In B2C In-border</vt:lpstr>
      <vt:lpstr>IMF &amp; Friesland Channel Volume Importance In B2C In-border</vt:lpstr>
      <vt:lpstr>IMF &amp; Friesland Price Tier Value Importance In B2C In-border</vt:lpstr>
      <vt:lpstr>IMF &amp; Friesland Price Tier Value Importance In B2C In-border</vt:lpstr>
      <vt:lpstr>IMF &amp; Friesland Price Tier Volume Importance In B2C In-border</vt:lpstr>
      <vt:lpstr>IMF &amp; Friesland Stage Value Importance In B2C In-border</vt:lpstr>
      <vt:lpstr>IMF &amp; Friesland Stage Volume Importance In B2C In-border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zeng.xiangyan</cp:lastModifiedBy>
  <cp:revision>375</cp:revision>
  <dcterms:created xsi:type="dcterms:W3CDTF">2010-04-12T23:12:02Z</dcterms:created>
  <dcterms:modified xsi:type="dcterms:W3CDTF">2023-10-16T14:00:04Z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