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0" r:id="rId5"/>
  </p:sldMasterIdLst>
  <p:notesMasterIdLst>
    <p:notesMasterId r:id="rId16"/>
  </p:notesMasterIdLst>
  <p:sldIdLst>
    <p:sldId id="282" r:id="rId6"/>
    <p:sldId id="356" r:id="rId7"/>
    <p:sldId id="347" r:id="rId8"/>
    <p:sldId id="341" r:id="rId9"/>
    <p:sldId id="338" r:id="rId10"/>
    <p:sldId id="349" r:id="rId11"/>
    <p:sldId id="350" r:id="rId12"/>
    <p:sldId id="353" r:id="rId13"/>
    <p:sldId id="354" r:id="rId14"/>
    <p:sldId id="264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E1"/>
    <a:srgbClr val="6F8DB9"/>
    <a:srgbClr val="4C6C9C"/>
    <a:srgbClr val="8064A2"/>
    <a:srgbClr val="9BBB59"/>
    <a:srgbClr val="F79646"/>
    <a:srgbClr val="4BACC6"/>
    <a:srgbClr val="969696"/>
    <a:srgbClr val="C0504D"/>
    <a:srgbClr val="000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6" autoAdjust="0"/>
    <p:restoredTop sz="94665"/>
  </p:normalViewPr>
  <p:slideViewPr>
    <p:cSldViewPr snapToGrid="0" snapToObjects="1">
      <p:cViewPr varScale="1">
        <p:scale>
          <a:sx n="113" d="100"/>
          <a:sy n="113" d="100"/>
        </p:scale>
        <p:origin x="120" y="3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国内猫超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4C6C9C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13.09</c:v>
                </c:pt>
                <c:pt idx="1">
                  <c:v>10.85</c:v>
                </c:pt>
                <c:pt idx="3">
                  <c:v>12.61</c:v>
                </c:pt>
                <c:pt idx="4">
                  <c:v>11.48</c:v>
                </c:pt>
                <c:pt idx="6">
                  <c:v>12.14</c:v>
                </c:pt>
                <c:pt idx="7">
                  <c:v>11.12</c:v>
                </c:pt>
                <c:pt idx="10">
                  <c:v>7.84</c:v>
                </c:pt>
                <c:pt idx="12">
                  <c:v>13.96</c:v>
                </c:pt>
                <c:pt idx="13">
                  <c:v>13.29</c:v>
                </c:pt>
                <c:pt idx="16">
                  <c:v>14.18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7-4329-B0ED-6A04B5DD9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国内天猫(旗舰店+分销店)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23.2</c:v>
                </c:pt>
                <c:pt idx="1">
                  <c:v>19.57</c:v>
                </c:pt>
                <c:pt idx="3">
                  <c:v>21.85</c:v>
                </c:pt>
                <c:pt idx="4">
                  <c:v>19.13</c:v>
                </c:pt>
                <c:pt idx="6">
                  <c:v>23.13</c:v>
                </c:pt>
                <c:pt idx="7">
                  <c:v>19.96</c:v>
                </c:pt>
                <c:pt idx="10">
                  <c:v>40.76</c:v>
                </c:pt>
                <c:pt idx="12">
                  <c:v>18.18</c:v>
                </c:pt>
                <c:pt idx="13">
                  <c:v>9.3800000000000008</c:v>
                </c:pt>
                <c:pt idx="16">
                  <c:v>20.059999999999999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D7-4329-B0ED-6A04B5DD9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京东(国内自营+国内POP)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63.71</c:v>
                </c:pt>
                <c:pt idx="1">
                  <c:v>69.58</c:v>
                </c:pt>
                <c:pt idx="3">
                  <c:v>65.540000000000006</c:v>
                </c:pt>
                <c:pt idx="4">
                  <c:v>69.39</c:v>
                </c:pt>
                <c:pt idx="6">
                  <c:v>64.73</c:v>
                </c:pt>
                <c:pt idx="7">
                  <c:v>68.92</c:v>
                </c:pt>
                <c:pt idx="10">
                  <c:v>51.4</c:v>
                </c:pt>
                <c:pt idx="12">
                  <c:v>67.849999999999994</c:v>
                </c:pt>
                <c:pt idx="13">
                  <c:v>77.33</c:v>
                </c:pt>
                <c:pt idx="16">
                  <c:v>65.760000000000005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D7-4329-B0ED-6A04B5DD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066080"/>
        <c:crosses val="min"/>
        <c:crossBetween val="between"/>
      </c:valAx>
      <c:spPr>
        <a:noFill/>
        <a:ln w="25400">
          <a:noFill/>
        </a:ln>
      </c:spPr>
    </c:plotArea>
    <c:plotVisOnly val="0"/>
    <c:dispBlanksAs val="gap"/>
    <c:showDLblsOverMax val="1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国内猫超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550-4953-AB85-F83F941B5040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13.66</c:v>
                </c:pt>
                <c:pt idx="1">
                  <c:v>11.67</c:v>
                </c:pt>
                <c:pt idx="3">
                  <c:v>12.55</c:v>
                </c:pt>
                <c:pt idx="4">
                  <c:v>11.81</c:v>
                </c:pt>
                <c:pt idx="6">
                  <c:v>11.82</c:v>
                </c:pt>
                <c:pt idx="7">
                  <c:v>11.17</c:v>
                </c:pt>
                <c:pt idx="10">
                  <c:v>7.68</c:v>
                </c:pt>
                <c:pt idx="12">
                  <c:v>13.39</c:v>
                </c:pt>
                <c:pt idx="13">
                  <c:v>13.02</c:v>
                </c:pt>
                <c:pt idx="16">
                  <c:v>14.81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0-4953-AB85-F83F941B50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国内天猫(旗舰店+分销店)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23.64</c:v>
                </c:pt>
                <c:pt idx="1">
                  <c:v>19.3</c:v>
                </c:pt>
                <c:pt idx="3">
                  <c:v>20.97</c:v>
                </c:pt>
                <c:pt idx="4">
                  <c:v>17.47</c:v>
                </c:pt>
                <c:pt idx="6">
                  <c:v>22.96</c:v>
                </c:pt>
                <c:pt idx="7">
                  <c:v>19.14</c:v>
                </c:pt>
                <c:pt idx="10">
                  <c:v>40.29</c:v>
                </c:pt>
                <c:pt idx="12">
                  <c:v>18.63</c:v>
                </c:pt>
                <c:pt idx="13">
                  <c:v>9.01</c:v>
                </c:pt>
                <c:pt idx="16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50-4953-AB85-F83F941B50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京东(国内自营+国内POP)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550-4953-AB85-F83F941B5040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62.7</c:v>
                </c:pt>
                <c:pt idx="1">
                  <c:v>69.02</c:v>
                </c:pt>
                <c:pt idx="3">
                  <c:v>66.489999999999995</c:v>
                </c:pt>
                <c:pt idx="4">
                  <c:v>70.72</c:v>
                </c:pt>
                <c:pt idx="6">
                  <c:v>65.22</c:v>
                </c:pt>
                <c:pt idx="7">
                  <c:v>69.69</c:v>
                </c:pt>
                <c:pt idx="10">
                  <c:v>52.03</c:v>
                </c:pt>
                <c:pt idx="12">
                  <c:v>67.97</c:v>
                </c:pt>
                <c:pt idx="13">
                  <c:v>77.98</c:v>
                </c:pt>
                <c:pt idx="16">
                  <c:v>66.59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50-4953-AB85-F83F941B5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06608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Oct22</c:v>
                </c:pt>
                <c:pt idx="1">
                  <c:v>MAT Oct23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17.11</c:v>
                </c:pt>
                <c:pt idx="1">
                  <c:v>14.82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3-4392-9CBA-C7BF11584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Oct22</c:v>
                </c:pt>
                <c:pt idx="1">
                  <c:v>MAT Oct23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18.23</c:v>
                </c:pt>
                <c:pt idx="1">
                  <c:v>21.56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53-4392-9CBA-C7BF11584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2680-4E46-94EE-74AB127818FC}"/>
                </c:ext>
              </c:extLst>
            </c:dLbl>
            <c:numFmt formatCode="#,##0.0&quot;%&quot;;&quot;-&quot;#,##0.0&quot;%&quot;" sourceLinked="0"/>
            <c:spPr>
              <a:noFill/>
              <a:ln>
                <a:noFill/>
              </a:ln>
              <a:effectLst/>
            </c:spPr>
            <c:txPr>
              <a:bodyPr vertOverflow="overflow" horzOverflow="overflow" wrap="square" lIns="0" tIns="0" rIns="0" bIns="0" anchor="ctr">
                <a:spAutoFit/>
              </a:bodyPr>
              <a:lstStyle/>
              <a:p>
                <a:pPr>
                  <a:defRPr sz="12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Oct22</c:v>
                </c:pt>
                <c:pt idx="1">
                  <c:v>MAT Oct23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34.75</c:v>
                </c:pt>
                <c:pt idx="1">
                  <c:v>36.22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53-4392-9CBA-C7BF115848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6F8DB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953-4392-9CBA-C7BF11584867}"/>
              </c:ext>
            </c:extLst>
          </c:dPt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680-4E46-94EE-74AB127818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sz="1200" b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Oct22</c:v>
                </c:pt>
                <c:pt idx="1">
                  <c:v>MAT Oct23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29.91</c:v>
                </c:pt>
                <c:pt idx="1">
                  <c:v>27.33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53-4392-9CBA-C7BF1158486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Oct22</c:v>
                </c:pt>
                <c:pt idx="1">
                  <c:v>MAT Oct23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53-4392-9CBA-C7BF115848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98A-4AC6-B8C9-138A33BD9B5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17.11</c:v>
                </c:pt>
                <c:pt idx="1">
                  <c:v>14.82</c:v>
                </c:pt>
                <c:pt idx="3">
                  <c:v>18.79</c:v>
                </c:pt>
                <c:pt idx="4">
                  <c:v>6.78</c:v>
                </c:pt>
                <c:pt idx="6">
                  <c:v>0.01</c:v>
                </c:pt>
                <c:pt idx="7">
                  <c:v>0.02</c:v>
                </c:pt>
                <c:pt idx="10">
                  <c:v>0</c:v>
                </c:pt>
                <c:pt idx="12">
                  <c:v>72.599999999999994</c:v>
                </c:pt>
                <c:pt idx="13">
                  <c:v>67.58</c:v>
                </c:pt>
                <c:pt idx="16">
                  <c:v>18.73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8A-4AC6-B8C9-138A33BD9B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98A-4AC6-B8C9-138A33BD9B5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18.23</c:v>
                </c:pt>
                <c:pt idx="1">
                  <c:v>21.56</c:v>
                </c:pt>
                <c:pt idx="3">
                  <c:v>5.95</c:v>
                </c:pt>
                <c:pt idx="4">
                  <c:v>6.02</c:v>
                </c:pt>
                <c:pt idx="6">
                  <c:v>0.01</c:v>
                </c:pt>
                <c:pt idx="7">
                  <c:v>0.02</c:v>
                </c:pt>
                <c:pt idx="10">
                  <c:v>0</c:v>
                </c:pt>
                <c:pt idx="12">
                  <c:v>22.98</c:v>
                </c:pt>
                <c:pt idx="13">
                  <c:v>30.99</c:v>
                </c:pt>
                <c:pt idx="16">
                  <c:v>55.96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8A-4AC6-B8C9-138A33BD9B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34.75</c:v>
                </c:pt>
                <c:pt idx="1">
                  <c:v>36.22</c:v>
                </c:pt>
                <c:pt idx="3">
                  <c:v>4.0199999999999996</c:v>
                </c:pt>
                <c:pt idx="4">
                  <c:v>7.41</c:v>
                </c:pt>
                <c:pt idx="6">
                  <c:v>4.92</c:v>
                </c:pt>
                <c:pt idx="7">
                  <c:v>6.84</c:v>
                </c:pt>
                <c:pt idx="10">
                  <c:v>0</c:v>
                </c:pt>
                <c:pt idx="12">
                  <c:v>1.42</c:v>
                </c:pt>
                <c:pt idx="13">
                  <c:v>0.34</c:v>
                </c:pt>
                <c:pt idx="16">
                  <c:v>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8A-4AC6-B8C9-138A33BD9B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98A-4AC6-B8C9-138A33BD9B5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29.91</c:v>
                </c:pt>
                <c:pt idx="1">
                  <c:v>27.33</c:v>
                </c:pt>
                <c:pt idx="3">
                  <c:v>71.239999999999995</c:v>
                </c:pt>
                <c:pt idx="4">
                  <c:v>79.760000000000005</c:v>
                </c:pt>
                <c:pt idx="6">
                  <c:v>95.05</c:v>
                </c:pt>
                <c:pt idx="7">
                  <c:v>93.11</c:v>
                </c:pt>
                <c:pt idx="10">
                  <c:v>100</c:v>
                </c:pt>
                <c:pt idx="12">
                  <c:v>3</c:v>
                </c:pt>
                <c:pt idx="13">
                  <c:v>0.73</c:v>
                </c:pt>
                <c:pt idx="16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8A-4AC6-B8C9-138A33BD9B5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F98A-4AC6-B8C9-138A33BD9B5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0.01</c:v>
                </c:pt>
                <c:pt idx="1">
                  <c:v>7.0000000000000007E-2</c:v>
                </c:pt>
                <c:pt idx="3">
                  <c:v>0</c:v>
                </c:pt>
                <c:pt idx="4">
                  <c:v>0.03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0.36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98A-4AC6-B8C9-138A33BD9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4-4DB6-889C-AFE84C8B4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18.46</c:v>
                </c:pt>
                <c:pt idx="1">
                  <c:v>17.18</c:v>
                </c:pt>
                <c:pt idx="3">
                  <c:v>50.69</c:v>
                </c:pt>
                <c:pt idx="4">
                  <c:v>68.17</c:v>
                </c:pt>
                <c:pt idx="6">
                  <c:v>93.82</c:v>
                </c:pt>
                <c:pt idx="7">
                  <c:v>91.67</c:v>
                </c:pt>
                <c:pt idx="10">
                  <c:v>100</c:v>
                </c:pt>
                <c:pt idx="12">
                  <c:v>0.08</c:v>
                </c:pt>
                <c:pt idx="13">
                  <c:v>0.32</c:v>
                </c:pt>
                <c:pt idx="16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4-4DB6-889C-AFE84C8B4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28.65</c:v>
                </c:pt>
                <c:pt idx="1">
                  <c:v>30.75</c:v>
                </c:pt>
                <c:pt idx="3">
                  <c:v>3.67</c:v>
                </c:pt>
                <c:pt idx="4">
                  <c:v>7.93</c:v>
                </c:pt>
                <c:pt idx="6">
                  <c:v>6.11</c:v>
                </c:pt>
                <c:pt idx="7">
                  <c:v>8.23</c:v>
                </c:pt>
                <c:pt idx="10">
                  <c:v>0</c:v>
                </c:pt>
                <c:pt idx="12">
                  <c:v>0.8</c:v>
                </c:pt>
                <c:pt idx="13">
                  <c:v>0.22</c:v>
                </c:pt>
                <c:pt idx="16">
                  <c:v>19.22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F4-4DB6-889C-AFE84C8B40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20.72</c:v>
                </c:pt>
                <c:pt idx="1">
                  <c:v>24.29</c:v>
                </c:pt>
                <c:pt idx="3">
                  <c:v>8.26</c:v>
                </c:pt>
                <c:pt idx="4">
                  <c:v>9.58</c:v>
                </c:pt>
                <c:pt idx="6">
                  <c:v>0.02</c:v>
                </c:pt>
                <c:pt idx="7">
                  <c:v>0.04</c:v>
                </c:pt>
                <c:pt idx="10">
                  <c:v>0</c:v>
                </c:pt>
                <c:pt idx="12">
                  <c:v>17.93</c:v>
                </c:pt>
                <c:pt idx="13">
                  <c:v>26.24</c:v>
                </c:pt>
                <c:pt idx="16">
                  <c:v>56.2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F4-4DB6-889C-AFE84C8B40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32.17</c:v>
                </c:pt>
                <c:pt idx="1">
                  <c:v>27.78</c:v>
                </c:pt>
                <c:pt idx="3">
                  <c:v>37.380000000000003</c:v>
                </c:pt>
                <c:pt idx="4">
                  <c:v>14.32</c:v>
                </c:pt>
                <c:pt idx="6">
                  <c:v>0.05</c:v>
                </c:pt>
                <c:pt idx="7">
                  <c:v>0.06</c:v>
                </c:pt>
                <c:pt idx="10">
                  <c:v>0</c:v>
                </c:pt>
                <c:pt idx="12">
                  <c:v>81.19</c:v>
                </c:pt>
                <c:pt idx="13">
                  <c:v>73.23</c:v>
                </c:pt>
                <c:pt idx="16">
                  <c:v>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F4-4DB6-889C-AFE84C8B4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系列6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D40-4C1E-B6DF-ED20CB32B3B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D40-4C1E-B6DF-ED20CB32B3BC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0.92</c:v>
                </c:pt>
                <c:pt idx="1">
                  <c:v>0.74</c:v>
                </c:pt>
                <c:pt idx="3">
                  <c:v>0.86</c:v>
                </c:pt>
                <c:pt idx="4">
                  <c:v>0.06</c:v>
                </c:pt>
                <c:pt idx="6">
                  <c:v>0.01</c:v>
                </c:pt>
                <c:pt idx="7">
                  <c:v>0</c:v>
                </c:pt>
                <c:pt idx="10">
                  <c:v>0</c:v>
                </c:pt>
                <c:pt idx="12">
                  <c:v>3.3</c:v>
                </c:pt>
                <c:pt idx="13">
                  <c:v>0.76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40-4C1E-B6DF-ED20CB32B3BC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0.03</c:v>
                </c:pt>
                <c:pt idx="1">
                  <c:v>0.03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40-4C1E-B6DF-ED20CB32B3BC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13.53</c:v>
                </c:pt>
                <c:pt idx="1">
                  <c:v>12.48</c:v>
                </c:pt>
                <c:pt idx="3">
                  <c:v>6.11</c:v>
                </c:pt>
                <c:pt idx="4">
                  <c:v>4.7699999999999996</c:v>
                </c:pt>
                <c:pt idx="6">
                  <c:v>3.48</c:v>
                </c:pt>
                <c:pt idx="7">
                  <c:v>3.66</c:v>
                </c:pt>
                <c:pt idx="10">
                  <c:v>100</c:v>
                </c:pt>
                <c:pt idx="12">
                  <c:v>13.63</c:v>
                </c:pt>
                <c:pt idx="13">
                  <c:v>13.14</c:v>
                </c:pt>
                <c:pt idx="16">
                  <c:v>5.57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40-4C1E-B6DF-ED20CB32B3BC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54.19</c:v>
                </c:pt>
                <c:pt idx="1">
                  <c:v>53.38</c:v>
                </c:pt>
                <c:pt idx="3">
                  <c:v>42.98</c:v>
                </c:pt>
                <c:pt idx="4">
                  <c:v>46.9</c:v>
                </c:pt>
                <c:pt idx="6">
                  <c:v>39.07</c:v>
                </c:pt>
                <c:pt idx="7">
                  <c:v>45.44</c:v>
                </c:pt>
                <c:pt idx="10">
                  <c:v>0</c:v>
                </c:pt>
                <c:pt idx="12">
                  <c:v>54.18</c:v>
                </c:pt>
                <c:pt idx="13">
                  <c:v>53.58</c:v>
                </c:pt>
                <c:pt idx="16">
                  <c:v>59.78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40-4C1E-B6DF-ED20CB32B3BC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18.88</c:v>
                </c:pt>
                <c:pt idx="1">
                  <c:v>19.66</c:v>
                </c:pt>
                <c:pt idx="3">
                  <c:v>36.57</c:v>
                </c:pt>
                <c:pt idx="4">
                  <c:v>33.33</c:v>
                </c:pt>
                <c:pt idx="6">
                  <c:v>42.2</c:v>
                </c:pt>
                <c:pt idx="7">
                  <c:v>35.19</c:v>
                </c:pt>
                <c:pt idx="10">
                  <c:v>0</c:v>
                </c:pt>
                <c:pt idx="12">
                  <c:v>20.45</c:v>
                </c:pt>
                <c:pt idx="13">
                  <c:v>23.88</c:v>
                </c:pt>
                <c:pt idx="16">
                  <c:v>21.45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40-4C1E-B6DF-ED20CB32B3BC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12.44</c:v>
                </c:pt>
                <c:pt idx="1">
                  <c:v>13.71</c:v>
                </c:pt>
                <c:pt idx="3">
                  <c:v>13.48</c:v>
                </c:pt>
                <c:pt idx="4">
                  <c:v>14.94</c:v>
                </c:pt>
                <c:pt idx="6">
                  <c:v>15.24</c:v>
                </c:pt>
                <c:pt idx="7">
                  <c:v>15.71</c:v>
                </c:pt>
                <c:pt idx="10">
                  <c:v>0</c:v>
                </c:pt>
                <c:pt idx="12">
                  <c:v>8.44</c:v>
                </c:pt>
                <c:pt idx="13">
                  <c:v>8.64</c:v>
                </c:pt>
                <c:pt idx="16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40-4C1E-B6DF-ED20CB32B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系列6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784-4907-8353-C7A636EC4735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784-4907-8353-C7A636EC4735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1.1499999999999999</c:v>
                </c:pt>
                <c:pt idx="1">
                  <c:v>1.18</c:v>
                </c:pt>
                <c:pt idx="3">
                  <c:v>0.26</c:v>
                </c:pt>
                <c:pt idx="4">
                  <c:v>0.05</c:v>
                </c:pt>
                <c:pt idx="6">
                  <c:v>0.03</c:v>
                </c:pt>
                <c:pt idx="7">
                  <c:v>0</c:v>
                </c:pt>
                <c:pt idx="10">
                  <c:v>0</c:v>
                </c:pt>
                <c:pt idx="12">
                  <c:v>0.54</c:v>
                </c:pt>
                <c:pt idx="13">
                  <c:v>0.3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84-4907-8353-C7A636EC473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0.09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84-4907-8353-C7A636EC4735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18.23</c:v>
                </c:pt>
                <c:pt idx="1">
                  <c:v>16.64</c:v>
                </c:pt>
                <c:pt idx="3">
                  <c:v>9.24</c:v>
                </c:pt>
                <c:pt idx="4">
                  <c:v>6.55</c:v>
                </c:pt>
                <c:pt idx="6">
                  <c:v>4.28</c:v>
                </c:pt>
                <c:pt idx="7">
                  <c:v>4.45</c:v>
                </c:pt>
                <c:pt idx="10">
                  <c:v>100</c:v>
                </c:pt>
                <c:pt idx="12">
                  <c:v>15.05</c:v>
                </c:pt>
                <c:pt idx="13">
                  <c:v>14.22</c:v>
                </c:pt>
                <c:pt idx="16">
                  <c:v>7.95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84-4907-8353-C7A636EC4735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55.52</c:v>
                </c:pt>
                <c:pt idx="1">
                  <c:v>54.75</c:v>
                </c:pt>
                <c:pt idx="3">
                  <c:v>49.8</c:v>
                </c:pt>
                <c:pt idx="4">
                  <c:v>51.11</c:v>
                </c:pt>
                <c:pt idx="6">
                  <c:v>41.74</c:v>
                </c:pt>
                <c:pt idx="7">
                  <c:v>48.48</c:v>
                </c:pt>
                <c:pt idx="10">
                  <c:v>0</c:v>
                </c:pt>
                <c:pt idx="12">
                  <c:v>59.26</c:v>
                </c:pt>
                <c:pt idx="13">
                  <c:v>56.6</c:v>
                </c:pt>
                <c:pt idx="16">
                  <c:v>63.28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84-4907-8353-C7A636EC4735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15.5</c:v>
                </c:pt>
                <c:pt idx="1">
                  <c:v>16.52</c:v>
                </c:pt>
                <c:pt idx="3">
                  <c:v>30.88</c:v>
                </c:pt>
                <c:pt idx="4">
                  <c:v>30.29</c:v>
                </c:pt>
                <c:pt idx="6">
                  <c:v>40.67</c:v>
                </c:pt>
                <c:pt idx="7">
                  <c:v>33.5</c:v>
                </c:pt>
                <c:pt idx="10">
                  <c:v>0</c:v>
                </c:pt>
                <c:pt idx="12">
                  <c:v>19.39</c:v>
                </c:pt>
                <c:pt idx="13">
                  <c:v>22.72</c:v>
                </c:pt>
                <c:pt idx="16">
                  <c:v>18.72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4-4907-8353-C7A636EC4735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9.5299999999999994</c:v>
                </c:pt>
                <c:pt idx="1">
                  <c:v>10.82</c:v>
                </c:pt>
                <c:pt idx="3">
                  <c:v>9.82</c:v>
                </c:pt>
                <c:pt idx="4">
                  <c:v>12.01</c:v>
                </c:pt>
                <c:pt idx="6">
                  <c:v>13.28</c:v>
                </c:pt>
                <c:pt idx="7">
                  <c:v>13.57</c:v>
                </c:pt>
                <c:pt idx="10">
                  <c:v>0</c:v>
                </c:pt>
                <c:pt idx="12">
                  <c:v>5.75</c:v>
                </c:pt>
                <c:pt idx="13">
                  <c:v>6.16</c:v>
                </c:pt>
                <c:pt idx="16">
                  <c:v>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784-4907-8353-C7A636EC4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0F549-6C42-461A-AEEB-F463F4FDCFC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2B510-A158-4E4F-9234-556DB2857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2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100" dirty="0"/>
              <a:t>大盘范围：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eid</a:t>
            </a:r>
            <a:r>
              <a:rPr lang="en-US" altLang="zh-CN" sz="1100" dirty="0"/>
              <a:t>=91357&amp;table=entity_prod_91357_E_meisu</a:t>
            </a:r>
          </a:p>
          <a:p>
            <a:pPr lvl="1" algn="l"/>
            <a:r>
              <a:rPr lang="zh-CN" altLang="en-US" sz="1100" dirty="0"/>
              <a:t>平台：</a:t>
            </a:r>
            <a:r>
              <a:rPr lang="en-US" altLang="zh-CN" sz="1100" dirty="0" err="1"/>
              <a:t>JD+tmall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Tmall</a:t>
            </a:r>
            <a:r>
              <a:rPr lang="zh-CN" altLang="en-US" sz="1100" dirty="0"/>
              <a:t>细分猫超和非猫超部分，猫超</a:t>
            </a:r>
            <a:r>
              <a:rPr lang="en-US" altLang="zh-CN" sz="1100" dirty="0"/>
              <a:t>=</a:t>
            </a:r>
            <a:r>
              <a:rPr lang="zh-CN" altLang="en-US" sz="1100" dirty="0"/>
              <a:t>天猫超市</a:t>
            </a:r>
            <a:r>
              <a:rPr lang="en-US" altLang="zh-CN" sz="1100" dirty="0"/>
              <a:t>+</a:t>
            </a:r>
            <a:r>
              <a:rPr lang="zh-CN" altLang="en-US" sz="1100" dirty="0"/>
              <a:t>猫享自营</a:t>
            </a:r>
            <a:endParaRPr lang="en-US" altLang="zh-CN" sz="1100" dirty="0"/>
          </a:p>
          <a:p>
            <a:pPr lvl="1" algn="l"/>
            <a:r>
              <a:rPr lang="zh-CN" altLang="en-US" sz="1100" dirty="0"/>
              <a:t>渠道：国内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cid</a:t>
            </a:r>
            <a:r>
              <a:rPr lang="en-US" altLang="zh-CN" sz="1100" dirty="0"/>
              <a:t>=</a:t>
            </a:r>
            <a:r>
              <a:rPr lang="en-US" altLang="zh-CN" dirty="0"/>
              <a:t>211104,201284105,7052,31762</a:t>
            </a: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是否无效链接</a:t>
            </a:r>
            <a:r>
              <a:rPr lang="en-US" altLang="zh-CN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有效链接或者为空</a:t>
            </a:r>
            <a:endParaRPr lang="en-US" altLang="zh-CN" sz="11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不</a:t>
            </a:r>
            <a:r>
              <a:rPr lang="zh-CN" altLang="zh-CN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限制子品类</a:t>
            </a:r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l"/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美素佳儿（金装</a:t>
            </a:r>
            <a:r>
              <a:rPr lang="en-US" altLang="zh-CN" sz="1200" dirty="0"/>
              <a:t>+</a:t>
            </a:r>
            <a:r>
              <a:rPr lang="zh-CN" altLang="en-US" sz="1200" dirty="0"/>
              <a:t>源悦</a:t>
            </a:r>
            <a:r>
              <a:rPr lang="en-US" altLang="zh-CN" sz="1200" dirty="0"/>
              <a:t>+</a:t>
            </a:r>
            <a:r>
              <a:rPr lang="zh-CN" altLang="en-US" sz="1200" dirty="0"/>
              <a:t>皇家）：厂商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Frieslandcampina</a:t>
            </a:r>
            <a:r>
              <a:rPr lang="en-US" altLang="zh-CN" sz="1200" dirty="0"/>
              <a:t>/</a:t>
            </a:r>
            <a:r>
              <a:rPr lang="zh-CN" altLang="en-US" sz="1200" dirty="0"/>
              <a:t>荷兰皇家菲仕兰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皇家美素佳儿：产品品牌</a:t>
            </a:r>
            <a:r>
              <a:rPr lang="en-US" altLang="zh-CN" sz="1200" dirty="0"/>
              <a:t>=FRISO PRESTIGE/</a:t>
            </a:r>
            <a:r>
              <a:rPr lang="zh-CN" altLang="en-US" sz="1200" dirty="0"/>
              <a:t>皇家美素佳儿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金装：产品品牌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Friso</a:t>
            </a:r>
            <a:r>
              <a:rPr lang="en-US" altLang="zh-CN" sz="1200" dirty="0"/>
              <a:t>/</a:t>
            </a:r>
            <a:r>
              <a:rPr lang="zh-CN" altLang="en-US" sz="1200" dirty="0"/>
              <a:t>美素佳儿 </a:t>
            </a:r>
            <a:r>
              <a:rPr lang="en-US" altLang="zh-CN" sz="1200" dirty="0"/>
              <a:t>- </a:t>
            </a:r>
            <a:r>
              <a:rPr lang="zh-CN" altLang="en-US" sz="1200" dirty="0"/>
              <a:t>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 做减法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源悦：子品牌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同上一页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9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2B510-A158-4E4F-9234-556DB2857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3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2B510-A158-4E4F-9234-556DB2857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6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02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65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pos="317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orient="horz" pos="2391" userDrawn="1">
          <p15:clr>
            <a:srgbClr val="A4A3A4"/>
          </p15:clr>
        </p15:guide>
        <p15:guide id="9" orient="horz" pos="373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0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3063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5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6B2B6293-845C-4E26-BF81-E2CE060BFF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2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pos="317">
          <p15:clr>
            <a:srgbClr val="A4A3A4"/>
          </p15:clr>
        </p15:guide>
        <p15:guide id="7" pos="5443">
          <p15:clr>
            <a:srgbClr val="A4A3A4"/>
          </p15:clr>
        </p15:guide>
        <p15:guide id="8" orient="horz" pos="2391">
          <p15:clr>
            <a:srgbClr val="A4A3A4"/>
          </p15:clr>
        </p15:guide>
        <p15:guide id="9" orient="horz" pos="37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8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9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4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93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>
          <p15:clr>
            <a:srgbClr val="A4A3A4"/>
          </p15:clr>
        </p15:guide>
        <p15:guide id="11" orient="horz" pos="2822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0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E11D67BA-0635-436E-8DF9-96E153152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6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1166">
          <p15:clr>
            <a:srgbClr val="A4A3A4"/>
          </p15:clr>
        </p15:guide>
        <p15:guide id="6" orient="horz" pos="2822">
          <p15:clr>
            <a:srgbClr val="A4A3A4"/>
          </p15:clr>
        </p15:guide>
        <p15:guide id="7" orient="horz" pos="2958">
          <p15:clr>
            <a:srgbClr val="A4A3A4"/>
          </p15:clr>
        </p15:guide>
        <p15:guide id="8" pos="317">
          <p15:clr>
            <a:srgbClr val="A4A3A4"/>
          </p15:clr>
        </p15:guide>
        <p15:guide id="9" pos="54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908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2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2503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290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orient="horz" pos="2391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pos="317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99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665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87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41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5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4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516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4977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56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5057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0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713" userDrawn="1">
          <p15:clr>
            <a:srgbClr val="A4A3A4"/>
          </p15:clr>
        </p15:guide>
        <p15:guide id="5" orient="horz" pos="1166" userDrawn="1">
          <p15:clr>
            <a:srgbClr val="A4A3A4"/>
          </p15:clr>
        </p15:guide>
        <p15:guide id="6" orient="horz" pos="2822" userDrawn="1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61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34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2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5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6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621699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78" r:id="rId2"/>
    <p:sldLayoutId id="2147493479" r:id="rId3"/>
    <p:sldLayoutId id="2147493475" r:id="rId4"/>
    <p:sldLayoutId id="2147493470" r:id="rId5"/>
    <p:sldLayoutId id="2147493469" r:id="rId6"/>
    <p:sldLayoutId id="2147493471" r:id="rId7"/>
    <p:sldLayoutId id="2147493472" r:id="rId8"/>
    <p:sldLayoutId id="2147493473" r:id="rId9"/>
    <p:sldLayoutId id="2147493474" r:id="rId10"/>
    <p:sldLayoutId id="2147493456" r:id="rId11"/>
    <p:sldLayoutId id="2147493477" r:id="rId12"/>
    <p:sldLayoutId id="214749347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6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8" name="对象 7" hidden="1">
                        <a:extLst>
                          <a:ext uri="{FF2B5EF4-FFF2-40B4-BE49-F238E27FC236}">
                            <a16:creationId xmlns:a16="http://schemas.microsoft.com/office/drawing/2014/main" id="{DC04F77F-7686-4D4F-A24C-703423A55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2" r:id="rId2"/>
    <p:sldLayoutId id="2147493483" r:id="rId3"/>
    <p:sldLayoutId id="2147493484" r:id="rId4"/>
    <p:sldLayoutId id="2147493485" r:id="rId5"/>
    <p:sldLayoutId id="2147493486" r:id="rId6"/>
    <p:sldLayoutId id="2147493487" r:id="rId7"/>
    <p:sldLayoutId id="2147493488" r:id="rId8"/>
    <p:sldLayoutId id="2147493489" r:id="rId9"/>
    <p:sldLayoutId id="2147493490" r:id="rId10"/>
    <p:sldLayoutId id="2147493491" r:id="rId11"/>
    <p:sldLayoutId id="2147493492" r:id="rId12"/>
    <p:sldLayoutId id="214749349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89" Type="http://schemas.openxmlformats.org/officeDocument/2006/relationships/image" Target="../media/image1.emf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slideLayout" Target="../slideLayouts/slideLayout16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notesSlide" Target="../notesSlides/notesSlide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chart" Target="../charts/chart1.xml"/><Relationship Id="rId61" Type="http://schemas.openxmlformats.org/officeDocument/2006/relationships/tags" Target="../tags/tag73.xml"/><Relationship Id="rId82" Type="http://schemas.openxmlformats.org/officeDocument/2006/relationships/tags" Target="../tags/tag94.xml"/><Relationship Id="rId19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21.xml"/><Relationship Id="rId21" Type="http://schemas.openxmlformats.org/officeDocument/2006/relationships/tags" Target="../tags/tag116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63" Type="http://schemas.openxmlformats.org/officeDocument/2006/relationships/tags" Target="../tags/tag158.xml"/><Relationship Id="rId68" Type="http://schemas.openxmlformats.org/officeDocument/2006/relationships/tags" Target="../tags/tag163.xml"/><Relationship Id="rId84" Type="http://schemas.openxmlformats.org/officeDocument/2006/relationships/chart" Target="../charts/chart2.xml"/><Relationship Id="rId16" Type="http://schemas.openxmlformats.org/officeDocument/2006/relationships/tags" Target="../tags/tag111.xml"/><Relationship Id="rId11" Type="http://schemas.openxmlformats.org/officeDocument/2006/relationships/tags" Target="../tags/tag106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53" Type="http://schemas.openxmlformats.org/officeDocument/2006/relationships/tags" Target="../tags/tag148.xml"/><Relationship Id="rId58" Type="http://schemas.openxmlformats.org/officeDocument/2006/relationships/tags" Target="../tags/tag153.xml"/><Relationship Id="rId74" Type="http://schemas.openxmlformats.org/officeDocument/2006/relationships/tags" Target="../tags/tag169.xml"/><Relationship Id="rId79" Type="http://schemas.openxmlformats.org/officeDocument/2006/relationships/tags" Target="../tags/tag174.xml"/><Relationship Id="rId5" Type="http://schemas.openxmlformats.org/officeDocument/2006/relationships/tags" Target="../tags/tag100.xml"/><Relationship Id="rId19" Type="http://schemas.openxmlformats.org/officeDocument/2006/relationships/tags" Target="../tags/tag11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tags" Target="../tags/tag151.xml"/><Relationship Id="rId64" Type="http://schemas.openxmlformats.org/officeDocument/2006/relationships/tags" Target="../tags/tag159.xml"/><Relationship Id="rId69" Type="http://schemas.openxmlformats.org/officeDocument/2006/relationships/tags" Target="../tags/tag164.xml"/><Relationship Id="rId77" Type="http://schemas.openxmlformats.org/officeDocument/2006/relationships/tags" Target="../tags/tag172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72" Type="http://schemas.openxmlformats.org/officeDocument/2006/relationships/tags" Target="../tags/tag167.xml"/><Relationship Id="rId80" Type="http://schemas.openxmlformats.org/officeDocument/2006/relationships/tags" Target="../tags/tag175.xml"/><Relationship Id="rId85" Type="http://schemas.openxmlformats.org/officeDocument/2006/relationships/oleObject" Target="../embeddings/oleObject14.bin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59" Type="http://schemas.openxmlformats.org/officeDocument/2006/relationships/tags" Target="../tags/tag154.xml"/><Relationship Id="rId67" Type="http://schemas.openxmlformats.org/officeDocument/2006/relationships/tags" Target="../tags/tag162.xml"/><Relationship Id="rId20" Type="http://schemas.openxmlformats.org/officeDocument/2006/relationships/tags" Target="../tags/tag115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62" Type="http://schemas.openxmlformats.org/officeDocument/2006/relationships/tags" Target="../tags/tag157.xml"/><Relationship Id="rId70" Type="http://schemas.openxmlformats.org/officeDocument/2006/relationships/tags" Target="../tags/tag165.xml"/><Relationship Id="rId75" Type="http://schemas.openxmlformats.org/officeDocument/2006/relationships/tags" Target="../tags/tag170.xml"/><Relationship Id="rId83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01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57" Type="http://schemas.openxmlformats.org/officeDocument/2006/relationships/tags" Target="../tags/tag152.xml"/><Relationship Id="rId10" Type="http://schemas.openxmlformats.org/officeDocument/2006/relationships/tags" Target="../tags/tag105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60" Type="http://schemas.openxmlformats.org/officeDocument/2006/relationships/tags" Target="../tags/tag155.xml"/><Relationship Id="rId65" Type="http://schemas.openxmlformats.org/officeDocument/2006/relationships/tags" Target="../tags/tag160.xml"/><Relationship Id="rId73" Type="http://schemas.openxmlformats.org/officeDocument/2006/relationships/tags" Target="../tags/tag168.xml"/><Relationship Id="rId78" Type="http://schemas.openxmlformats.org/officeDocument/2006/relationships/tags" Target="../tags/tag173.xml"/><Relationship Id="rId81" Type="http://schemas.openxmlformats.org/officeDocument/2006/relationships/tags" Target="../tags/tag176.xml"/><Relationship Id="rId86" Type="http://schemas.openxmlformats.org/officeDocument/2006/relationships/image" Target="../media/image1.emf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9" Type="http://schemas.openxmlformats.org/officeDocument/2006/relationships/tags" Target="../tags/tag134.xml"/><Relationship Id="rId34" Type="http://schemas.openxmlformats.org/officeDocument/2006/relationships/tags" Target="../tags/tag129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76" Type="http://schemas.openxmlformats.org/officeDocument/2006/relationships/tags" Target="../tags/tag171.xml"/><Relationship Id="rId7" Type="http://schemas.openxmlformats.org/officeDocument/2006/relationships/tags" Target="../tags/tag102.xml"/><Relationship Id="rId71" Type="http://schemas.openxmlformats.org/officeDocument/2006/relationships/tags" Target="../tags/tag166.xml"/><Relationship Id="rId2" Type="http://schemas.openxmlformats.org/officeDocument/2006/relationships/tags" Target="../tags/tag97.xml"/><Relationship Id="rId29" Type="http://schemas.openxmlformats.org/officeDocument/2006/relationships/tags" Target="../tags/tag124.xml"/><Relationship Id="rId24" Type="http://schemas.openxmlformats.org/officeDocument/2006/relationships/tags" Target="../tags/tag119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66" Type="http://schemas.openxmlformats.org/officeDocument/2006/relationships/tags" Target="../tags/tag161.xml"/><Relationship Id="rId61" Type="http://schemas.openxmlformats.org/officeDocument/2006/relationships/tags" Target="../tags/tag156.xml"/><Relationship Id="rId82" Type="http://schemas.openxmlformats.org/officeDocument/2006/relationships/tags" Target="../tags/tag17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7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10" Type="http://schemas.openxmlformats.org/officeDocument/2006/relationships/chart" Target="../charts/chart3.xml"/><Relationship Id="rId4" Type="http://schemas.openxmlformats.org/officeDocument/2006/relationships/tags" Target="../tags/tag180.xml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6.v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oleObject" Target="../embeddings/oleObject16.bin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26" Type="http://schemas.openxmlformats.org/officeDocument/2006/relationships/tags" Target="../tags/tag232.xml"/><Relationship Id="rId3" Type="http://schemas.openxmlformats.org/officeDocument/2006/relationships/tags" Target="../tags/tag209.xml"/><Relationship Id="rId21" Type="http://schemas.openxmlformats.org/officeDocument/2006/relationships/tags" Target="../tags/tag227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5" Type="http://schemas.openxmlformats.org/officeDocument/2006/relationships/tags" Target="../tags/tag231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7.v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24" Type="http://schemas.openxmlformats.org/officeDocument/2006/relationships/tags" Target="../tags/tag230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tags" Target="../tags/tag229.xml"/><Relationship Id="rId28" Type="http://schemas.openxmlformats.org/officeDocument/2006/relationships/oleObject" Target="../embeddings/oleObject17.bin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tags" Target="../tags/tag228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chart" Target="../charts/chart6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slideLayout" Target="../slideLayouts/slideLayout3.xml"/><Relationship Id="rId30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26" Type="http://schemas.openxmlformats.org/officeDocument/2006/relationships/tags" Target="../tags/tag282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tags" Target="../tags/tag281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tags" Target="../tags/tag280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tags" Target="../tags/tag279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31" Type="http://schemas.openxmlformats.org/officeDocument/2006/relationships/chart" Target="../charts/chart7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Relationship Id="rId27" Type="http://schemas.openxmlformats.org/officeDocument/2006/relationships/slideLayout" Target="../slideLayouts/slideLayout3.xml"/><Relationship Id="rId3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2A7D9293-B56C-4009-8AB6-663BABC729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850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64997EE-F933-487B-B6A4-9D34EA409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Data updated to Oct23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A24809-59B4-472C-B680-8CDBF02C9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kumimoji="1" lang="en-US" altLang="zh-CN">
                <a:latin typeface="+mn-lt"/>
              </a:rPr>
              <a:t>Friesland Monthly Report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55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247" y="1105288"/>
            <a:ext cx="7772400" cy="1204071"/>
          </a:xfrm>
        </p:spPr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9579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think-cell 幻灯片" r:id="rId5" imgW="499" imgH="508" progId="TCLayout.ActiveDocument.1">
                  <p:embed/>
                </p:oleObj>
              </mc:Choice>
              <mc:Fallback>
                <p:oleObj name="think-cell 幻灯片" r:id="rId5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Total Category vs Friesland Performance Summary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 Oct23, value share of total Friesland achieved 15.7% (0.7%)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3CC126-07E3-4DDF-9FC4-B9B8F1A8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11952"/>
              </p:ext>
            </p:extLst>
          </p:nvPr>
        </p:nvGraphicFramePr>
        <p:xfrm>
          <a:off x="518160" y="992120"/>
          <a:ext cx="7847919" cy="3622653"/>
        </p:xfrm>
        <a:graphic>
          <a:graphicData uri="http://schemas.openxmlformats.org/drawingml/2006/table">
            <a:tbl>
              <a:tblPr/>
              <a:tblGrid>
                <a:gridCol w="1112875">
                  <a:extLst>
                    <a:ext uri="{9D8B030D-6E8A-4147-A177-3AD203B41FA5}">
                      <a16:colId xmlns:a16="http://schemas.microsoft.com/office/drawing/2014/main" val="39807140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63258224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325404189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671126616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66845409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4030610830"/>
                    </a:ext>
                  </a:extLst>
                </a:gridCol>
                <a:gridCol w="402649">
                  <a:extLst>
                    <a:ext uri="{9D8B030D-6E8A-4147-A177-3AD203B41FA5}">
                      <a16:colId xmlns:a16="http://schemas.microsoft.com/office/drawing/2014/main" val="1511521897"/>
                    </a:ext>
                  </a:extLst>
                </a:gridCol>
                <a:gridCol w="1112875">
                  <a:extLst>
                    <a:ext uri="{9D8B030D-6E8A-4147-A177-3AD203B41FA5}">
                      <a16:colId xmlns:a16="http://schemas.microsoft.com/office/drawing/2014/main" val="3795685323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708585787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269363478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0505446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2013110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2779477706"/>
                    </a:ext>
                  </a:extLst>
                </a:gridCol>
              </a:tblGrid>
              <a:tr h="8830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行业 | 销售额 (000元)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　</a:t>
                      </a:r>
                      <a:endParaRPr lang="en-US" altLang="zh-CN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13" marR="4513" marT="45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行业 | 销售额份额%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1152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1526766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1589185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2131980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34.2%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04269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1115136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1128329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1448398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28.4%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67.9%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7311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411630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460856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683582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48.3%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-13.4%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29.0%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961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268334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274770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470132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8164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143296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186086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213450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-17.5%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62022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4960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美素佳儿（金装+源悦+皇家+旺玥）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美素佳儿（金装+源悦+皇家+旺玥）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6450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213575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227799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334111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46.7%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8506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153188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156192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224081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43.5%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3177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60386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71607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110030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70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38327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42116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77977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-5.7%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1473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22059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29491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32052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17597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683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136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185275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202678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298878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47.5%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68707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131927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138329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199953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26.3%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6431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53348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64349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98925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2762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34413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38409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71098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4385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18934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25940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27827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3966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38469"/>
                  </a:ext>
                </a:extLst>
              </a:tr>
              <a:tr h="868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8809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1022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1222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3291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169.3%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7215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531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833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1683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43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389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1608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313.4%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07926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1372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369.9%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41258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354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1374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7161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3570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1742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1997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-96.7%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740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1448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1982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36.9%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-95.0%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54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34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5673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82035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4662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423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23708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22157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29945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065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17655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15582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20463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69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6053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6575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9481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44.2%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277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3025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3121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5492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76.0%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8569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3028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3454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3990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图表 126">
            <a:extLst>
              <a:ext uri="{FF2B5EF4-FFF2-40B4-BE49-F238E27FC236}">
                <a16:creationId xmlns:a16="http://schemas.microsoft.com/office/drawing/2014/main" id="{FCACDF22-D60F-4CBE-9121-DE816D759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002869"/>
              </p:ext>
            </p:extLst>
          </p:nvPr>
        </p:nvGraphicFramePr>
        <p:xfrm>
          <a:off x="2237835" y="1781178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7"/>
          </a:graphicData>
        </a:graphic>
      </p:graphicFrame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2" name="think-cell 幻灯片" r:id="rId88" imgW="499" imgH="508" progId="TCLayout.ActiveDocument.1">
                  <p:embed/>
                </p:oleObj>
              </mc:Choice>
              <mc:Fallback>
                <p:oleObj name="think-cell 幻灯片" r:id="rId8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contributed the most share (69.6%) in in-border channel. </a:t>
            </a:r>
          </a:p>
          <a:p>
            <a:r>
              <a:rPr lang="en-US" altLang="zh-CN" dirty="0"/>
              <a:t>For Friesland, JD showed importance (69.4%) and increased by +2.2%.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F8B9CB02-0C87-48D0-8BC7-1BAF55F2CFD7}" type="datetime'''京''''''东''''''''(''''国内''''''''''自营''''''+国内''''''''POP)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京东(国内自营+国内POP)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06080D6-775C-424A-878D-BDE3B45CA596}" type="datetime'''''''国内天猫''(''''旗''''舰''店''''''+''分销''''店'''''''')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国内天猫(旗舰店+分销店)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A59D57B2-F23C-4B0C-A7C4-B2C17A480F26}" type="datetime'''''国''''''''内''''''''''猫''''''''''''''''''''超''''''''''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国内猫超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3771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79608"/>
              </p:ext>
            </p:extLst>
          </p:nvPr>
        </p:nvGraphicFramePr>
        <p:xfrm>
          <a:off x="2105536" y="3780788"/>
          <a:ext cx="670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49244277"/>
                    </a:ext>
                  </a:extLst>
                </a:gridCol>
              </a:tblGrid>
              <a:tr h="1645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+5.0%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+2.2%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+18.4%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-64.6%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6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-18.9%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-15.5%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-4.0%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-84.0%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 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6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-20.3%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-12.1%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+1.9%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-70.5%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 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</a:t>
            </a: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54BD9B7-1D72-4CC7-A4E9-7E4F01116A6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8B908B3A-216F-4D29-94A5-4771DFD3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75504"/>
              </p:ext>
            </p:extLst>
          </p:nvPr>
        </p:nvGraphicFramePr>
        <p:xfrm>
          <a:off x="21350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150" name="Text Placeholder 2">
            <a:extLst>
              <a:ext uri="{FF2B5EF4-FFF2-40B4-BE49-F238E27FC236}">
                <a16:creationId xmlns:a16="http://schemas.microsoft.com/office/drawing/2014/main" id="{5CF269CF-834B-461B-9D4E-AA132B09E8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E91CB1EA-5D4D-41CD-BB00-B4DB48BCD9D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2" name="Text Placeholder 2">
            <a:extLst>
              <a:ext uri="{FF2B5EF4-FFF2-40B4-BE49-F238E27FC236}">
                <a16:creationId xmlns:a16="http://schemas.microsoft.com/office/drawing/2014/main" id="{FFC88AC8-6B2F-4A5F-9BEF-7D0D948211A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Text Placeholder 2">
            <a:extLst>
              <a:ext uri="{FF2B5EF4-FFF2-40B4-BE49-F238E27FC236}">
                <a16:creationId xmlns:a16="http://schemas.microsoft.com/office/drawing/2014/main" id="{6BC1B2AC-8E2E-4C08-856E-075C3F9F046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4" name="Text Placeholder 2">
            <a:extLst>
              <a:ext uri="{FF2B5EF4-FFF2-40B4-BE49-F238E27FC236}">
                <a16:creationId xmlns:a16="http://schemas.microsoft.com/office/drawing/2014/main" id="{EB6A1CFD-5DD6-4EB4-A819-8AD3D606144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Text Placeholder 2">
            <a:extLst>
              <a:ext uri="{FF2B5EF4-FFF2-40B4-BE49-F238E27FC236}">
                <a16:creationId xmlns:a16="http://schemas.microsoft.com/office/drawing/2014/main" id="{1807ACB8-D61E-46E8-98B4-A4A5C6AD4F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464453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96875920-BC77-40A1-AED5-838CC3CD09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074D7688-2E71-4B56-B95C-B92B60F3276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8" name="Text Placeholder 2">
            <a:extLst>
              <a:ext uri="{FF2B5EF4-FFF2-40B4-BE49-F238E27FC236}">
                <a16:creationId xmlns:a16="http://schemas.microsoft.com/office/drawing/2014/main" id="{D1A2720F-9DD9-446B-8AB4-28EF0EFF28C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D56EF726-543A-46AA-A5DB-66935F703B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648B72D7-9A5E-4DF0-BFD6-47E00728760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32B6CC6E-0280-4DB1-8117-992169756AE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5699D39E-C9CE-4C7E-9131-5BF588B6207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 Placeholder 2">
            <a:extLst>
              <a:ext uri="{FF2B5EF4-FFF2-40B4-BE49-F238E27FC236}">
                <a16:creationId xmlns:a16="http://schemas.microsoft.com/office/drawing/2014/main" id="{80A8EFB1-2C42-410B-AD74-C9D0863BE9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59978" y="228949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63.7%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F10EE2C7-4950-4ABE-BB2B-ABD1E661021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359978" y="285861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30B35384-4538-42B3-BD67-2717B3FB6A8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359978" y="311032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0197DF45-3617-4A29-B1B2-8BBF638651C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728405" y="233590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69.6%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6A3B9BFF-698A-448F-9124-AFBECCE0870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728405" y="291264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98DB5542-AB48-40AB-A88C-9FAF6D48C81E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728405" y="312624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6B5AB8A7-CCA9-4C46-B2D1-17FB5F0FFA5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456799" y="228848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479F83D7-B85A-4899-9DD0-497A929D2C4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456799" y="2872845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50102A82-5628-4B3B-8A2F-5C11AC13B7C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456799" y="3109313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0A32C08A-DC5A-459F-86E4-29795AA67CC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825226" y="233489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2BF3C205-B26B-4315-A301-DD85B57696D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3817606" y="291163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0C9EDB11-6092-4795-85ED-4FE20092CBB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3825226" y="312524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BD92BDB5-2E6D-42E1-BB66-C3E5B3533A3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56047" y="228134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64.7%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0BCF4847-F54D-425C-88EE-D71093FCDB4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56047" y="288094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009CD09F-9D14-407E-9C2B-1E5C4DB11F97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556047" y="311741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A57086AA-CA0C-4F3F-A655-75CD90DC309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924474" y="232013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68.9%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E135B265-4559-47D6-84A8-F85F2FBFAAA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916854" y="291211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8188F0C7-E82B-4B53-8DAD-86312DE0660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916854" y="312571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7EB9AE4-85D2-4574-9D10-67897FF9820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6016088" y="218837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51.4%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EDCF1A7F-F56F-4DCD-AF46-C5FDB47D20A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6008468" y="279559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40.8%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FC9946E4-447A-4685-AC7B-4890523BD4EB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6016088" y="313112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243B7CE1-962F-4AC2-9854-A336D12EFB6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743211" y="229019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67.9%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B0035DFC-7B42-4D4A-A178-EC4B29E9E0A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735591" y="288217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1914414F-F516-469D-98A9-3A35F44426E8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735591" y="310340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EF9C2A9C-1E4B-480B-95BB-A24275FDD06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104018" y="236708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77.3%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31B512A2-ADFB-4235-B483-449C48FBA4D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111638" y="296668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7FAF6813-20AA-4F04-B139-578FB82581D6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7104018" y="3111711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620F9010-6A2B-4035-9CF9-779E48C71D8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205754" y="286242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87ACAC8B-6C7C-4793-A4D7-CE424FB8DBF4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8205754" y="309999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7ED46E34-A41A-4D7D-8238-1AD322F713B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21,919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A2D577CF-97DE-4449-8825-30E790A20986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21,075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0BDA1C6B-6F6B-487B-AF9F-F7BFC8283EC5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347214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3,148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3" name="Text Placeholder 2">
            <a:extLst>
              <a:ext uri="{FF2B5EF4-FFF2-40B4-BE49-F238E27FC236}">
                <a16:creationId xmlns:a16="http://schemas.microsoft.com/office/drawing/2014/main" id="{DB9F13BA-A7BE-4240-95C4-8781FD15A8FA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384061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3,040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DE7189FB-E253-4E96-8C08-B25E08523F16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93220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2,595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D8A2C84E-13F2-4D2A-8F0E-8603FF1F8DEA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EFFC623C-7602-4A14-B3C7-EF893C73EF47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77872D5-E472-4DEC-9DD1-DFD41890B9BE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56472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2,334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7C14BE03-011D-40A7-81BE-7F5AAAEA1AA4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75527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815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5594CEE1-D2ED-4600-9A5C-8280565D0EAB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712275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253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C1FFBFF2-7484-4CB8-8509-B8FFF78DB30B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03A9132F-F7E7-4702-A25C-C5993C5F5CD4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D28DF21E-1807-4256-9F7D-9620AE550188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F7C71FF1-B88A-4D1F-BB72-512026912E04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64978" y="294798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326ACBD3-7B90-4DA7-9448-7C16F98F7E77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2863EFAA-B90F-4455-A9ED-FCA2777EBF2D}"/>
              </a:ext>
            </a:extLst>
          </p:cNvPr>
          <p:cNvCxnSpPr>
            <a:cxnSpLocks/>
          </p:cNvCxnSpPr>
          <p:nvPr>
            <p:custDataLst>
              <p:tags r:id="rId67"/>
            </p:custDataLst>
          </p:nvPr>
        </p:nvCxnSpPr>
        <p:spPr bwMode="auto">
          <a:xfrm>
            <a:off x="5864978" y="307022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1A22C6CF-B48D-4791-B8A5-0D654A359256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2E0E5BC9-8E13-4222-ADD0-5B1E7298FDCB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F25C3449-A084-496F-B727-DAB4F94D7287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603041" y="288607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D236F93D-7F50-4D2B-B61E-7A309DA162C7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5603041" y="30083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7763C11A-B79D-4AFD-9331-0D6EE444EB0F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5603041" y="313055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028BD6A1-BC1D-4381-992E-DCAF1238C184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BA9E3F9D-0597-4265-B599-9DC70964E1D5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5974A5B-EBDB-46D6-A558-E67BD5D272AB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E1D1DEF-2986-462F-BCDF-630ABBF2DA58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65367" y="2940775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77314DEF-C830-4258-9FBB-5F59F32237E6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97F6E4F0-CA32-4AFB-A331-96BA832144A6}"/>
              </a:ext>
            </a:extLst>
          </p:cNvPr>
          <p:cNvCxnSpPr>
            <a:cxnSpLocks/>
          </p:cNvCxnSpPr>
          <p:nvPr>
            <p:custDataLst>
              <p:tags r:id="rId78"/>
            </p:custDataLst>
          </p:nvPr>
        </p:nvCxnSpPr>
        <p:spPr bwMode="auto">
          <a:xfrm>
            <a:off x="8065367" y="3063012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6A300A11-770A-4369-8C3A-864569C6C900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A38CE21A-326C-4EAC-958A-3E6041350350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 Placeholder 2">
            <a:extLst>
              <a:ext uri="{FF2B5EF4-FFF2-40B4-BE49-F238E27FC236}">
                <a16:creationId xmlns:a16="http://schemas.microsoft.com/office/drawing/2014/main" id="{14C1F1EF-F1DD-4788-BE66-0E32CBA7AC16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803430" y="2878862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8" name="Text Placeholder 2">
            <a:extLst>
              <a:ext uri="{FF2B5EF4-FFF2-40B4-BE49-F238E27FC236}">
                <a16:creationId xmlns:a16="http://schemas.microsoft.com/office/drawing/2014/main" id="{2DD367CF-849F-4BB6-A981-547AF8D17097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7803430" y="30011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9" name="Text Placeholder 2">
            <a:extLst>
              <a:ext uri="{FF2B5EF4-FFF2-40B4-BE49-F238E27FC236}">
                <a16:creationId xmlns:a16="http://schemas.microsoft.com/office/drawing/2014/main" id="{B00652B9-42C8-4B79-87AE-EC1841CE90EB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7803430" y="3123337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0" name="Text Placeholder 2">
            <a:extLst>
              <a:ext uri="{FF2B5EF4-FFF2-40B4-BE49-F238E27FC236}">
                <a16:creationId xmlns:a16="http://schemas.microsoft.com/office/drawing/2014/main" id="{AB79ADA5-7A15-427C-98D0-BFA5909A6D3B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8201335" y="22905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65.8%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5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图表 90">
            <a:extLst>
              <a:ext uri="{FF2B5EF4-FFF2-40B4-BE49-F238E27FC236}">
                <a16:creationId xmlns:a16="http://schemas.microsoft.com/office/drawing/2014/main" id="{8A5D61C3-5396-45F5-B29E-E0FFE91EE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660114"/>
              </p:ext>
            </p:extLst>
          </p:nvPr>
        </p:nvGraphicFramePr>
        <p:xfrm>
          <a:off x="2246575" y="1813561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4"/>
          </a:graphicData>
        </a:graphic>
      </p:graphicFrame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8064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5" name="think-cell 幻灯片" r:id="rId85" imgW="499" imgH="508" progId="TCLayout.ActiveDocument.1">
                  <p:embed/>
                </p:oleObj>
              </mc:Choice>
              <mc:Fallback>
                <p:oleObj name="think-cell 幻灯片" r:id="rId85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(69.0%) was the primary in-border channel. </a:t>
            </a:r>
          </a:p>
          <a:p>
            <a:r>
              <a:rPr lang="en-US" altLang="zh-CN" dirty="0"/>
              <a:t>For Friesland, JD showed importance (70.7%) and decreased by -12.5%.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78,166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74,524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39DFEA9A-4868-4726-BE0B-4687929E4AC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47976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9,539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9055A0C-DF21-4D3A-BC9D-BB74455B3F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84823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7,850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2A6FAE18-0154-42E2-876B-5D06A83CC64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4744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5,818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2CC708AA-7218-4819-8BCF-9228125D2DD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E08E8750-478B-4868-8924-5100605BE23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733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E80089D5-BCD1-4FC3-9B3C-9FB0C4F700E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57996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5,151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>
                <a:ea typeface="Microsoft YaHei" panose="020B0503020204020204" pitchFamily="34" charset="-122"/>
              </a:rPr>
              <a:t>YoY GR</a:t>
            </a:r>
            <a:r>
              <a:rPr kumimoji="1" lang="en-US" altLang="zh-CN" sz="900" dirty="0">
                <a:ea typeface="Microsoft YaHei" panose="020B0503020204020204" pitchFamily="34" charset="-122"/>
              </a:rPr>
              <a:t>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73" name="文本占位符 8">
            <a:extLst>
              <a:ext uri="{FF2B5EF4-FFF2-40B4-BE49-F238E27FC236}">
                <a16:creationId xmlns:a16="http://schemas.microsoft.com/office/drawing/2014/main" id="{C2261F95-02D6-479B-B537-2C441CC1759B}"/>
              </a:ext>
            </a:extLst>
          </p:cNvPr>
          <p:cNvSpPr txBox="1">
            <a:spLocks/>
          </p:cNvSpPr>
          <p:nvPr/>
        </p:nvSpPr>
        <p:spPr>
          <a:xfrm>
            <a:off x="503238" y="16567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(Ton)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60892"/>
              </p:ext>
            </p:extLst>
          </p:nvPr>
        </p:nvGraphicFramePr>
        <p:xfrm>
          <a:off x="2105536" y="3780788"/>
          <a:ext cx="6705600" cy="5816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3523871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+5.0%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-12.5%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+20.7%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-66.4%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-22.2%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-31.4%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-5.8%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-85.8%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-18.5%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-22.6%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+6.7%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-71.5%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8B9CB02-0C87-48D0-8BC7-1BAF55F2CFD7}" type="datetime'''京''''''东''''''''(''''国内''''''''''自营''''''+国内''''''''POP)'">
              <a:rPr lang="zh-CN" altLang="en-US" sz="900" smtClean="0">
                <a:latin typeface="Arial" panose="020B0604020202020204" pitchFamily="34" charset="0"/>
              </a:rPr>
              <a:pPr/>
              <a:t>京东(国内自营+国内POP)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06080D6-775C-424A-878D-BDE3B45CA596}" type="datetime'''''''国内天猫''(''''旗''''舰''店''''''+''分销''''店'''''''')'''">
              <a:rPr lang="zh-CN" altLang="en-US" sz="900" smtClean="0">
                <a:latin typeface="Arial" panose="020B0604020202020204" pitchFamily="34" charset="0"/>
              </a:rPr>
              <a:pPr/>
              <a:t>国内天猫(旗舰店+分销店)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59D57B2-F23C-4B0C-A7C4-B2C17A480F26}" type="datetime'''''国''''''''内''''''''''猫''''''''''''''''''''超'''''''''''''">
              <a:rPr lang="zh-CN" altLang="en-US" sz="900" smtClean="0">
                <a:latin typeface="Arial" panose="020B0604020202020204" pitchFamily="34" charset="0"/>
              </a:rPr>
              <a:pPr/>
              <a:t>国内猫超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BB268AA2-7F06-4578-85E6-BF11017D696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98444E54-8776-4273-95C0-F8460A98CC9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FC16EDD-45BB-4582-A565-63713884841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03EAD43A-58D4-4084-9FD8-1EDF2264CC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3D66C173-26ED-42F5-B88E-74B56F2734E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963C382B-132B-4324-979D-B4F094AE37D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484625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95F6796D-9DAA-4F8F-84E2-85C7A6F244CB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D3D56A7-1381-400C-9728-5BC8C5A29A97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F290B57D-13B9-4A46-93D4-7F05DF5DCB6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B383CD6A-F3A7-4833-85B7-232C1C2D828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EBFA126B-27F0-46DE-86B0-FAF649CD6F8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DE9FD96C-C01F-4E96-9201-04181FF8A39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D4818CEA-8B55-423F-873C-6E235559BD8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367598" y="228949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62.7%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D03B85CA-97B3-4E65-92C2-564E0CB6283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367598" y="287385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F67B4086-0164-4401-8F30-1E8B0C36712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2367598" y="314080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ACB4687B-3526-4937-A902-629413E5F4C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736025" y="235114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E26F60A1-0027-4876-97CC-087B1FDBEA97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728405" y="293550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1899D9F6-848A-4C9A-A515-BAE983A3EAA3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728405" y="314910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D80A9F50-294B-494D-BB9C-FE0BC73DFB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3456799" y="229610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66.5%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C89886C1-C2EC-483E-88BA-BAEF1ECE618D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3463523" y="291991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8E9911DB-A58D-43DE-9ADE-D838EA1BCC7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463523" y="3146517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68B396D8-7A3E-4681-8F78-EF6FA31A0C8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3825226" y="234251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70.7%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63F6144-1F3E-4B15-B5B0-EFCEC2EC74A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3825226" y="29573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463062BD-CBC2-4115-B2AB-D4E7E58B53C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3825226" y="314810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446E4927-285E-4A8E-8468-4907B658F888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556047" y="228896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65.2%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D663B695-61D8-45E4-BD4D-BF3C48DDAA61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562771" y="2928010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5FDA1E70-9ACC-4013-88C6-A69A1A73E832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556047" y="314789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0D894B85-0881-4DD2-B2E3-11522D584638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924474" y="235061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344A05F6-10A2-4BAA-B259-A9209054098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924474" y="294259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646683F2-F151-432A-B8AA-44F44E03B05A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924474" y="314857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31BB1985-8975-4F3F-8CC3-CDCEACE5E788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6023708" y="222647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52.0%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8CBD0CA1-BF21-4847-BB77-69C5708EFA6E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23708" y="282607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40.3%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4F9C71C3-C89B-4D64-8912-FAAFA74C54EB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6023708" y="316922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48AAB10F-8660-47B8-A562-5FC0F272E7B7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6750831" y="232067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ABE31B84-EF77-4F45-8374-EE26C8B9EE79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6750831" y="29126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F1E7AA85-0E02-4AF2-BC64-BED79DC886D8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6750831" y="314150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A6F01860-F491-4520-8EC2-B18B59DE0252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7119258" y="238994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78.0%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46581ED2-C15D-4C69-BEFC-E73B2BBA7A0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7119258" y="299716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01F797F1-B847-4B62-A6AE-5CB87D11173E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7119258" y="3149811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2280D719-A558-4C97-A70D-483D7A5B0931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8213374" y="289290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DFB53203-D05F-45DE-A55F-9CC2EFE10935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8213374" y="313047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FE25FEF4-36CE-4672-B17D-06579FE27070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677051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4,388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5A4CAE6B-16B3-402D-94B9-6A2B29BAA6A3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713799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1,285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39" name="表格 238">
            <a:extLst>
              <a:ext uri="{FF2B5EF4-FFF2-40B4-BE49-F238E27FC236}">
                <a16:creationId xmlns:a16="http://schemas.microsoft.com/office/drawing/2014/main" id="{EE60F833-C8E1-4E87-86DE-0A5DAF8E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20288"/>
              </p:ext>
            </p:extLst>
          </p:nvPr>
        </p:nvGraphicFramePr>
        <p:xfrm>
          <a:off x="21350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BF65BA5C-CE4D-4CB5-B6D7-ADB9ECAA3329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5951944" y="297548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AE17F883-FAD9-448C-BC1C-454D7248BB0B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5890031" y="309772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45B1CE-2F88-4C5D-A148-DEF2DE6129D5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828119" y="328028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0A632C5-0514-4156-B448-00375EB9CA76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 bwMode="auto">
          <a:xfrm>
            <a:off x="5874156" y="2975486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B4F6E41D-3C8B-4BDA-B981-1E0707FBDC51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951944" y="297548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C0FD02BC-6A21-49D8-AFD3-51BC598DB679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74156" y="3097723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C2C3652-FB69-4AB9-8C3B-AFB04967299C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890031" y="309772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7B9E6214-1B81-4E84-8C23-86A82606DFD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5828119" y="328028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 Placeholder 2">
            <a:extLst>
              <a:ext uri="{FF2B5EF4-FFF2-40B4-BE49-F238E27FC236}">
                <a16:creationId xmlns:a16="http://schemas.microsoft.com/office/drawing/2014/main" id="{67BB9729-EBE9-4EC8-9D61-99E8F2FF3703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5612219" y="291357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0" name="Text Placeholder 2">
            <a:extLst>
              <a:ext uri="{FF2B5EF4-FFF2-40B4-BE49-F238E27FC236}">
                <a16:creationId xmlns:a16="http://schemas.microsoft.com/office/drawing/2014/main" id="{D67319D7-AD27-482D-85AB-8A90DC7254D0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5612219" y="3035811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1" name="Text Placeholder 2">
            <a:extLst>
              <a:ext uri="{FF2B5EF4-FFF2-40B4-BE49-F238E27FC236}">
                <a16:creationId xmlns:a16="http://schemas.microsoft.com/office/drawing/2014/main" id="{34D1DD8D-151B-4B6F-A6CA-19EAC9AB506D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612219" y="3158048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BF200CD6-6099-4BED-B48B-4C82462E1DDD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83A78729-BBA4-4739-A318-446FBBDCE64A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1AAE70E2-AA3D-4CEB-9697-1595F7C50146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44344D7-0B55-46E8-9C5B-81E8D75F1D8F}"/>
              </a:ext>
            </a:extLst>
          </p:cNvPr>
          <p:cNvCxnSpPr>
            <a:cxnSpLocks/>
          </p:cNvCxnSpPr>
          <p:nvPr>
            <p:custDataLst>
              <p:tags r:id="rId74"/>
            </p:custDataLst>
          </p:nvPr>
        </p:nvCxnSpPr>
        <p:spPr bwMode="auto">
          <a:xfrm>
            <a:off x="8049362" y="297013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91C2F75-8155-4D0F-9CDA-3DA30BBFA753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17353C7C-F982-4E9E-9387-F7330CFE5687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49362" y="309237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C33D133-DF55-4870-A497-7734251D920E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8D8ABF5E-DC89-48C1-A64F-B7C06B5CF8AF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23F9C3E3-53B7-4B4F-9078-40A99C9D3C7A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7787425" y="290822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D2CF006B-5486-45B9-A9D9-300E16A386D4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7787425" y="303046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D62CC839-39F0-4A9F-BEB3-C0E6DA2A0E2E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787425" y="31527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A126E5C2-6F1D-40BF-BBA3-DA9C9DFD7984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8214783" y="23286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66.6%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941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6" name="think-cell 幻灯片" r:id="rId8" imgW="499" imgH="508" progId="TCLayout.ActiveDocument.1">
                  <p:embed/>
                </p:oleObj>
              </mc:Choice>
              <mc:Fallback>
                <p:oleObj name="think-cell 幻灯片" r:id="rId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表格 240">
            <a:extLst>
              <a:ext uri="{FF2B5EF4-FFF2-40B4-BE49-F238E27FC236}">
                <a16:creationId xmlns:a16="http://schemas.microsoft.com/office/drawing/2014/main" id="{C1F70740-334A-442C-8F85-EBDBCBDA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88849"/>
              </p:ext>
            </p:extLst>
          </p:nvPr>
        </p:nvGraphicFramePr>
        <p:xfrm>
          <a:off x="1379696" y="1188879"/>
          <a:ext cx="1341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SP [290,390) showed importance (36.2%) and downtrend in Avg Price.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4091A-B98D-41CB-BAD1-D9670E18E56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074919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MAT Oct22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0372571-4042-4CCE-9589-C1093DD8834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01692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MAT Oct23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281998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21,919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493780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21,075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40126"/>
              </p:ext>
            </p:extLst>
          </p:nvPr>
        </p:nvGraphicFramePr>
        <p:xfrm>
          <a:off x="4457700" y="2041134"/>
          <a:ext cx="42700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01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Avg Price / KG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MAT Oct22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MAT Oct23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2199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454.2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450.0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340.1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333.1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246.7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251.0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149.1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150.8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EBB3BBA-7894-44A9-8886-EB0EF0590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247033"/>
              </p:ext>
            </p:extLst>
          </p:nvPr>
        </p:nvGraphicFramePr>
        <p:xfrm>
          <a:off x="801687" y="1761094"/>
          <a:ext cx="2497137" cy="245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FD22BDBB-BD8C-44FD-AD38-28954F171C86}"/>
              </a:ext>
            </a:extLst>
          </p:cNvPr>
          <p:cNvSpPr/>
          <p:nvPr/>
        </p:nvSpPr>
        <p:spPr>
          <a:xfrm>
            <a:off x="4106062" y="3646129"/>
            <a:ext cx="283172" cy="160413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B80FFA-7776-41F7-8663-1CE25E30970A}"/>
              </a:ext>
            </a:extLst>
          </p:cNvPr>
          <p:cNvSpPr/>
          <p:nvPr/>
        </p:nvSpPr>
        <p:spPr>
          <a:xfrm>
            <a:off x="4106062" y="3341665"/>
            <a:ext cx="283172" cy="160413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2F7448-0753-44A4-A950-F1E10D181A37}"/>
              </a:ext>
            </a:extLst>
          </p:cNvPr>
          <p:cNvSpPr/>
          <p:nvPr/>
        </p:nvSpPr>
        <p:spPr>
          <a:xfrm>
            <a:off x="4106062" y="3020424"/>
            <a:ext cx="283172" cy="160413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C81BD4-D7D1-4A91-A907-B67631C79778}"/>
              </a:ext>
            </a:extLst>
          </p:cNvPr>
          <p:cNvSpPr/>
          <p:nvPr/>
        </p:nvSpPr>
        <p:spPr>
          <a:xfrm>
            <a:off x="4106062" y="2724350"/>
            <a:ext cx="283172" cy="160413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F84831-4D79-4986-962A-78045D84C59D}"/>
              </a:ext>
            </a:extLst>
          </p:cNvPr>
          <p:cNvSpPr/>
          <p:nvPr/>
        </p:nvSpPr>
        <p:spPr>
          <a:xfrm>
            <a:off x="4106062" y="2428276"/>
            <a:ext cx="283172" cy="160413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8DB8A994-B218-4706-BDD7-2ADD1FEBA5A7}"/>
              </a:ext>
            </a:extLst>
          </p:cNvPr>
          <p:cNvSpPr txBox="1">
            <a:spLocks/>
          </p:cNvSpPr>
          <p:nvPr/>
        </p:nvSpPr>
        <p:spPr>
          <a:xfrm>
            <a:off x="251143" y="1563100"/>
            <a:ext cx="876458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5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3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increased by +78.0% in SP and +8.1%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76619" y="2901634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7C59A09-9EC6-4D57-A0C6-0AC9081A35C9}" type="datetime'''''''''''''''''''''''''''''''''''''''''''''''''''''''0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21801"/>
              </p:ext>
            </p:extLst>
          </p:nvPr>
        </p:nvGraphicFramePr>
        <p:xfrm>
          <a:off x="1219199" y="3560428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59297844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-12.1%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-92.4%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+0.2%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+78.0%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+54.4%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-92.6%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+13.7%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-2.3%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+162.0%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-58.2%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-16.7%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-65.1%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+98.5%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-71.1%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54" name="文本占位符 8">
            <a:extLst>
              <a:ext uri="{FF2B5EF4-FFF2-40B4-BE49-F238E27FC236}">
                <a16:creationId xmlns:a16="http://schemas.microsoft.com/office/drawing/2014/main" id="{672B285F-E340-4657-BB21-1EFD5C20C31C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9069BF-1982-47ED-AF95-9300E648C2BF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DD0844-D26E-4402-9A65-E8E16387CCE2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FC3143-9936-43F4-8C75-676DBC9D29FA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EAA4D8-441E-4A1D-ADF4-4F06F10803BB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4006F2-67A2-4FFB-8FB6-9427615BB99E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4EC9F72-81F3-45BF-A42C-2DAAD49EC9C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21,919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37DDF95-352E-4E15-AD6B-D2A36CD5D0A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21,075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2ACC8D7-B2BF-440F-B01D-E99E9DFD10B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3,148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64B23A9-3907-47AF-9807-ED5BD09E798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3,040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34EEC26-8780-4C90-BA26-4D00AE7D1F6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5506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2,595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B029A209-0D94-456C-9169-4D715F644C7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93522" y="285431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1F9EC181-EFC5-4D31-B03C-CA1BC4BCC83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6960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B2FFCCF-3AE2-4089-8A68-95771FC35C9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25959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C5D29101-D4B9-4155-B583-C5937CEF34A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8758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2,334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C3740B7-7782-4EA6-B9B8-39833737AD5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0031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815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CFEA2758-3660-4CBD-BB5D-AD47BB177D2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16669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253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3C83D39-B980-4CCA-A3B7-C501DD9DCACB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9184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87C0A603-848B-4254-B18D-651DD7D0D19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84453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183DD75-6385-41E3-9E70-8596893E25E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910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1F845F77-AF6C-4D6F-B6AB-6B6B9E40AAA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03781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5C756BE1-2987-46F9-98D1-79C8CF35276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4B69BFB3-1942-4EF0-85D7-CDF9122E6D9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604C01ED-DC96-43EC-9531-00F65C3C2E0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1A0EBE4-381E-45CD-AEA3-F636086FF0C3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7610502-49D4-4E1B-B6BD-06E1B9284A6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085909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876E7E0-9FCA-426F-B23D-4F59EFF085A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697731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42BCF2C8-93A4-4F68-A534-C2976E7BEE8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18246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1872556-8EBE-467A-A46D-C61C63A892E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8B8FC972-751D-4418-8780-D729994FB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39128"/>
              </p:ext>
            </p:extLst>
          </p:nvPr>
        </p:nvGraphicFramePr>
        <p:xfrm>
          <a:off x="215794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46" name="图表 45">
            <a:extLst>
              <a:ext uri="{FF2B5EF4-FFF2-40B4-BE49-F238E27FC236}">
                <a16:creationId xmlns:a16="http://schemas.microsoft.com/office/drawing/2014/main" id="{789F2CB5-D2FE-486E-8582-301548653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913693"/>
              </p:ext>
            </p:extLst>
          </p:nvPr>
        </p:nvGraphicFramePr>
        <p:xfrm>
          <a:off x="2249764" y="1763209"/>
          <a:ext cx="6411912" cy="136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222320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6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80"/>
            <a:ext cx="7527925" cy="386158"/>
          </a:xfrm>
        </p:spPr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reported positive growth as +78.0% in SP and +10.7%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54645" y="2929182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D2EE07FE-1E7E-42AC-88FB-7C937175F982}" type="datetime'''''''''''''''''''''''''''''''''''''''''''''0''''''''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20FA1FB9-F9D4-40B5-A9CF-E17BEFB905D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volume ton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91EA9F2-DD07-4B60-B2A2-950D3B2E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26602"/>
              </p:ext>
            </p:extLst>
          </p:nvPr>
        </p:nvGraphicFramePr>
        <p:xfrm>
          <a:off x="1219199" y="3560428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10343625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-11.3%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+21.8%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+78.0%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+52.2%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-92.1%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+11.8%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+156.2%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-57.2%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-17.7%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-68.5%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+16.1%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45" name="文本占位符 8">
            <a:extLst>
              <a:ext uri="{FF2B5EF4-FFF2-40B4-BE49-F238E27FC236}">
                <a16:creationId xmlns:a16="http://schemas.microsoft.com/office/drawing/2014/main" id="{BC70194A-5C02-4127-9432-9C697CF0F435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E2A7F76-5A55-4AFB-A637-B8A5662CC284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8F0411-2FA7-4F78-802E-3E861A22A7D3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BCFF83-2560-49FC-9ED9-C02E924B8197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769802-9145-489B-A757-0711C08183A1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E84E4F5-A426-41A2-8F79-232807617663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E8FF0E5-805F-42A1-89F3-0D6FEAECC81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78,166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82CDC8F-8F75-4B4A-ABA1-0BAFEF6B1A4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74,524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F534BB4-E0AA-4B45-952D-E0B1DEF66BA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9,539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1506F3-47D0-46E1-8AD9-516EAF3151D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7,850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A32CC13-AE1D-434E-8AE9-E26D6E61E1E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5,818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153E1E0-EFCD-406A-9D16-71BFF6C052F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78282" y="288479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1DFE7FC-62DE-4467-851A-F878803583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7A714A-DE68-4042-A4A8-04AF85F7BA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303588" y="166178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733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FEF2DD0-CDBA-455F-A621-09A8C2EBF93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9520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5,151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D4A6BA0-C8DC-4BD9-BDC9-99D080389A6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30419" y="164576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4,388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A26147CF-72A2-47FC-858D-C8BA4E962D3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207867" y="16428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1,285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1468478-4A60-4A50-8C19-DF33A7458F7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246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FABF7FB-55CA-41E1-BB9C-C130DEA6F24B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57557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344AB68-8979-4802-A578-5D95A82A971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2376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84E20CA1-562C-44A2-84BC-6CFC8060935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397057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D4EC423E-2A6B-4A86-9A02-601420FCA7C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000364-C408-498D-8574-3A2BF464D1A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F023624-7585-45A3-B714-F2D121BD629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D3B8A8D-81A6-45EF-8A86-AE939F3A468C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39FAB9B-2BB9-4590-A825-793DE9E522F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112805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7AB2C90E-215D-48D9-9FCE-D72E84C7BEC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724627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26FEB477-2DED-45BE-88AF-F2BA4CE1277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21294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71E42AA3-A1BE-4551-9D40-4CF5D799F1E3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CF0D3AB4-47BE-4CE3-8F67-B2CCCE56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3473"/>
              </p:ext>
            </p:extLst>
          </p:nvPr>
        </p:nvGraphicFramePr>
        <p:xfrm>
          <a:off x="215794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59" name="图表 58">
            <a:extLst>
              <a:ext uri="{FF2B5EF4-FFF2-40B4-BE49-F238E27FC236}">
                <a16:creationId xmlns:a16="http://schemas.microsoft.com/office/drawing/2014/main" id="{07CACB40-8F72-42DA-8B4A-5293D8FDD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060370"/>
              </p:ext>
            </p:extLst>
          </p:nvPr>
        </p:nvGraphicFramePr>
        <p:xfrm>
          <a:off x="2088921" y="1804988"/>
          <a:ext cx="6759515" cy="1311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6993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6" name="think-cell 幻灯片" r:id="rId29" imgW="499" imgH="508" progId="TCLayout.ActiveDocument.1">
                  <p:embed/>
                </p:oleObj>
              </mc:Choice>
              <mc:Fallback>
                <p:oleObj name="think-cell 幻灯片" r:id="rId29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S1(+7.0%) and S3 (+5.4%) outperformed the market.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91859" y="2886075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2789EC1-4E8B-4AE6-9A60-E535016986C4}" type="datetime'''''''''''''''''''''''''''''''''''0'''''''''">
              <a:rPr lang="zh-CN" altLang="en-US" sz="800" b="1" smtClean="0">
                <a:latin typeface="Arial" panose="020B0604020202020204" pitchFamily="34" charset="0"/>
              </a:rPr>
              <a:pPr/>
              <a:t>0</a:t>
            </a:fld>
            <a:r>
              <a:rPr lang="en-US" altLang="zh-CN" sz="800" b="1" dirty="0">
                <a:latin typeface="Arial" panose="020B0604020202020204" pitchFamily="34" charset="0"/>
              </a:rPr>
              <a:t>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56796"/>
              </p:ext>
            </p:extLst>
          </p:nvPr>
        </p:nvGraphicFramePr>
        <p:xfrm>
          <a:off x="1219199" y="3590908"/>
          <a:ext cx="7581599" cy="106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81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2142069"/>
                    </a:ext>
                  </a:extLst>
                </a:gridCol>
              </a:tblGrid>
              <a:tr h="1764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+14.6%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-68.2%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+0.1%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-12.0%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-63.8%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+29.3%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-69.3%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-11.3%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-24.7%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+16.9%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-70.1%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+20.1%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32748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2D32E2F-9038-414A-ACF5-B33FACB70459}"/>
              </a:ext>
            </a:extLst>
          </p:cNvPr>
          <p:cNvSpPr/>
          <p:nvPr/>
        </p:nvSpPr>
        <p:spPr>
          <a:xfrm>
            <a:off x="1002332" y="4357097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94E37D-FAB8-4F20-900F-65E3919C007B}"/>
              </a:ext>
            </a:extLst>
          </p:cNvPr>
          <p:cNvSpPr/>
          <p:nvPr/>
        </p:nvSpPr>
        <p:spPr>
          <a:xfrm>
            <a:off x="1002331" y="4539702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C4519AD-4232-47D8-BBA4-3315E1229EF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EC5C47B-C28F-4B34-AEC2-E062480561B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A58189E-A832-4FE4-A4EC-FAD80F60274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973D97FD-E767-4C38-BEB4-B95C397D24C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663735A-F43C-46CC-903F-D1BFEF32DF5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81041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34574BD1-7DEB-470E-931F-67B5E7269B0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08103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416F904-2FA8-4CE7-A272-16DCDE96D0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993734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527881A2-E0F4-4B72-88C2-471E6C736FE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05555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3ED2C8F8-7DB0-464C-9889-813A1822197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16389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40BE204-0612-4C5C-9F65-0E61B46609C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28211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4C10EE75-520B-4817-A5D6-CEDB2336BE8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1294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CE8154FD-BD2C-491F-8FBD-76E32A641B7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2476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87BA8880-5A9F-407C-9785-B10EDEC0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9022"/>
              </p:ext>
            </p:extLst>
          </p:nvPr>
        </p:nvGraphicFramePr>
        <p:xfrm>
          <a:off x="216556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EE66D90B-2145-4A88-B617-8A1D8199574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4536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21,919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3F6BC42-6558-42A3-A178-9BF0746D42D2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92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21,075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A60467A-B738-41DE-A8C8-8373977FAA6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9500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3,148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C1737E6D-10A2-4627-8BC7-180DE5702C1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109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3,040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6887DFBC-392B-4058-8611-EE0C0BD85DB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2,595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22333193-F970-41CA-9DAA-0BBF38BCB31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16382" y="283907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FC9EFAD-06C0-4216-8787-8E7EA8E26EB6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6C8A3EEC-E565-4200-8B12-8D5E3ADA852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0531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8374E337-6952-4A86-A1C4-29333CF67724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0282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2,334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D8D8C7AF-734D-49A6-95B6-5AF11305B57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3079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815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B6B172F0-3D69-43B5-984D-7918D35FECC0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18955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253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1" name="图表 40">
            <a:extLst>
              <a:ext uri="{FF2B5EF4-FFF2-40B4-BE49-F238E27FC236}">
                <a16:creationId xmlns:a16="http://schemas.microsoft.com/office/drawing/2014/main" id="{55C28828-C257-4D5B-AA21-5529A4A7E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05620"/>
              </p:ext>
            </p:extLst>
          </p:nvPr>
        </p:nvGraphicFramePr>
        <p:xfrm>
          <a:off x="2094348" y="1798903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13894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6" name="think-cell 幻灯片" r:id="rId29" imgW="499" imgH="508" progId="TCLayout.ActiveDocument.1">
                  <p:embed/>
                </p:oleObj>
              </mc:Choice>
              <mc:Fallback>
                <p:oleObj name="think-cell 幻灯片" r:id="rId29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 showed a positive growth by +0.6%.</a:t>
            </a: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59628"/>
              </p:ext>
            </p:extLst>
          </p:nvPr>
        </p:nvGraphicFramePr>
        <p:xfrm>
          <a:off x="1219199" y="3590908"/>
          <a:ext cx="7578771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341058194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+0.6%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+15.4%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-68.6%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-19.3%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-65.7%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-15.5%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+31.2%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-72.0%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-13.0%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-41.7%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+17.5%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-72.3%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+34.5%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32748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2D32E2F-9038-414A-ACF5-B33FACB70459}"/>
              </a:ext>
            </a:extLst>
          </p:cNvPr>
          <p:cNvSpPr/>
          <p:nvPr/>
        </p:nvSpPr>
        <p:spPr>
          <a:xfrm>
            <a:off x="1002332" y="4357097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94E37D-FAB8-4F20-900F-65E3919C007B}"/>
              </a:ext>
            </a:extLst>
          </p:cNvPr>
          <p:cNvSpPr/>
          <p:nvPr/>
        </p:nvSpPr>
        <p:spPr>
          <a:xfrm>
            <a:off x="1002331" y="4539702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37" name="文本占位符 8">
            <a:extLst>
              <a:ext uri="{FF2B5EF4-FFF2-40B4-BE49-F238E27FC236}">
                <a16:creationId xmlns:a16="http://schemas.microsoft.com/office/drawing/2014/main" id="{E63CCC06-89D2-4997-8B11-673B146A59FE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ton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CFF1456-BFF9-4465-8A21-A4F89E65687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009004" y="2925083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0.00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315549A9-2F2C-448C-8C73-55DD1656AD7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FBCFB36-CA04-4203-BFFD-E6EB8BC38A9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DF854FC-DC22-49EC-AB41-DBBDC824918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BEBED2D-3CAB-4982-BEBC-40D726EC2C3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147D759-5298-4966-87A9-F7AA310D8ED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94489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6ACA06B-760F-4F16-92EA-0D0384CB16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21551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7D52EE7F-C333-4D51-A49E-66B3DABF331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007182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47BD351A-7730-48FC-9B8D-6E1047777BD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19003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80C886D4-B556-4A39-9081-5DCE420D46D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23113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72072B8-8BD5-4E01-97C7-D6682AD21A5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41659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5AC255F-C3BD-4F57-9C37-138FC2624AA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2818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6240770-392A-41F2-AB29-424335B2529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4000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Oct22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25FB4354-002F-4A4C-9D27-0FD419ECB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71439"/>
              </p:ext>
            </p:extLst>
          </p:nvPr>
        </p:nvGraphicFramePr>
        <p:xfrm>
          <a:off x="21731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087B8405-E611-46EB-9762-62EC9A205B4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52989" y="165808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78,166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4CFD991-41D8-47FE-808D-E468DDA1844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24546" y="166491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74,524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47F21E70-C6D7-4A66-B132-3B0589FC1CD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510249" y="1655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9,539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C059B470-FD5E-45F0-ACB4-E3EAC45277B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8710" y="165583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7,850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1F4B399-3BEE-4611-B05F-697E93897FF6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85543" y="1650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5,818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6B71BCC-9B13-4414-B2D4-250F93D500E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24002" y="286955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C5A5A79-7B68-4454-BC3C-00890B1E731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100083" y="165808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5E8F4CA-B920-422E-92DB-709668FDFAE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20558" y="165591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733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89C0A3CD-183F-4DE2-8EE4-EB06EC8A584F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18064" y="16572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5,151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20E275A-1C11-49E2-A067-29186FE4BD3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46034" y="164821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4,388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4F81302-0F34-45A7-9BDD-BB9A182F480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204791" y="164259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1,285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EB2A44B2-EA7D-4458-8641-E32AEAED1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011043"/>
              </p:ext>
            </p:extLst>
          </p:nvPr>
        </p:nvGraphicFramePr>
        <p:xfrm>
          <a:off x="2107151" y="1828730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257701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499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E1&quot; g=&quot;87&quot; b=&quot;19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/field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21426</TotalTime>
  <Words>2648</Words>
  <Application>Microsoft Office PowerPoint</Application>
  <PresentationFormat>全屏显示(16:9)</PresentationFormat>
  <Paragraphs>1002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Microsoft Yahei</vt:lpstr>
      <vt:lpstr>Narrow</vt:lpstr>
      <vt:lpstr>Poppins</vt:lpstr>
      <vt:lpstr>Source Han Serif SC</vt:lpstr>
      <vt:lpstr>等线</vt:lpstr>
      <vt:lpstr>思源黑体 CN Bold</vt:lpstr>
      <vt:lpstr>思源黑体 CN Light</vt:lpstr>
      <vt:lpstr>思源黑体 CN Regular</vt:lpstr>
      <vt:lpstr>Microsoft YaHei</vt:lpstr>
      <vt:lpstr>Microsoft YaHei</vt:lpstr>
      <vt:lpstr>Arial</vt:lpstr>
      <vt:lpstr>Office Theme</vt:lpstr>
      <vt:lpstr>1_Office Theme</vt:lpstr>
      <vt:lpstr>think-cell 幻灯片</vt:lpstr>
      <vt:lpstr>Friesland Monthly Report</vt:lpstr>
      <vt:lpstr>Total Category vs Friesland Performance Summary</vt:lpstr>
      <vt:lpstr>IMF &amp; Friesland Channel Value Importance In B2C In-border</vt:lpstr>
      <vt:lpstr>IMF &amp; Friesland Channel Volume Importance In B2C In-border</vt:lpstr>
      <vt:lpstr>IMF &amp; Friesland Price Tier Value Importance In B2C In-border</vt:lpstr>
      <vt:lpstr>IMF &amp; Friesland Price Tier Value Importance In B2C In-border</vt:lpstr>
      <vt:lpstr>IMF &amp; Friesland Price Tier Volume Importance In B2C In-border</vt:lpstr>
      <vt:lpstr>IMF &amp; Friesland Stage Value Importance In B2C In-border</vt:lpstr>
      <vt:lpstr>IMF &amp; Friesland Stage Volume Importance In B2C In-border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zeng.xiangyan</cp:lastModifiedBy>
  <cp:revision>376</cp:revision>
  <dcterms:created xsi:type="dcterms:W3CDTF">2010-04-12T23:12:02Z</dcterms:created>
  <dcterms:modified xsi:type="dcterms:W3CDTF">2023-11-16T07:35:46Z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