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  <p:sldMasterId id="2147483876" r:id="rId2"/>
    <p:sldMasterId id="2147483900" r:id="rId3"/>
    <p:sldMasterId id="2147483942" r:id="rId4"/>
  </p:sldMasterIdLst>
  <p:notesMasterIdLst>
    <p:notesMasterId r:id="rId20"/>
  </p:notesMasterIdLst>
  <p:handoutMasterIdLst>
    <p:handoutMasterId r:id="rId21"/>
  </p:handoutMasterIdLst>
  <p:sldIdLst>
    <p:sldId id="445" r:id="rId5"/>
    <p:sldId id="418" r:id="rId6"/>
    <p:sldId id="377" r:id="rId7"/>
    <p:sldId id="392" r:id="rId8"/>
    <p:sldId id="448" r:id="rId9"/>
    <p:sldId id="447" r:id="rId10"/>
    <p:sldId id="449" r:id="rId11"/>
    <p:sldId id="451" r:id="rId12"/>
    <p:sldId id="452" r:id="rId13"/>
    <p:sldId id="453" r:id="rId14"/>
    <p:sldId id="455" r:id="rId15"/>
    <p:sldId id="454" r:id="rId16"/>
    <p:sldId id="456" r:id="rId17"/>
    <p:sldId id="450" r:id="rId18"/>
    <p:sldId id="329" r:id="rId1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923"/>
    <a:srgbClr val="EA5022"/>
    <a:srgbClr val="F17E30"/>
    <a:srgbClr val="5B9BD6"/>
    <a:srgbClr val="5D3683"/>
    <a:srgbClr val="1DC2DE"/>
    <a:srgbClr val="FED300"/>
    <a:srgbClr val="373C41"/>
    <a:srgbClr val="18A939"/>
    <a:srgbClr val="373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88283" autoAdjust="0"/>
  </p:normalViewPr>
  <p:slideViewPr>
    <p:cSldViewPr snapToGrid="0" snapToObjects="1">
      <p:cViewPr>
        <p:scale>
          <a:sx n="99" d="100"/>
          <a:sy n="99" d="100"/>
        </p:scale>
        <p:origin x="-80" y="-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87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9BCF4-EE9E-41E5-9549-76585F6847C3}" type="doc">
      <dgm:prSet loTypeId="urn:microsoft.com/office/officeart/2005/8/layout/radial6" loCatId="cycle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763D0085-86A7-4EBC-9403-66CCB26083EB}">
      <dgm:prSet phldrT="[文本]" custT="1"/>
      <dgm:spPr>
        <a:solidFill>
          <a:srgbClr val="FF6600"/>
        </a:solidFill>
      </dgm:spPr>
      <dgm:t>
        <a:bodyPr/>
        <a:lstStyle/>
        <a:p>
          <a:r>
            <a:rPr lang="en-US" altLang="zh-CN" sz="4400" b="1" u="sng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PAI</a:t>
          </a:r>
        </a:p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人工智能平台</a:t>
          </a:r>
        </a:p>
      </dgm:t>
    </dgm:pt>
    <dgm:pt modelId="{717A42F7-25AF-4DC2-90DC-7217DB216AE7}" type="parTrans" cxnId="{EE5E250A-CE76-4F17-8B67-D9C299EB0CC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67CE52-FB5D-456D-BC05-896FD4170D8C}" type="sibTrans" cxnId="{EE5E250A-CE76-4F17-8B67-D9C299EB0CC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B27CD9-9D13-4945-BCE5-24B2E1FA0A3E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多数据源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2902C9-30D8-4D2B-84AA-A6F534CA8171}" type="parTrans" cxnId="{D9753657-B7BA-43E5-8ABC-77212577FB2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6993F1-AC03-4D60-AF0C-B11F2AC426E2}" type="sibTrans" cxnId="{D9753657-B7BA-43E5-8ABC-77212577FB2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4ED33-77AD-4802-9B41-93259806737B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预测服务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93B38F-296C-44D3-954E-2A39AB5AB98D}" type="parTrans" cxnId="{05D961AC-49CE-4537-87FA-0DF8D9B9C7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4B92F1-22A0-4C47-8409-9A2D77C6E3BC}" type="sibTrans" cxnId="{05D961AC-49CE-4537-87FA-0DF8D9B9C7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CE50C7-8B6B-4FFA-B3D6-63328C9D06BB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 框架 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83C1EA-4613-41B8-8017-359F5826203F}" type="parTrans" cxnId="{82613B21-86F6-45A5-9C35-4553F89740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9B9AA3-0A79-4970-88AD-C5ACF262A44D}" type="sibTrans" cxnId="{82613B21-86F6-45A5-9C35-4553F89740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6C595C-2277-44A8-89E4-DDF221A72F31}">
      <dgm:prSet phldrT="[文本]"/>
      <dgm:spPr/>
      <dgm:t>
        <a:bodyPr/>
        <a:lstStyle/>
        <a:p>
          <a:endParaRPr lang="zh-CN" altLang="en-US" dirty="0"/>
        </a:p>
      </dgm:t>
    </dgm:pt>
    <dgm:pt modelId="{D375D3C5-D0FC-4010-AC6A-EB41AA3CB81C}" type="parTrans" cxnId="{9F7DDC1E-DFE7-41F5-9EF9-8AE0510F8A1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195826-C6B1-407E-A2EC-B38E48D4AD25}" type="sibTrans" cxnId="{9F7DDC1E-DFE7-41F5-9EF9-8AE0510F8A1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73FEE1-665F-4B08-8B02-2EF8BC419FCB}">
      <dgm:prSet phldrT="[文本]"/>
      <dgm:spPr/>
      <dgm:t>
        <a:bodyPr/>
        <a:lstStyle/>
        <a:p>
          <a:endParaRPr lang="zh-CN" altLang="en-US"/>
        </a:p>
      </dgm:t>
    </dgm:pt>
    <dgm:pt modelId="{34437064-AA12-449B-AA2B-80F240315F1F}" type="parTrans" cxnId="{A1B65D38-EBF5-4DAA-9802-55E35054517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826A02-FD2C-4C80-AE30-56EE2013FE8E}" type="sibTrans" cxnId="{A1B65D38-EBF5-4DAA-9802-55E35054517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C07D3B-B583-43A0-90CE-8B23D371F36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开发工具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882821-BF7A-4961-B4B2-7B2D4E128C48}" type="parTrans" cxnId="{51880B7E-1BDF-471A-8318-0D6E9FBFE3E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A06C58-C155-4691-95CE-2AD80D512CFE}" type="sibTrans" cxnId="{51880B7E-1BDF-471A-8318-0D6E9FBFE3E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2B0B9F-3FA5-E849-9E1F-B7C30665EB67}">
      <dgm:prSet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深度学习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AAC6A9-8318-0440-94F1-EC858155C5F6}" type="parTrans" cxnId="{E0156857-D936-364B-BAE2-E15E4AF652CA}">
      <dgm:prSet/>
      <dgm:spPr/>
      <dgm:t>
        <a:bodyPr/>
        <a:lstStyle/>
        <a:p>
          <a:endParaRPr lang="zh-CN" altLang="en-US"/>
        </a:p>
      </dgm:t>
    </dgm:pt>
    <dgm:pt modelId="{CF90EE13-25B8-9645-9E20-A07B644FCF4D}" type="sibTrans" cxnId="{E0156857-D936-364B-BAE2-E15E4AF652CA}">
      <dgm:prSet/>
      <dgm:spPr/>
      <dgm:t>
        <a:bodyPr/>
        <a:lstStyle/>
        <a:p>
          <a:endParaRPr lang="zh-CN" altLang="en-US"/>
        </a:p>
      </dgm:t>
    </dgm:pt>
    <dgm:pt modelId="{835EB921-3C21-6548-A0F4-7C4BD355927C}">
      <dgm:prSet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生态建设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518328-0597-1342-BEE1-56569CB326FB}" type="parTrans" cxnId="{B07CC94A-F940-FF44-9D5B-72651FD1095C}">
      <dgm:prSet/>
      <dgm:spPr/>
      <dgm:t>
        <a:bodyPr/>
        <a:lstStyle/>
        <a:p>
          <a:endParaRPr lang="zh-CN" altLang="en-US"/>
        </a:p>
      </dgm:t>
    </dgm:pt>
    <dgm:pt modelId="{9279F41A-F64E-9849-8B37-6D46557BED5C}" type="sibTrans" cxnId="{B07CC94A-F940-FF44-9D5B-72651FD1095C}">
      <dgm:prSet/>
      <dgm:spPr/>
      <dgm:t>
        <a:bodyPr/>
        <a:lstStyle/>
        <a:p>
          <a:endParaRPr lang="zh-CN" altLang="en-US"/>
        </a:p>
      </dgm:t>
    </dgm:pt>
    <dgm:pt modelId="{DBE98FAA-EBE4-43BD-B23C-39A3C9549993}" type="pres">
      <dgm:prSet presAssocID="{1319BCF4-EE9E-41E5-9549-76585F6847C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36DCD8-45C3-44C1-AAF9-FF7A5B8EE193}" type="pres">
      <dgm:prSet presAssocID="{763D0085-86A7-4EBC-9403-66CCB26083EB}" presName="centerShape" presStyleLbl="node0" presStyleIdx="0" presStyleCnt="1" custScaleX="128920" custScaleY="120185"/>
      <dgm:spPr/>
      <dgm:t>
        <a:bodyPr/>
        <a:lstStyle/>
        <a:p>
          <a:endParaRPr lang="zh-CN" altLang="en-US"/>
        </a:p>
      </dgm:t>
    </dgm:pt>
    <dgm:pt modelId="{B3C8CC1D-322B-485F-8717-A159BF5AC65C}" type="pres">
      <dgm:prSet presAssocID="{3DB27CD9-9D13-4945-BCE5-24B2E1FA0A3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7EFA5F-FCD8-4207-BADD-B4389DE028E3}" type="pres">
      <dgm:prSet presAssocID="{3DB27CD9-9D13-4945-BCE5-24B2E1FA0A3E}" presName="dummy" presStyleCnt="0"/>
      <dgm:spPr/>
      <dgm:t>
        <a:bodyPr/>
        <a:lstStyle/>
        <a:p>
          <a:endParaRPr lang="zh-CN" altLang="en-US"/>
        </a:p>
      </dgm:t>
    </dgm:pt>
    <dgm:pt modelId="{95D355C1-0DD4-47AC-BF35-EF694B356505}" type="pres">
      <dgm:prSet presAssocID="{166993F1-AC03-4D60-AF0C-B11F2AC426E2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7460A917-C415-A14A-A0BC-7C2BC2CF95BD}" type="pres">
      <dgm:prSet presAssocID="{835EB921-3C21-6548-A0F4-7C4BD355927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163CF8-7783-ED45-92DB-47F160531831}" type="pres">
      <dgm:prSet presAssocID="{835EB921-3C21-6548-A0F4-7C4BD355927C}" presName="dummy" presStyleCnt="0"/>
      <dgm:spPr/>
    </dgm:pt>
    <dgm:pt modelId="{589AE6CA-5873-344C-902B-237EABA1DE95}" type="pres">
      <dgm:prSet presAssocID="{9279F41A-F64E-9849-8B37-6D46557BED5C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00CF1418-3E71-2849-8B40-DD8643FDB426}" type="pres">
      <dgm:prSet presAssocID="{152B0B9F-3FA5-E849-9E1F-B7C30665EB6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4154B2-68C2-0D48-9393-415BD5C18C29}" type="pres">
      <dgm:prSet presAssocID="{152B0B9F-3FA5-E849-9E1F-B7C30665EB67}" presName="dummy" presStyleCnt="0"/>
      <dgm:spPr/>
    </dgm:pt>
    <dgm:pt modelId="{CCC061A3-9B00-6041-814C-E8668FE1B527}" type="pres">
      <dgm:prSet presAssocID="{CF90EE13-25B8-9645-9E20-A07B644FCF4D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7E6CCED0-4721-4E1E-8E3A-2F67FB907964}" type="pres">
      <dgm:prSet presAssocID="{94C07D3B-B583-43A0-90CE-8B23D371F36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303EE4-6252-4300-9DC1-03895803D677}" type="pres">
      <dgm:prSet presAssocID="{94C07D3B-B583-43A0-90CE-8B23D371F366}" presName="dummy" presStyleCnt="0"/>
      <dgm:spPr/>
      <dgm:t>
        <a:bodyPr/>
        <a:lstStyle/>
        <a:p>
          <a:endParaRPr lang="zh-CN" altLang="en-US"/>
        </a:p>
      </dgm:t>
    </dgm:pt>
    <dgm:pt modelId="{2F155C79-10F6-435D-B7AC-B491094C6942}" type="pres">
      <dgm:prSet presAssocID="{BAA06C58-C155-4691-95CE-2AD80D512CFE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31050423-20B7-4811-9421-057E54D0CFD8}" type="pres">
      <dgm:prSet presAssocID="{6A64ED33-77AD-4802-9B41-93259806737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215D84-2183-4EBF-8837-49D524A202C5}" type="pres">
      <dgm:prSet presAssocID="{6A64ED33-77AD-4802-9B41-93259806737B}" presName="dummy" presStyleCnt="0"/>
      <dgm:spPr/>
      <dgm:t>
        <a:bodyPr/>
        <a:lstStyle/>
        <a:p>
          <a:endParaRPr lang="zh-CN" altLang="en-US"/>
        </a:p>
      </dgm:t>
    </dgm:pt>
    <dgm:pt modelId="{62153D3E-2B3A-424D-BB68-6F48C5344821}" type="pres">
      <dgm:prSet presAssocID="{014B92F1-22A0-4C47-8409-9A2D77C6E3BC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2F5D2199-6CDC-4F4F-B6FA-BB07328602EC}" type="pres">
      <dgm:prSet presAssocID="{B9CE50C7-8B6B-4FFA-B3D6-63328C9D06B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AA3CEF-37C1-481F-AC48-E697DB1DC836}" type="pres">
      <dgm:prSet presAssocID="{B9CE50C7-8B6B-4FFA-B3D6-63328C9D06BB}" presName="dummy" presStyleCnt="0"/>
      <dgm:spPr/>
      <dgm:t>
        <a:bodyPr/>
        <a:lstStyle/>
        <a:p>
          <a:endParaRPr lang="zh-CN" altLang="en-US"/>
        </a:p>
      </dgm:t>
    </dgm:pt>
    <dgm:pt modelId="{7018CC70-C32B-4E4F-AB5C-378DC571BC1B}" type="pres">
      <dgm:prSet presAssocID="{3D9B9AA3-0A79-4970-88AD-C5ACF262A44D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37697CFF-7AAD-7940-961A-7FD3541E899D}" type="presOf" srcId="{014B92F1-22A0-4C47-8409-9A2D77C6E3BC}" destId="{62153D3E-2B3A-424D-BB68-6F48C5344821}" srcOrd="0" destOrd="0" presId="urn:microsoft.com/office/officeart/2005/8/layout/radial6"/>
    <dgm:cxn modelId="{AEE07B44-745B-B44D-AC1E-E2B214669597}" type="presOf" srcId="{CF90EE13-25B8-9645-9E20-A07B644FCF4D}" destId="{CCC061A3-9B00-6041-814C-E8668FE1B527}" srcOrd="0" destOrd="0" presId="urn:microsoft.com/office/officeart/2005/8/layout/radial6"/>
    <dgm:cxn modelId="{E0156857-D936-364B-BAE2-E15E4AF652CA}" srcId="{763D0085-86A7-4EBC-9403-66CCB26083EB}" destId="{152B0B9F-3FA5-E849-9E1F-B7C30665EB67}" srcOrd="2" destOrd="0" parTransId="{17AAC6A9-8318-0440-94F1-EC858155C5F6}" sibTransId="{CF90EE13-25B8-9645-9E20-A07B644FCF4D}"/>
    <dgm:cxn modelId="{D9753657-B7BA-43E5-8ABC-77212577FB24}" srcId="{763D0085-86A7-4EBC-9403-66CCB26083EB}" destId="{3DB27CD9-9D13-4945-BCE5-24B2E1FA0A3E}" srcOrd="0" destOrd="0" parTransId="{542902C9-30D8-4D2B-84AA-A6F534CA8171}" sibTransId="{166993F1-AC03-4D60-AF0C-B11F2AC426E2}"/>
    <dgm:cxn modelId="{C20AD792-ADB2-D842-B6DE-1353A70C85CB}" type="presOf" srcId="{9279F41A-F64E-9849-8B37-6D46557BED5C}" destId="{589AE6CA-5873-344C-902B-237EABA1DE95}" srcOrd="0" destOrd="0" presId="urn:microsoft.com/office/officeart/2005/8/layout/radial6"/>
    <dgm:cxn modelId="{BFCA92E4-C451-6E4B-8231-E3CF7C9EDD1A}" type="presOf" srcId="{166993F1-AC03-4D60-AF0C-B11F2AC426E2}" destId="{95D355C1-0DD4-47AC-BF35-EF694B356505}" srcOrd="0" destOrd="0" presId="urn:microsoft.com/office/officeart/2005/8/layout/radial6"/>
    <dgm:cxn modelId="{A1B65D38-EBF5-4DAA-9802-55E350545176}" srcId="{1319BCF4-EE9E-41E5-9549-76585F6847C3}" destId="{B373FEE1-665F-4B08-8B02-2EF8BC419FCB}" srcOrd="2" destOrd="0" parTransId="{34437064-AA12-449B-AA2B-80F240315F1F}" sibTransId="{5A826A02-FD2C-4C80-AE30-56EE2013FE8E}"/>
    <dgm:cxn modelId="{18BCE3EB-DE2E-CC45-BE6E-5BE88173E23D}" type="presOf" srcId="{3DB27CD9-9D13-4945-BCE5-24B2E1FA0A3E}" destId="{B3C8CC1D-322B-485F-8717-A159BF5AC65C}" srcOrd="0" destOrd="0" presId="urn:microsoft.com/office/officeart/2005/8/layout/radial6"/>
    <dgm:cxn modelId="{51880B7E-1BDF-471A-8318-0D6E9FBFE3EE}" srcId="{763D0085-86A7-4EBC-9403-66CCB26083EB}" destId="{94C07D3B-B583-43A0-90CE-8B23D371F366}" srcOrd="3" destOrd="0" parTransId="{E7882821-BF7A-4961-B4B2-7B2D4E128C48}" sibTransId="{BAA06C58-C155-4691-95CE-2AD80D512CFE}"/>
    <dgm:cxn modelId="{B3BEEFAB-8E08-014F-B791-8E53A15078CA}" type="presOf" srcId="{152B0B9F-3FA5-E849-9E1F-B7C30665EB67}" destId="{00CF1418-3E71-2849-8B40-DD8643FDB426}" srcOrd="0" destOrd="0" presId="urn:microsoft.com/office/officeart/2005/8/layout/radial6"/>
    <dgm:cxn modelId="{05D961AC-49CE-4537-87FA-0DF8D9B9C72D}" srcId="{763D0085-86A7-4EBC-9403-66CCB26083EB}" destId="{6A64ED33-77AD-4802-9B41-93259806737B}" srcOrd="4" destOrd="0" parTransId="{D393B38F-296C-44D3-954E-2A39AB5AB98D}" sibTransId="{014B92F1-22A0-4C47-8409-9A2D77C6E3BC}"/>
    <dgm:cxn modelId="{82613B21-86F6-45A5-9C35-4553F89740B6}" srcId="{763D0085-86A7-4EBC-9403-66CCB26083EB}" destId="{B9CE50C7-8B6B-4FFA-B3D6-63328C9D06BB}" srcOrd="5" destOrd="0" parTransId="{4583C1EA-4613-41B8-8017-359F5826203F}" sibTransId="{3D9B9AA3-0A79-4970-88AD-C5ACF262A44D}"/>
    <dgm:cxn modelId="{16EFE3D7-5894-7744-88A8-75E48C35EC6B}" type="presOf" srcId="{763D0085-86A7-4EBC-9403-66CCB26083EB}" destId="{4836DCD8-45C3-44C1-AAF9-FF7A5B8EE193}" srcOrd="0" destOrd="0" presId="urn:microsoft.com/office/officeart/2005/8/layout/radial6"/>
    <dgm:cxn modelId="{7D8CD037-9529-7942-A732-B68BAA868E2D}" type="presOf" srcId="{B9CE50C7-8B6B-4FFA-B3D6-63328C9D06BB}" destId="{2F5D2199-6CDC-4F4F-B6FA-BB07328602EC}" srcOrd="0" destOrd="0" presId="urn:microsoft.com/office/officeart/2005/8/layout/radial6"/>
    <dgm:cxn modelId="{B07CC94A-F940-FF44-9D5B-72651FD1095C}" srcId="{763D0085-86A7-4EBC-9403-66CCB26083EB}" destId="{835EB921-3C21-6548-A0F4-7C4BD355927C}" srcOrd="1" destOrd="0" parTransId="{58518328-0597-1342-BEE1-56569CB326FB}" sibTransId="{9279F41A-F64E-9849-8B37-6D46557BED5C}"/>
    <dgm:cxn modelId="{8FF72F08-6FEE-6146-B484-5C41F55E9A54}" type="presOf" srcId="{BAA06C58-C155-4691-95CE-2AD80D512CFE}" destId="{2F155C79-10F6-435D-B7AC-B491094C6942}" srcOrd="0" destOrd="0" presId="urn:microsoft.com/office/officeart/2005/8/layout/radial6"/>
    <dgm:cxn modelId="{9F7DDC1E-DFE7-41F5-9EF9-8AE0510F8A14}" srcId="{1319BCF4-EE9E-41E5-9549-76585F6847C3}" destId="{D56C595C-2277-44A8-89E4-DDF221A72F31}" srcOrd="1" destOrd="0" parTransId="{D375D3C5-D0FC-4010-AC6A-EB41AA3CB81C}" sibTransId="{AE195826-C6B1-407E-A2EC-B38E48D4AD25}"/>
    <dgm:cxn modelId="{32D7F52C-28FB-3343-932D-D04BFBA98A6F}" type="presOf" srcId="{1319BCF4-EE9E-41E5-9549-76585F6847C3}" destId="{DBE98FAA-EBE4-43BD-B23C-39A3C9549993}" srcOrd="0" destOrd="0" presId="urn:microsoft.com/office/officeart/2005/8/layout/radial6"/>
    <dgm:cxn modelId="{2DCF110A-0D6E-6145-8723-8179A761F2A3}" type="presOf" srcId="{94C07D3B-B583-43A0-90CE-8B23D371F366}" destId="{7E6CCED0-4721-4E1E-8E3A-2F67FB907964}" srcOrd="0" destOrd="0" presId="urn:microsoft.com/office/officeart/2005/8/layout/radial6"/>
    <dgm:cxn modelId="{EE5E250A-CE76-4F17-8B67-D9C299EB0CC7}" srcId="{1319BCF4-EE9E-41E5-9549-76585F6847C3}" destId="{763D0085-86A7-4EBC-9403-66CCB26083EB}" srcOrd="0" destOrd="0" parTransId="{717A42F7-25AF-4DC2-90DC-7217DB216AE7}" sibTransId="{4E67CE52-FB5D-456D-BC05-896FD4170D8C}"/>
    <dgm:cxn modelId="{8E1214DA-1ECE-EC45-AEB3-B86F4F988262}" type="presOf" srcId="{6A64ED33-77AD-4802-9B41-93259806737B}" destId="{31050423-20B7-4811-9421-057E54D0CFD8}" srcOrd="0" destOrd="0" presId="urn:microsoft.com/office/officeart/2005/8/layout/radial6"/>
    <dgm:cxn modelId="{AAE226B3-E759-7D49-85DC-61F01F8679ED}" type="presOf" srcId="{835EB921-3C21-6548-A0F4-7C4BD355927C}" destId="{7460A917-C415-A14A-A0BC-7C2BC2CF95BD}" srcOrd="0" destOrd="0" presId="urn:microsoft.com/office/officeart/2005/8/layout/radial6"/>
    <dgm:cxn modelId="{BE4FA94C-7B33-F549-86E0-9D0CD31BC3F4}" type="presOf" srcId="{3D9B9AA3-0A79-4970-88AD-C5ACF262A44D}" destId="{7018CC70-C32B-4E4F-AB5C-378DC571BC1B}" srcOrd="0" destOrd="0" presId="urn:microsoft.com/office/officeart/2005/8/layout/radial6"/>
    <dgm:cxn modelId="{12C05B20-1666-9D41-933C-9BA7C6D1D62F}" type="presParOf" srcId="{DBE98FAA-EBE4-43BD-B23C-39A3C9549993}" destId="{4836DCD8-45C3-44C1-AAF9-FF7A5B8EE193}" srcOrd="0" destOrd="0" presId="urn:microsoft.com/office/officeart/2005/8/layout/radial6"/>
    <dgm:cxn modelId="{FB408068-3B56-CA4A-9D09-7CB578923248}" type="presParOf" srcId="{DBE98FAA-EBE4-43BD-B23C-39A3C9549993}" destId="{B3C8CC1D-322B-485F-8717-A159BF5AC65C}" srcOrd="1" destOrd="0" presId="urn:microsoft.com/office/officeart/2005/8/layout/radial6"/>
    <dgm:cxn modelId="{7FC63F71-00BB-9340-81EE-5FAA0E37A4FD}" type="presParOf" srcId="{DBE98FAA-EBE4-43BD-B23C-39A3C9549993}" destId="{C77EFA5F-FCD8-4207-BADD-B4389DE028E3}" srcOrd="2" destOrd="0" presId="urn:microsoft.com/office/officeart/2005/8/layout/radial6"/>
    <dgm:cxn modelId="{44D5BE0D-4911-1543-9F92-26C41E3AC600}" type="presParOf" srcId="{DBE98FAA-EBE4-43BD-B23C-39A3C9549993}" destId="{95D355C1-0DD4-47AC-BF35-EF694B356505}" srcOrd="3" destOrd="0" presId="urn:microsoft.com/office/officeart/2005/8/layout/radial6"/>
    <dgm:cxn modelId="{C9F06922-1C96-1546-AD49-B8A4F8C83FC8}" type="presParOf" srcId="{DBE98FAA-EBE4-43BD-B23C-39A3C9549993}" destId="{7460A917-C415-A14A-A0BC-7C2BC2CF95BD}" srcOrd="4" destOrd="0" presId="urn:microsoft.com/office/officeart/2005/8/layout/radial6"/>
    <dgm:cxn modelId="{50BA7E61-F0E9-0D4C-87FB-6CFC9ABC6B4B}" type="presParOf" srcId="{DBE98FAA-EBE4-43BD-B23C-39A3C9549993}" destId="{CE163CF8-7783-ED45-92DB-47F160531831}" srcOrd="5" destOrd="0" presId="urn:microsoft.com/office/officeart/2005/8/layout/radial6"/>
    <dgm:cxn modelId="{2FC6939E-C3C3-FF48-8EFF-65AFBDF991A7}" type="presParOf" srcId="{DBE98FAA-EBE4-43BD-B23C-39A3C9549993}" destId="{589AE6CA-5873-344C-902B-237EABA1DE95}" srcOrd="6" destOrd="0" presId="urn:microsoft.com/office/officeart/2005/8/layout/radial6"/>
    <dgm:cxn modelId="{52BEC912-C55D-894F-B35B-0D45B27009D8}" type="presParOf" srcId="{DBE98FAA-EBE4-43BD-B23C-39A3C9549993}" destId="{00CF1418-3E71-2849-8B40-DD8643FDB426}" srcOrd="7" destOrd="0" presId="urn:microsoft.com/office/officeart/2005/8/layout/radial6"/>
    <dgm:cxn modelId="{5FA446CA-D4EF-7845-BA2A-6EE62BE4276E}" type="presParOf" srcId="{DBE98FAA-EBE4-43BD-B23C-39A3C9549993}" destId="{6E4154B2-68C2-0D48-9393-415BD5C18C29}" srcOrd="8" destOrd="0" presId="urn:microsoft.com/office/officeart/2005/8/layout/radial6"/>
    <dgm:cxn modelId="{44AB7503-B75D-8E42-87D6-24EA050380E1}" type="presParOf" srcId="{DBE98FAA-EBE4-43BD-B23C-39A3C9549993}" destId="{CCC061A3-9B00-6041-814C-E8668FE1B527}" srcOrd="9" destOrd="0" presId="urn:microsoft.com/office/officeart/2005/8/layout/radial6"/>
    <dgm:cxn modelId="{C2999065-EC45-5A42-85C5-23E13D297576}" type="presParOf" srcId="{DBE98FAA-EBE4-43BD-B23C-39A3C9549993}" destId="{7E6CCED0-4721-4E1E-8E3A-2F67FB907964}" srcOrd="10" destOrd="0" presId="urn:microsoft.com/office/officeart/2005/8/layout/radial6"/>
    <dgm:cxn modelId="{8B644E9D-2381-5945-8233-02ECCBDE4058}" type="presParOf" srcId="{DBE98FAA-EBE4-43BD-B23C-39A3C9549993}" destId="{18303EE4-6252-4300-9DC1-03895803D677}" srcOrd="11" destOrd="0" presId="urn:microsoft.com/office/officeart/2005/8/layout/radial6"/>
    <dgm:cxn modelId="{FC1B3BF6-C7ED-9848-81FA-602B779DD56B}" type="presParOf" srcId="{DBE98FAA-EBE4-43BD-B23C-39A3C9549993}" destId="{2F155C79-10F6-435D-B7AC-B491094C6942}" srcOrd="12" destOrd="0" presId="urn:microsoft.com/office/officeart/2005/8/layout/radial6"/>
    <dgm:cxn modelId="{311717BE-D3C3-C24A-BC3C-433B68CEFBBF}" type="presParOf" srcId="{DBE98FAA-EBE4-43BD-B23C-39A3C9549993}" destId="{31050423-20B7-4811-9421-057E54D0CFD8}" srcOrd="13" destOrd="0" presId="urn:microsoft.com/office/officeart/2005/8/layout/radial6"/>
    <dgm:cxn modelId="{5AF21644-29BA-DA44-B5A3-6408F35B98D0}" type="presParOf" srcId="{DBE98FAA-EBE4-43BD-B23C-39A3C9549993}" destId="{66215D84-2183-4EBF-8837-49D524A202C5}" srcOrd="14" destOrd="0" presId="urn:microsoft.com/office/officeart/2005/8/layout/radial6"/>
    <dgm:cxn modelId="{B0D038D0-B739-7541-B8F4-9250B18287E1}" type="presParOf" srcId="{DBE98FAA-EBE4-43BD-B23C-39A3C9549993}" destId="{62153D3E-2B3A-424D-BB68-6F48C5344821}" srcOrd="15" destOrd="0" presId="urn:microsoft.com/office/officeart/2005/8/layout/radial6"/>
    <dgm:cxn modelId="{B35497C9-C518-ED47-BDCA-B1FF7AEF23F6}" type="presParOf" srcId="{DBE98FAA-EBE4-43BD-B23C-39A3C9549993}" destId="{2F5D2199-6CDC-4F4F-B6FA-BB07328602EC}" srcOrd="16" destOrd="0" presId="urn:microsoft.com/office/officeart/2005/8/layout/radial6"/>
    <dgm:cxn modelId="{0E2205AE-99FA-C14F-826C-0F7860EB5744}" type="presParOf" srcId="{DBE98FAA-EBE4-43BD-B23C-39A3C9549993}" destId="{CBAA3CEF-37C1-481F-AC48-E697DB1DC836}" srcOrd="17" destOrd="0" presId="urn:microsoft.com/office/officeart/2005/8/layout/radial6"/>
    <dgm:cxn modelId="{F548700E-BFF2-8E40-BD14-4C6CA3787427}" type="presParOf" srcId="{DBE98FAA-EBE4-43BD-B23C-39A3C9549993}" destId="{7018CC70-C32B-4E4F-AB5C-378DC571BC1B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8CC70-C32B-4E4F-AB5C-378DC571BC1B}">
      <dsp:nvSpPr>
        <dsp:cNvPr id="0" name=""/>
        <dsp:cNvSpPr/>
      </dsp:nvSpPr>
      <dsp:spPr>
        <a:xfrm>
          <a:off x="1557694" y="538605"/>
          <a:ext cx="3692499" cy="3692499"/>
        </a:xfrm>
        <a:prstGeom prst="blockArc">
          <a:avLst>
            <a:gd name="adj1" fmla="val 12600000"/>
            <a:gd name="adj2" fmla="val 16200000"/>
            <a:gd name="adj3" fmla="val 451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153D3E-2B3A-424D-BB68-6F48C5344821}">
      <dsp:nvSpPr>
        <dsp:cNvPr id="0" name=""/>
        <dsp:cNvSpPr/>
      </dsp:nvSpPr>
      <dsp:spPr>
        <a:xfrm>
          <a:off x="1557694" y="538605"/>
          <a:ext cx="3692499" cy="3692499"/>
        </a:xfrm>
        <a:prstGeom prst="blockArc">
          <a:avLst>
            <a:gd name="adj1" fmla="val 9000000"/>
            <a:gd name="adj2" fmla="val 12600000"/>
            <a:gd name="adj3" fmla="val 451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155C79-10F6-435D-B7AC-B491094C6942}">
      <dsp:nvSpPr>
        <dsp:cNvPr id="0" name=""/>
        <dsp:cNvSpPr/>
      </dsp:nvSpPr>
      <dsp:spPr>
        <a:xfrm>
          <a:off x="1557694" y="538605"/>
          <a:ext cx="3692499" cy="3692499"/>
        </a:xfrm>
        <a:prstGeom prst="blockArc">
          <a:avLst>
            <a:gd name="adj1" fmla="val 5400000"/>
            <a:gd name="adj2" fmla="val 9000000"/>
            <a:gd name="adj3" fmla="val 451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C061A3-9B00-6041-814C-E8668FE1B527}">
      <dsp:nvSpPr>
        <dsp:cNvPr id="0" name=""/>
        <dsp:cNvSpPr/>
      </dsp:nvSpPr>
      <dsp:spPr>
        <a:xfrm>
          <a:off x="1557694" y="538605"/>
          <a:ext cx="3692499" cy="3692499"/>
        </a:xfrm>
        <a:prstGeom prst="blockArc">
          <a:avLst>
            <a:gd name="adj1" fmla="val 1800000"/>
            <a:gd name="adj2" fmla="val 5400000"/>
            <a:gd name="adj3" fmla="val 451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9AE6CA-5873-344C-902B-237EABA1DE95}">
      <dsp:nvSpPr>
        <dsp:cNvPr id="0" name=""/>
        <dsp:cNvSpPr/>
      </dsp:nvSpPr>
      <dsp:spPr>
        <a:xfrm>
          <a:off x="1557694" y="538605"/>
          <a:ext cx="3692499" cy="3692499"/>
        </a:xfrm>
        <a:prstGeom prst="blockArc">
          <a:avLst>
            <a:gd name="adj1" fmla="val 19800000"/>
            <a:gd name="adj2" fmla="val 1800000"/>
            <a:gd name="adj3" fmla="val 451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D355C1-0DD4-47AC-BF35-EF694B356505}">
      <dsp:nvSpPr>
        <dsp:cNvPr id="0" name=""/>
        <dsp:cNvSpPr/>
      </dsp:nvSpPr>
      <dsp:spPr>
        <a:xfrm>
          <a:off x="1557694" y="538605"/>
          <a:ext cx="3692499" cy="3692499"/>
        </a:xfrm>
        <a:prstGeom prst="blockArc">
          <a:avLst>
            <a:gd name="adj1" fmla="val 16200000"/>
            <a:gd name="adj2" fmla="val 19800000"/>
            <a:gd name="adj3" fmla="val 451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36DCD8-45C3-44C1-AAF9-FF7A5B8EE193}">
      <dsp:nvSpPr>
        <dsp:cNvPr id="0" name=""/>
        <dsp:cNvSpPr/>
      </dsp:nvSpPr>
      <dsp:spPr>
        <a:xfrm>
          <a:off x="2336851" y="1390064"/>
          <a:ext cx="2134185" cy="1989582"/>
        </a:xfrm>
        <a:prstGeom prst="ellipse">
          <a:avLst/>
        </a:prstGeom>
        <a:solidFill>
          <a:srgbClr val="FF66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b="1" u="sng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PAI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人工智能平台</a:t>
          </a:r>
        </a:p>
      </dsp:txBody>
      <dsp:txXfrm>
        <a:off x="2649395" y="1681432"/>
        <a:ext cx="1509097" cy="1406846"/>
      </dsp:txXfrm>
    </dsp:sp>
    <dsp:sp modelId="{B3C8CC1D-322B-485F-8717-A159BF5AC65C}">
      <dsp:nvSpPr>
        <dsp:cNvPr id="0" name=""/>
        <dsp:cNvSpPr/>
      </dsp:nvSpPr>
      <dsp:spPr>
        <a:xfrm>
          <a:off x="2824542" y="921"/>
          <a:ext cx="1158803" cy="11588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多数据源</a:t>
          </a:r>
          <a:endParaRPr lang="zh-CN" altLang="en-US" sz="27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4245" y="170624"/>
        <a:ext cx="819397" cy="819397"/>
      </dsp:txXfrm>
    </dsp:sp>
    <dsp:sp modelId="{7460A917-C415-A14A-A0BC-7C2BC2CF95BD}">
      <dsp:nvSpPr>
        <dsp:cNvPr id="0" name=""/>
        <dsp:cNvSpPr/>
      </dsp:nvSpPr>
      <dsp:spPr>
        <a:xfrm>
          <a:off x="4387313" y="903187"/>
          <a:ext cx="1158803" cy="11588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生态建设</a:t>
          </a:r>
          <a:endParaRPr lang="zh-CN" altLang="en-US" sz="27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57016" y="1072890"/>
        <a:ext cx="819397" cy="819397"/>
      </dsp:txXfrm>
    </dsp:sp>
    <dsp:sp modelId="{00CF1418-3E71-2849-8B40-DD8643FDB426}">
      <dsp:nvSpPr>
        <dsp:cNvPr id="0" name=""/>
        <dsp:cNvSpPr/>
      </dsp:nvSpPr>
      <dsp:spPr>
        <a:xfrm>
          <a:off x="4387313" y="2707720"/>
          <a:ext cx="1158803" cy="11588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深度学习</a:t>
          </a:r>
          <a:endParaRPr lang="zh-CN" altLang="en-US" sz="27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57016" y="2877423"/>
        <a:ext cx="819397" cy="819397"/>
      </dsp:txXfrm>
    </dsp:sp>
    <dsp:sp modelId="{7E6CCED0-4721-4E1E-8E3A-2F67FB907964}">
      <dsp:nvSpPr>
        <dsp:cNvPr id="0" name=""/>
        <dsp:cNvSpPr/>
      </dsp:nvSpPr>
      <dsp:spPr>
        <a:xfrm>
          <a:off x="2824542" y="3609986"/>
          <a:ext cx="1158803" cy="11588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开发工具</a:t>
          </a:r>
          <a:endParaRPr lang="zh-CN" altLang="en-US" sz="27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4245" y="3779689"/>
        <a:ext cx="819397" cy="819397"/>
      </dsp:txXfrm>
    </dsp:sp>
    <dsp:sp modelId="{31050423-20B7-4811-9421-057E54D0CFD8}">
      <dsp:nvSpPr>
        <dsp:cNvPr id="0" name=""/>
        <dsp:cNvSpPr/>
      </dsp:nvSpPr>
      <dsp:spPr>
        <a:xfrm>
          <a:off x="1261771" y="2707720"/>
          <a:ext cx="1158803" cy="11588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预测服务</a:t>
          </a:r>
          <a:endParaRPr lang="zh-CN" altLang="en-US" sz="27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31474" y="2877423"/>
        <a:ext cx="819397" cy="819397"/>
      </dsp:txXfrm>
    </dsp:sp>
    <dsp:sp modelId="{2F5D2199-6CDC-4F4F-B6FA-BB07328602EC}">
      <dsp:nvSpPr>
        <dsp:cNvPr id="0" name=""/>
        <dsp:cNvSpPr/>
      </dsp:nvSpPr>
      <dsp:spPr>
        <a:xfrm>
          <a:off x="1261771" y="903187"/>
          <a:ext cx="1158803" cy="11588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 框架 </a:t>
          </a:r>
          <a:endParaRPr lang="zh-CN" altLang="en-US" sz="27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31474" y="1072890"/>
        <a:ext cx="819397" cy="819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1AF88-2EDD-5244-B8F5-27F379EE5A23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77744-F846-1942-A524-C0E94DB73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7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AFFD7-E8F6-8C43-913C-08BCA85F0459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618D-3BFE-7A4D-9849-DC5F9DF229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4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46322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生态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生态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生态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生态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生态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15</a:t>
            </a:fld>
            <a:endParaRPr kumimoji="1"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781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59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生态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>
                <a:solidFill>
                  <a:prstClr val="black"/>
                </a:solidFill>
              </a:rPr>
              <a:pPr/>
              <a:t>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4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生态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生态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生态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生态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生态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43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7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45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32"/>
            <a:ext cx="2628900" cy="581183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32"/>
            <a:ext cx="7734300" cy="581183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789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43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29128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03661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4057579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21460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4227578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992222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618580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4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75630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138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4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595066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869984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32"/>
            <a:ext cx="2628900" cy="581183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32"/>
            <a:ext cx="7734300" cy="581183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4097836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43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15020B8C-DE39-4842-B0BC-32F6276E786A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090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474905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837237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605497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4833343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9202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52380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2021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09720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584136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356582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3548542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16560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12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9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8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4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10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4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0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3.xml"/><Relationship Id="rId3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0B8C-DE39-4842-B0BC-32F6276E786A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90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36823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46992" y="-2536678"/>
            <a:ext cx="14580000" cy="941109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17500" y="4724400"/>
            <a:ext cx="11557000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17500" y="5759450"/>
            <a:ext cx="11557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5964541" y="6540500"/>
            <a:ext cx="256581" cy="23596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1200"/>
            </a:lvl1pPr>
          </a:lstStyle>
          <a:p>
            <a:pPr algn="ctr" defTabSz="412750" hangingPunct="0"/>
            <a:fld id="{86CB4B4D-7CA3-9044-876B-883B54F8677D}" type="slidenum">
              <a:rPr lang="uk-UA" kern="0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pPr algn="ctr" defTabSz="412750" hangingPunct="0"/>
              <a:t>‹#›</a:t>
            </a:fld>
            <a:endParaRPr lang="uk-UA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701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</p:sldLayoutIdLst>
  <p:transition xmlns:p14="http://schemas.microsoft.com/office/powerpoint/2010/main" spd="med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0B8C-DE39-4842-B0BC-32F6276E786A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17/5/22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A33B-E346-D545-9408-28E3F7B46F41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98578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help.aliyun.com/document_detail/53262.html?spm=5176.doc42745.6.567.8EeVMX" TargetMode="External"/><Relationship Id="rId5" Type="http://schemas.openxmlformats.org/officeDocument/2006/relationships/hyperlink" Target="https://www.tensorflow.org/api_docs/python/" TargetMode="External"/><Relationship Id="rId6" Type="http://schemas.openxmlformats.org/officeDocument/2006/relationships/hyperlink" Target="http://www.tensorfly.c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78826" y="2107198"/>
            <a:ext cx="7432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 smtClean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阿里云机器学习 </a:t>
            </a:r>
            <a:r>
              <a:rPr kumimoji="1" lang="en-US" altLang="zh-CN" sz="4000" b="1" dirty="0" smtClean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PAI</a:t>
            </a:r>
          </a:p>
          <a:p>
            <a:pPr algn="r"/>
            <a:r>
              <a:rPr kumimoji="1" lang="zh-CN" altLang="en-US" sz="2800" b="1" dirty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sz="2800" b="1" dirty="0" smtClean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  </a:t>
            </a:r>
            <a:endParaRPr kumimoji="1" lang="en-US" altLang="zh-CN" sz="2800" b="1" dirty="0">
              <a:solidFill>
                <a:prstClr val="white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b="1" dirty="0" smtClean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       </a:t>
            </a:r>
            <a:r>
              <a:rPr kumimoji="1" lang="en-US" altLang="zh-CN" sz="2800" b="1" dirty="0" smtClean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2800" b="1" dirty="0" err="1" smtClean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TensorFlow</a:t>
            </a:r>
            <a:r>
              <a:rPr kumimoji="1" lang="zh-CN" altLang="en-US" sz="2800" b="1" dirty="0" smtClean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 基础篇</a:t>
            </a:r>
            <a:endParaRPr kumimoji="1" lang="en-US" altLang="zh-CN" sz="2800" b="1" dirty="0" smtClean="0">
              <a:solidFill>
                <a:prstClr val="white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78826" y="283820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>
              <a:solidFill>
                <a:prstClr val="white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78826" y="355072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dirty="0" smtClean="0">
              <a:solidFill>
                <a:srgbClr val="1DC2DE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5866" y="3950833"/>
            <a:ext cx="372409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赵 昆   </a:t>
            </a:r>
            <a:r>
              <a:rPr kumimoji="1" lang="en-US" altLang="zh-CN" sz="2400" b="1" dirty="0" smtClean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2017.05.22</a:t>
            </a:r>
          </a:p>
          <a:p>
            <a:endParaRPr kumimoji="1" lang="en-US" altLang="zh-CN" sz="2400" b="1" dirty="0">
              <a:solidFill>
                <a:prstClr val="white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b="1" dirty="0" smtClean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深度学习</a:t>
            </a:r>
            <a:r>
              <a:rPr kumimoji="1" lang="en-US" altLang="zh-CN" sz="2400" b="1" dirty="0" smtClean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QQ</a:t>
            </a:r>
            <a:r>
              <a:rPr kumimoji="1" lang="zh-CN" altLang="en-US" sz="2400" b="1" dirty="0" smtClean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群：</a:t>
            </a:r>
            <a:r>
              <a:rPr kumimoji="1" lang="en-US" altLang="zh-CN" sz="2400" b="1" dirty="0">
                <a:solidFill>
                  <a:prstClr val="white"/>
                </a:solidFill>
                <a:latin typeface="SimHei" charset="-122"/>
                <a:ea typeface="SimHei" charset="-122"/>
                <a:cs typeface="SimHei" charset="-122"/>
              </a:rPr>
              <a:t>567810612</a:t>
            </a:r>
            <a:endParaRPr kumimoji="1" lang="zh-CN" altLang="en-US" sz="2400" b="1" dirty="0">
              <a:solidFill>
                <a:prstClr val="white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68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2339102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kumimoji="1" lang="zh-CN" altLang="en-US" sz="2800" b="1" dirty="0" smtClean="0"/>
              <a:t>手写字符识别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1372563"/>
            <a:ext cx="10515600" cy="480440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读入数据</a:t>
            </a:r>
            <a:endParaRPr kumimoji="1" lang="zh-CN" altLang="en-US" dirty="0">
              <a:latin typeface="Bradley Hand Bold"/>
              <a:cs typeface="Bradley Hand Bold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836" y="1958554"/>
            <a:ext cx="9962051" cy="43082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49950" y="2129395"/>
            <a:ext cx="5362364" cy="448969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ED7D3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6818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kumimoji="1" lang="zh-CN" altLang="en-US" sz="2800" b="1" dirty="0" smtClean="0"/>
              <a:t>云端数据源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75037" y="1371027"/>
            <a:ext cx="2719667" cy="795316"/>
          </a:xfrm>
          <a:prstGeom prst="roundRect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TFRuntime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75037" y="3870894"/>
            <a:ext cx="2719667" cy="795316"/>
          </a:xfrm>
          <a:prstGeom prst="roundRect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Env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05472" y="5367923"/>
            <a:ext cx="1545180" cy="6670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ile://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63481" y="5367923"/>
            <a:ext cx="1508048" cy="667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hdfs</a:t>
            </a:r>
            <a:r>
              <a:rPr kumimoji="1" lang="en-US" altLang="zh-CN" dirty="0" smtClean="0"/>
              <a:t>://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771529" y="5367923"/>
            <a:ext cx="1418248" cy="667039"/>
          </a:xfrm>
          <a:prstGeom prst="rect">
            <a:avLst/>
          </a:prstGeom>
          <a:solidFill>
            <a:srgbClr val="5D368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gcs</a:t>
            </a:r>
            <a:r>
              <a:rPr kumimoji="1" lang="en-US" altLang="zh-CN" dirty="0" smtClean="0"/>
              <a:t>://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26576" y="5367923"/>
            <a:ext cx="1244376" cy="667039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30705" y="5495322"/>
            <a:ext cx="13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FileSystem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39608" y="5131077"/>
            <a:ext cx="9198121" cy="1128836"/>
          </a:xfrm>
          <a:prstGeom prst="rect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202606" y="5367923"/>
            <a:ext cx="1418248" cy="6670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oss</a:t>
            </a:r>
            <a:r>
              <a:rPr kumimoji="1" lang="en-US" altLang="zh-CN" dirty="0" smtClean="0"/>
              <a:t>://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175037" y="2613781"/>
            <a:ext cx="2719667" cy="795316"/>
          </a:xfrm>
          <a:prstGeom prst="roundRect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XXXReaderOp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3366811" y="1744564"/>
            <a:ext cx="7882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1391204" y="1744564"/>
            <a:ext cx="1154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705472" y="1477853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429691" y="1293187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equest</a:t>
            </a:r>
          </a:p>
        </p:txBody>
      </p:sp>
      <p:cxnSp>
        <p:nvCxnSpPr>
          <p:cNvPr id="33" name="直线箭头连接符 32"/>
          <p:cNvCxnSpPr>
            <a:stCxn id="6" idx="2"/>
          </p:cNvCxnSpPr>
          <p:nvPr/>
        </p:nvCxnSpPr>
        <p:spPr>
          <a:xfrm flipH="1">
            <a:off x="5529119" y="2166343"/>
            <a:ext cx="5752" cy="4474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3" idx="2"/>
            <a:endCxn id="12" idx="0"/>
          </p:cNvCxnSpPr>
          <p:nvPr/>
        </p:nvCxnSpPr>
        <p:spPr>
          <a:xfrm>
            <a:off x="5534871" y="3409097"/>
            <a:ext cx="0" cy="4617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12" idx="2"/>
          </p:cNvCxnSpPr>
          <p:nvPr/>
        </p:nvCxnSpPr>
        <p:spPr>
          <a:xfrm>
            <a:off x="5534871" y="4666210"/>
            <a:ext cx="0" cy="4392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745852" y="3447581"/>
            <a:ext cx="90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f</a:t>
            </a:r>
            <a:r>
              <a:rPr kumimoji="1" lang="en-US" altLang="zh-CN" sz="1600" dirty="0" smtClean="0"/>
              <a:t>ile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path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745852" y="4704694"/>
            <a:ext cx="90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</a:t>
            </a:r>
            <a:r>
              <a:rPr kumimoji="1" lang="en-US" altLang="zh-CN" sz="1600" dirty="0" smtClean="0"/>
              <a:t>ile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path</a:t>
            </a:r>
          </a:p>
        </p:txBody>
      </p:sp>
      <p:sp>
        <p:nvSpPr>
          <p:cNvPr id="41" name="内容占位符 40"/>
          <p:cNvSpPr>
            <a:spLocks noGrp="1"/>
          </p:cNvSpPr>
          <p:nvPr>
            <p:ph idx="1"/>
          </p:nvPr>
        </p:nvSpPr>
        <p:spPr>
          <a:xfrm>
            <a:off x="7619529" y="1944334"/>
            <a:ext cx="4502846" cy="19317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水平扩展文件系统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无缝接入原生</a:t>
            </a:r>
            <a:r>
              <a:rPr kumimoji="1" lang="en-US" altLang="zh-CN" sz="2400" dirty="0" err="1" smtClean="0"/>
              <a:t>ReaderOp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像读本地数据一样读云端数据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939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2339102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kumimoji="1" lang="zh-CN" altLang="en-US" sz="2800" b="1" dirty="0" smtClean="0"/>
              <a:t>手写字符识别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1372563"/>
            <a:ext cx="10515600" cy="4804402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Bradley Hand Bold"/>
                <a:cs typeface="Bradley Hand Bold"/>
              </a:rPr>
              <a:t>执行</a:t>
            </a:r>
            <a:endParaRPr kumimoji="1" lang="zh-CN" altLang="en-US" dirty="0">
              <a:latin typeface="Bradley Hand Bold"/>
              <a:cs typeface="Bradley Hand Bold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41" y="1934742"/>
            <a:ext cx="8509000" cy="3848100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2155208" y="3052989"/>
            <a:ext cx="7055741" cy="2461382"/>
            <a:chOff x="2155208" y="3052989"/>
            <a:chExt cx="7055741" cy="2461382"/>
          </a:xfrm>
        </p:grpSpPr>
        <p:sp>
          <p:nvSpPr>
            <p:cNvPr id="5" name="矩形 4"/>
            <p:cNvSpPr/>
            <p:nvPr/>
          </p:nvSpPr>
          <p:spPr>
            <a:xfrm>
              <a:off x="2155208" y="3052989"/>
              <a:ext cx="7055741" cy="654211"/>
            </a:xfrm>
            <a:prstGeom prst="rect">
              <a:avLst/>
            </a:prstGeom>
            <a:noFill/>
            <a:ln w="127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155208" y="4977141"/>
              <a:ext cx="7055741" cy="537230"/>
            </a:xfrm>
            <a:prstGeom prst="rect">
              <a:avLst/>
            </a:prstGeom>
            <a:noFill/>
            <a:ln w="127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15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kumimoji="1" lang="zh-CN" altLang="en-US" sz="2800" b="1" dirty="0" smtClean="0"/>
              <a:t>后续问题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1449635" y="1513667"/>
            <a:ext cx="2809467" cy="1475184"/>
          </a:xfrm>
          <a:prstGeom prst="cloud">
            <a:avLst/>
          </a:prstGeom>
          <a:solidFill>
            <a:srgbClr val="EA502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latin typeface="+mn-ea"/>
                <a:cs typeface="Bradley Hand Bold"/>
              </a:rPr>
              <a:t>读入云端数据很慢怎么办？</a:t>
            </a:r>
          </a:p>
        </p:txBody>
      </p:sp>
      <p:sp>
        <p:nvSpPr>
          <p:cNvPr id="5" name="云形 4"/>
          <p:cNvSpPr/>
          <p:nvPr/>
        </p:nvSpPr>
        <p:spPr>
          <a:xfrm>
            <a:off x="5243820" y="2700231"/>
            <a:ext cx="2902354" cy="147518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altLang="zh-CN" dirty="0" smtClean="0">
                <a:latin typeface="+mn-ea"/>
              </a:rPr>
              <a:t>TF</a:t>
            </a:r>
            <a:r>
              <a:rPr lang="zh-CN" altLang="en-US" dirty="0" smtClean="0">
                <a:latin typeface="+mn-ea"/>
              </a:rPr>
              <a:t>的</a:t>
            </a:r>
            <a:r>
              <a:rPr lang="x-none" altLang="zh-CN" dirty="0" smtClean="0">
                <a:latin typeface="+mn-ea"/>
              </a:rPr>
              <a:t>Queue</a:t>
            </a:r>
            <a:r>
              <a:rPr lang="zh-CN" altLang="en-US" dirty="0" smtClean="0">
                <a:latin typeface="+mn-ea"/>
              </a:rPr>
              <a:t>机制？</a:t>
            </a:r>
            <a:endParaRPr lang="zh-CN" altLang="en-US" dirty="0">
              <a:latin typeface="+mn-ea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1449635" y="3891671"/>
            <a:ext cx="2809467" cy="1475184"/>
          </a:xfrm>
          <a:prstGeom prst="cloud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latin typeface="+mn-ea"/>
                <a:cs typeface="Bradley Hand Bold"/>
              </a:rPr>
              <a:t>如何写出高效的</a:t>
            </a:r>
            <a:r>
              <a:rPr kumimoji="1" lang="en-US" altLang="zh-CN" dirty="0" err="1">
                <a:latin typeface="+mn-ea"/>
                <a:cs typeface="Bradley Hand Bold"/>
              </a:rPr>
              <a:t>TensorFlow</a:t>
            </a:r>
            <a:r>
              <a:rPr kumimoji="1" lang="zh-CN" altLang="en-US" dirty="0">
                <a:latin typeface="+mn-ea"/>
                <a:cs typeface="Bradley Hand Bold"/>
              </a:rPr>
              <a:t>代码？</a:t>
            </a:r>
          </a:p>
        </p:txBody>
      </p:sp>
      <p:sp>
        <p:nvSpPr>
          <p:cNvPr id="7" name="云形 6"/>
          <p:cNvSpPr/>
          <p:nvPr/>
        </p:nvSpPr>
        <p:spPr>
          <a:xfrm>
            <a:off x="8325774" y="1225047"/>
            <a:ext cx="2809467" cy="1475184"/>
          </a:xfrm>
          <a:prstGeom prst="cloud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latin typeface="+mn-ea"/>
                <a:cs typeface="Bradley Hand Bold"/>
              </a:rPr>
              <a:t>PAI</a:t>
            </a:r>
            <a:r>
              <a:rPr kumimoji="1" lang="zh-CN" altLang="en-US" dirty="0">
                <a:latin typeface="+mn-ea"/>
                <a:cs typeface="Bradley Hand Bold"/>
              </a:rPr>
              <a:t>-</a:t>
            </a:r>
            <a:r>
              <a:rPr kumimoji="1" lang="en-US" altLang="zh-CN" dirty="0">
                <a:latin typeface="+mn-ea"/>
                <a:cs typeface="Bradley Hand Bold"/>
              </a:rPr>
              <a:t>TF</a:t>
            </a:r>
            <a:r>
              <a:rPr kumimoji="1" lang="zh-CN" altLang="en-US" dirty="0" smtClean="0">
                <a:latin typeface="+mn-ea"/>
                <a:cs typeface="Bradley Hand Bold"/>
              </a:rPr>
              <a:t>还有哪些</a:t>
            </a:r>
            <a:r>
              <a:rPr kumimoji="1" lang="en-US" altLang="zh-CN" dirty="0" smtClean="0">
                <a:latin typeface="+mn-ea"/>
                <a:cs typeface="Bradley Hand Bold"/>
              </a:rPr>
              <a:t>NB feature</a:t>
            </a:r>
            <a:r>
              <a:rPr kumimoji="1" lang="zh-CN" altLang="en-US" dirty="0" smtClean="0">
                <a:latin typeface="+mn-ea"/>
                <a:cs typeface="Bradley Hand Bold"/>
              </a:rPr>
              <a:t>？</a:t>
            </a:r>
            <a:endParaRPr kumimoji="1" lang="zh-CN" altLang="en-US" dirty="0">
              <a:latin typeface="+mn-ea"/>
              <a:cs typeface="Bradley Hand Bold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7065482" y="4629263"/>
            <a:ext cx="3171757" cy="1475184"/>
          </a:xfrm>
          <a:prstGeom prst="cloud">
            <a:avLst/>
          </a:prstGeom>
          <a:solidFill>
            <a:srgbClr val="5D368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+mn-ea"/>
                <a:cs typeface="Bradley Hand Bold"/>
              </a:rPr>
              <a:t>不知道该问什么</a:t>
            </a:r>
            <a:r>
              <a:rPr kumimoji="1" lang="mr-IN" altLang="zh-CN" dirty="0" smtClean="0">
                <a:latin typeface="+mn-ea"/>
                <a:cs typeface="Bradley Hand Bold"/>
              </a:rPr>
              <a:t>…</a:t>
            </a:r>
            <a:endParaRPr kumimoji="1" lang="zh-CN" altLang="en-US" dirty="0">
              <a:latin typeface="+mn-ea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63443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kumimoji="1" lang="zh-CN" altLang="en-US" sz="2800" b="1" dirty="0" smtClean="0"/>
              <a:t>相关资料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1372563"/>
            <a:ext cx="10515600" cy="480440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开通</a:t>
            </a:r>
            <a:r>
              <a:rPr kumimoji="1" lang="en-US" altLang="zh-CN" dirty="0" smtClean="0"/>
              <a:t>PAI &amp; OSS</a:t>
            </a:r>
          </a:p>
          <a:p>
            <a:pPr marL="457188" lvl="2" indent="0">
              <a:spcBef>
                <a:spcPts val="1000"/>
              </a:spcBef>
              <a:buNone/>
            </a:pPr>
            <a:r>
              <a:rPr kumimoji="1" lang="en-US" altLang="zh-CN" sz="1800" dirty="0" smtClean="0">
                <a:hlinkClick r:id="rId4"/>
              </a:rPr>
              <a:t>https://help.aliyun.com/document_detail/53262.html?spm=5176.doc42745.6.567.8EeVMX</a:t>
            </a:r>
            <a:endParaRPr kumimoji="1" lang="en-US" altLang="zh-CN" sz="1800" dirty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TensorFlow</a:t>
            </a:r>
            <a:r>
              <a:rPr kumimoji="1" lang="en-US" altLang="zh-CN" dirty="0" smtClean="0"/>
              <a:t> API</a:t>
            </a:r>
            <a:endParaRPr kumimoji="1" lang="zh-CN" altLang="en-US" dirty="0" smtClean="0"/>
          </a:p>
          <a:p>
            <a:pPr marL="457189" lvl="1" indent="0">
              <a:buNone/>
            </a:pPr>
            <a:r>
              <a:rPr kumimoji="1" lang="en-US" altLang="zh-CN" sz="1800" dirty="0" smtClean="0">
                <a:hlinkClick r:id="rId5"/>
              </a:rPr>
              <a:t>https</a:t>
            </a:r>
            <a:r>
              <a:rPr kumimoji="1" lang="en-US" altLang="zh-CN" sz="1800" dirty="0">
                <a:hlinkClick r:id="rId5"/>
              </a:rPr>
              <a:t>://www.tensorflow.org/api_docs/python</a:t>
            </a:r>
            <a:r>
              <a:rPr kumimoji="1" lang="en-US" altLang="zh-CN" sz="1800" dirty="0" smtClean="0">
                <a:hlinkClick r:id="rId5"/>
              </a:rPr>
              <a:t>/</a:t>
            </a:r>
            <a:endParaRPr kumimoji="1" lang="en-US" altLang="zh-CN" sz="1800" dirty="0" smtClean="0"/>
          </a:p>
          <a:p>
            <a:pPr marL="457189" lvl="1" indent="0">
              <a:buNone/>
            </a:pPr>
            <a:endParaRPr kumimoji="1" lang="en-US" altLang="zh-CN" sz="1800" dirty="0" smtClean="0"/>
          </a:p>
          <a:p>
            <a:r>
              <a:rPr kumimoji="1" lang="en-US" altLang="zh-CN" dirty="0" err="1" smtClean="0"/>
              <a:t>TensorFlow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中文社区</a:t>
            </a:r>
            <a:endParaRPr kumimoji="1" lang="en-US" altLang="zh-CN" sz="1800" dirty="0"/>
          </a:p>
          <a:p>
            <a:pPr marL="457189" lvl="1" indent="0">
              <a:buNone/>
            </a:pPr>
            <a:r>
              <a:rPr kumimoji="1" lang="en-US" altLang="zh-CN" sz="1800" dirty="0">
                <a:hlinkClick r:id="rId6"/>
              </a:rPr>
              <a:t>http://www.tensorfly.cn</a:t>
            </a:r>
            <a:r>
              <a:rPr kumimoji="1" lang="en-US" altLang="zh-CN" sz="1800" dirty="0" smtClean="0">
                <a:hlinkClick r:id="rId6"/>
              </a:rPr>
              <a:t>/</a:t>
            </a:r>
            <a:endParaRPr kumimoji="1" lang="en-US" altLang="zh-CN" sz="1800" dirty="0" smtClean="0"/>
          </a:p>
          <a:p>
            <a:pPr marL="457189" lvl="1" indent="0">
              <a:buNone/>
            </a:pPr>
            <a:endParaRPr kumimoji="1" lang="en-US" altLang="zh-CN" sz="1800" dirty="0" smtClean="0"/>
          </a:p>
          <a:p>
            <a:pPr marL="457189" lvl="1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3588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48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463138" y="268561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kumimoji="1" lang="en-US" altLang="zh-CN" sz="2800" b="1" dirty="0" smtClean="0">
                <a:latin typeface="+mn-ea"/>
                <a:cs typeface="SimHei" charset="-122"/>
              </a:rPr>
              <a:t>Agenda</a:t>
            </a:r>
            <a:endParaRPr kumimoji="1" lang="zh-CN" altLang="en-US" sz="2800" b="1" dirty="0">
              <a:latin typeface="+mn-ea"/>
              <a:cs typeface="SimHei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48818" y="2764212"/>
            <a:ext cx="2398952" cy="5902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平台概述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500170" y="2764212"/>
            <a:ext cx="2398952" cy="5902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PAI-TF</a:t>
            </a: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特性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087958" y="2764212"/>
            <a:ext cx="2398952" cy="5902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实战</a:t>
            </a: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PAI-TF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652139" y="2764212"/>
            <a:ext cx="2398952" cy="5902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 smtClean="0">
                <a:solidFill>
                  <a:schemeClr val="bg1"/>
                </a:solidFill>
                <a:sym typeface="Helvetica Light"/>
              </a:rPr>
              <a:t>高效</a:t>
            </a: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PAI-TF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49634" y="2578364"/>
            <a:ext cx="10259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215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3117210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kumimoji="1" lang="zh-CN" altLang="en-US" sz="2800" b="1" dirty="0"/>
              <a:t>云计算的算法平台</a:t>
            </a:r>
            <a:r>
              <a:rPr kumimoji="1" lang="en-US" altLang="zh-CN" b="1" dirty="0" smtClean="0"/>
              <a:t> 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图示 7"/>
          <p:cNvGraphicFramePr/>
          <p:nvPr>
            <p:extLst>
              <p:ext uri="{D42A27DB-BD31-4B8C-83A1-F6EECF244321}">
                <p14:modId xmlns:p14="http://schemas.microsoft.com/office/powerpoint/2010/main" val="2391008239"/>
              </p:ext>
            </p:extLst>
          </p:nvPr>
        </p:nvGraphicFramePr>
        <p:xfrm>
          <a:off x="-188321" y="1148869"/>
          <a:ext cx="6807888" cy="47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42258" y="1148870"/>
            <a:ext cx="6349742" cy="4374241"/>
          </a:xfrm>
        </p:spPr>
        <p:txBody>
          <a:bodyPr>
            <a:noAutofit/>
          </a:bodyPr>
          <a:lstStyle/>
          <a:p>
            <a:pPr defTabSz="457200">
              <a:lnSpc>
                <a:spcPct val="150000"/>
              </a:lnSpc>
              <a:defRPr sz="4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支持多种数据源</a:t>
            </a:r>
            <a:endParaRPr lang="zh-CN" altLang="en-US" sz="2400" dirty="0">
              <a:solidFill>
                <a:srgbClr val="000000"/>
              </a:solidFill>
              <a:latin typeface="+mn-ea"/>
              <a:cs typeface="DengXian"/>
              <a:sym typeface="DengXian"/>
            </a:endParaRPr>
          </a:p>
          <a:p>
            <a:pPr defTabSz="457200">
              <a:lnSpc>
                <a:spcPct val="150000"/>
              </a:lnSpc>
              <a:defRPr sz="4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支持多种计算框架</a:t>
            </a:r>
            <a:endParaRPr lang="zh-CN" altLang="en-US" sz="2400" dirty="0">
              <a:solidFill>
                <a:srgbClr val="000000"/>
              </a:solidFill>
              <a:latin typeface="+mn-ea"/>
              <a:cs typeface="DengXian"/>
              <a:sym typeface="DengXian"/>
            </a:endParaRPr>
          </a:p>
          <a:p>
            <a:pPr defTabSz="457200">
              <a:lnSpc>
                <a:spcPct val="150000"/>
              </a:lnSpc>
              <a:defRPr sz="4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输出标准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的模型文件，便捷地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支持在线预测</a:t>
            </a:r>
            <a:endParaRPr lang="zh-CN" altLang="en-US" sz="2400" dirty="0">
              <a:solidFill>
                <a:srgbClr val="000000"/>
              </a:solidFill>
              <a:latin typeface="+mn-ea"/>
              <a:cs typeface="DengXian"/>
              <a:sym typeface="DengXian"/>
            </a:endParaRPr>
          </a:p>
          <a:p>
            <a:pPr defTabSz="457200">
              <a:lnSpc>
                <a:spcPct val="150000"/>
              </a:lnSpc>
              <a:defRPr sz="4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丰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富的开发工具，支持多种开发语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言</a:t>
            </a:r>
            <a:endParaRPr lang="zh-CN" altLang="en-US" sz="2400" dirty="0">
              <a:solidFill>
                <a:srgbClr val="000000"/>
              </a:solidFill>
              <a:latin typeface="+mn-ea"/>
              <a:cs typeface="DengXian"/>
              <a:sym typeface="DengXian"/>
            </a:endParaRPr>
          </a:p>
          <a:p>
            <a:pPr defTabSz="457200">
              <a:lnSpc>
                <a:spcPct val="150000"/>
              </a:lnSpc>
              <a:defRPr sz="4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兼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容深度学习的开源社区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工作</a:t>
            </a:r>
            <a:endParaRPr lang="zh-CN" altLang="en-US" sz="2400" dirty="0">
              <a:solidFill>
                <a:srgbClr val="000000"/>
              </a:solidFill>
              <a:latin typeface="+mn-ea"/>
              <a:cs typeface="DengXian"/>
              <a:sym typeface="DengXian"/>
            </a:endParaRPr>
          </a:p>
          <a:p>
            <a:pPr defTabSz="457200">
              <a:lnSpc>
                <a:spcPct val="150000"/>
              </a:lnSpc>
              <a:defRPr sz="4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支持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社区分享协作，建设算法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市场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552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536497" y="2615876"/>
            <a:ext cx="5660021" cy="2628542"/>
          </a:xfrm>
          <a:prstGeom prst="roundRect">
            <a:avLst>
              <a:gd name="adj" fmla="val 6539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138" y="268561"/>
            <a:ext cx="3057247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kumimoji="1" lang="zh-CN" altLang="en-US" sz="2800" b="1" dirty="0" smtClean="0">
                <a:solidFill>
                  <a:prstClr val="black"/>
                </a:solidFill>
                <a:cs typeface="SimHei" charset="-122"/>
              </a:rPr>
              <a:t>离线在线服务框架</a:t>
            </a:r>
            <a:endParaRPr kumimoji="1" lang="zh-CN" altLang="en-US" b="1" dirty="0">
              <a:solidFill>
                <a:prstClr val="black"/>
              </a:solidFill>
              <a:cs typeface="SimHei" charset="-122"/>
            </a:endParaRPr>
          </a:p>
        </p:txBody>
      </p:sp>
      <p:sp>
        <p:nvSpPr>
          <p:cNvPr id="114" name="圆角矩形 259"/>
          <p:cNvSpPr/>
          <p:nvPr/>
        </p:nvSpPr>
        <p:spPr>
          <a:xfrm>
            <a:off x="1536491" y="5827872"/>
            <a:ext cx="9549114" cy="439890"/>
          </a:xfrm>
          <a:prstGeom prst="round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rtlCol="0" anchor="ctr"/>
          <a:lstStyle/>
          <a:p>
            <a:pPr algn="ctr" defTabSz="584200"/>
            <a:r>
              <a:rPr lang="zh-CN" altLang="en-US" sz="2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计算资源</a:t>
            </a:r>
            <a:r>
              <a:rPr lang="en-US" altLang="zh-CN" sz="2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CPU/GPU/FPGA/ASIC/</a:t>
            </a:r>
            <a:r>
              <a:rPr lang="mr-IN" altLang="zh-CN" sz="2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…</a:t>
            </a:r>
            <a:endParaRPr lang="en-US" altLang="zh-CN" sz="20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Microsoft YaHei"/>
              <a:sym typeface="Helvetica Light"/>
            </a:endParaRPr>
          </a:p>
        </p:txBody>
      </p:sp>
      <p:sp>
        <p:nvSpPr>
          <p:cNvPr id="115" name="圆角矩形 259"/>
          <p:cNvSpPr/>
          <p:nvPr/>
        </p:nvSpPr>
        <p:spPr>
          <a:xfrm>
            <a:off x="1536491" y="5325443"/>
            <a:ext cx="9549114" cy="4398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rtlCol="0" anchor="ctr"/>
          <a:lstStyle/>
          <a:p>
            <a:pPr algn="ctr" defTabSz="584200"/>
            <a:r>
              <a:rPr lang="zh-CN" altLang="en-US" sz="20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分布式调度系统</a:t>
            </a:r>
            <a:endParaRPr lang="en-US" altLang="zh-CN" sz="20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Microsoft YaHei"/>
              <a:sym typeface="Helvetica Light"/>
            </a:endParaRPr>
          </a:p>
        </p:txBody>
      </p:sp>
      <p:sp>
        <p:nvSpPr>
          <p:cNvPr id="30" name="圆角矩形 260"/>
          <p:cNvSpPr/>
          <p:nvPr/>
        </p:nvSpPr>
        <p:spPr>
          <a:xfrm>
            <a:off x="1710111" y="2992328"/>
            <a:ext cx="1071790" cy="521574"/>
          </a:xfrm>
          <a:prstGeom prst="roundRect">
            <a:avLst>
              <a:gd name="adj" fmla="val 13315"/>
            </a:avLst>
          </a:prstGeom>
          <a:solidFill>
            <a:srgbClr val="F17E30"/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584200">
              <a:lnSpc>
                <a:spcPct val="125000"/>
              </a:lnSpc>
              <a:defRPr/>
            </a:pP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特征工程</a:t>
            </a:r>
            <a:endParaRPr lang="en-US" altLang="zh-CN" sz="16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Microsoft YaHei"/>
              <a:sym typeface="Helvetica Light"/>
            </a:endParaRPr>
          </a:p>
        </p:txBody>
      </p:sp>
      <p:sp>
        <p:nvSpPr>
          <p:cNvPr id="31" name="圆角矩形 261"/>
          <p:cNvSpPr/>
          <p:nvPr/>
        </p:nvSpPr>
        <p:spPr>
          <a:xfrm>
            <a:off x="2792651" y="2992328"/>
            <a:ext cx="1019858" cy="521574"/>
          </a:xfrm>
          <a:prstGeom prst="roundRect">
            <a:avLst>
              <a:gd name="adj" fmla="val 16091"/>
            </a:avLst>
          </a:prstGeom>
          <a:solidFill>
            <a:srgbClr val="F17E30"/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584200">
              <a:lnSpc>
                <a:spcPct val="125000"/>
              </a:lnSpc>
              <a:defRPr/>
            </a:pP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统计分析</a:t>
            </a:r>
          </a:p>
        </p:txBody>
      </p:sp>
      <p:sp>
        <p:nvSpPr>
          <p:cNvPr id="32" name="圆角矩形 262"/>
          <p:cNvSpPr/>
          <p:nvPr/>
        </p:nvSpPr>
        <p:spPr>
          <a:xfrm>
            <a:off x="3834834" y="2992328"/>
            <a:ext cx="1394066" cy="521574"/>
          </a:xfrm>
          <a:prstGeom prst="roundRect">
            <a:avLst>
              <a:gd name="adj" fmla="val 18310"/>
            </a:avLst>
          </a:prstGeom>
          <a:solidFill>
            <a:srgbClr val="F17E30"/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584200">
              <a:lnSpc>
                <a:spcPct val="125000"/>
              </a:lnSpc>
              <a:defRPr/>
            </a:pPr>
            <a:r>
              <a:rPr lang="zh-CN" altLang="en-US" sz="1400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常用机器</a:t>
            </a: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学习</a:t>
            </a:r>
          </a:p>
        </p:txBody>
      </p:sp>
      <p:sp>
        <p:nvSpPr>
          <p:cNvPr id="33" name="圆角矩形 263"/>
          <p:cNvSpPr/>
          <p:nvPr/>
        </p:nvSpPr>
        <p:spPr>
          <a:xfrm>
            <a:off x="5251225" y="2992328"/>
            <a:ext cx="986684" cy="521574"/>
          </a:xfrm>
          <a:prstGeom prst="roundRect">
            <a:avLst>
              <a:gd name="adj" fmla="val 13315"/>
            </a:avLst>
          </a:prstGeom>
          <a:solidFill>
            <a:srgbClr val="F17E30"/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584200">
              <a:lnSpc>
                <a:spcPct val="125000"/>
              </a:lnSpc>
              <a:defRPr/>
            </a:pP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深度学习</a:t>
            </a:r>
          </a:p>
        </p:txBody>
      </p:sp>
      <p:sp>
        <p:nvSpPr>
          <p:cNvPr id="34" name="圆角矩形 263"/>
          <p:cNvSpPr/>
          <p:nvPr/>
        </p:nvSpPr>
        <p:spPr>
          <a:xfrm>
            <a:off x="6248663" y="2992328"/>
            <a:ext cx="801837" cy="521574"/>
          </a:xfrm>
          <a:prstGeom prst="roundRect">
            <a:avLst>
              <a:gd name="adj" fmla="val 16921"/>
            </a:avLst>
          </a:prstGeom>
          <a:solidFill>
            <a:srgbClr val="F17E30"/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584200">
              <a:lnSpc>
                <a:spcPct val="125000"/>
              </a:lnSpc>
              <a:defRPr/>
            </a:pP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……</a:t>
            </a:r>
          </a:p>
        </p:txBody>
      </p:sp>
      <p:sp>
        <p:nvSpPr>
          <p:cNvPr id="35" name="圆角矩形 259"/>
          <p:cNvSpPr/>
          <p:nvPr/>
        </p:nvSpPr>
        <p:spPr>
          <a:xfrm>
            <a:off x="1710112" y="3945749"/>
            <a:ext cx="5340384" cy="43989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rtlCol="0" anchor="ctr"/>
          <a:lstStyle/>
          <a:p>
            <a:pPr algn="ctr" defTabSz="584200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计算框架</a:t>
            </a:r>
            <a:r>
              <a:rPr lang="en-US" altLang="zh-CN" sz="16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MR/MPI/PS/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Graph/</a:t>
            </a:r>
            <a:r>
              <a:rPr lang="en-US" altLang="zh-CN" sz="16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TF++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/</a:t>
            </a:r>
            <a:r>
              <a:rPr lang="en-US" altLang="zh-CN" sz="1600" kern="0" dirty="0" err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Caffe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/</a:t>
            </a:r>
            <a:r>
              <a:rPr lang="mr-IN" altLang="zh-CN" sz="16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…</a:t>
            </a:r>
            <a:endParaRPr lang="en-US" altLang="zh-CN" sz="16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Microsoft YaHei"/>
              <a:sym typeface="Helvetica Light"/>
            </a:endParaRPr>
          </a:p>
        </p:txBody>
      </p:sp>
      <p:sp>
        <p:nvSpPr>
          <p:cNvPr id="36" name="圆角矩形 259"/>
          <p:cNvSpPr/>
          <p:nvPr/>
        </p:nvSpPr>
        <p:spPr>
          <a:xfrm>
            <a:off x="1710111" y="3524551"/>
            <a:ext cx="5340384" cy="439890"/>
          </a:xfrm>
          <a:prstGeom prst="roundRect">
            <a:avLst>
              <a:gd name="adj" fmla="val 3510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bg2">
                <a:lumMod val="75000"/>
              </a:scheme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584200"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PAI</a:t>
            </a:r>
            <a:r>
              <a:rPr lang="zh-CN" altLang="en-US" sz="16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 </a:t>
            </a:r>
            <a:r>
              <a:rPr lang="en-US" altLang="zh-CN" sz="16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SDK</a:t>
            </a:r>
          </a:p>
        </p:txBody>
      </p:sp>
      <p:sp>
        <p:nvSpPr>
          <p:cNvPr id="4" name="虚尾箭头 3"/>
          <p:cNvSpPr/>
          <p:nvPr/>
        </p:nvSpPr>
        <p:spPr>
          <a:xfrm rot="5400000">
            <a:off x="4227799" y="3633663"/>
            <a:ext cx="305019" cy="1934061"/>
          </a:xfrm>
          <a:prstGeom prst="stripedRightArrow">
            <a:avLst/>
          </a:prstGeom>
          <a:solidFill>
            <a:srgbClr val="EA5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11" y="4753197"/>
            <a:ext cx="428166" cy="4281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77254" y="4791744"/>
            <a:ext cx="670375" cy="30777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模型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00" y="4753197"/>
            <a:ext cx="428166" cy="428166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505850" y="4791744"/>
            <a:ext cx="655950" cy="30777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模型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26" y="4762697"/>
            <a:ext cx="428166" cy="428166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5112369" y="4801244"/>
            <a:ext cx="663964" cy="30777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模型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83" y="4786696"/>
            <a:ext cx="428166" cy="428166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6370502" y="4825243"/>
            <a:ext cx="689612" cy="30777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模型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59240" y="2596030"/>
            <a:ext cx="1569660" cy="369332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离线训练引擎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7429962" y="2615876"/>
            <a:ext cx="3655649" cy="2628542"/>
          </a:xfrm>
          <a:prstGeom prst="roundRect">
            <a:avLst>
              <a:gd name="adj" fmla="val 6539"/>
            </a:avLst>
          </a:prstGeom>
          <a:noFill/>
          <a:ln w="19050">
            <a:solidFill>
              <a:srgbClr val="F17E3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77797" y="2618328"/>
            <a:ext cx="1559966" cy="36933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b="1" smtClean="0">
                <a:latin typeface="Microsoft YaHei" charset="-122"/>
                <a:ea typeface="Microsoft YaHei" charset="-122"/>
                <a:cs typeface="Microsoft YaHei" charset="-122"/>
              </a:rPr>
              <a:t>在线预测服务</a:t>
            </a:r>
            <a:endParaRPr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虚尾箭头 50"/>
          <p:cNvSpPr/>
          <p:nvPr/>
        </p:nvSpPr>
        <p:spPr>
          <a:xfrm rot="16200000">
            <a:off x="9051111" y="3692127"/>
            <a:ext cx="184791" cy="1934061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98" y="4601337"/>
            <a:ext cx="645564" cy="645564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8844890" y="4883092"/>
            <a:ext cx="1095172" cy="30777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前端服务器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7574403" y="3299907"/>
            <a:ext cx="1355272" cy="982176"/>
          </a:xfrm>
          <a:prstGeom prst="roundRect">
            <a:avLst>
              <a:gd name="adj" fmla="val 6539"/>
            </a:avLst>
          </a:prstGeom>
          <a:noFill/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76" y="3606438"/>
            <a:ext cx="347133" cy="347133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7700657" y="3261661"/>
            <a:ext cx="1102765" cy="30777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预测服务器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50" y="3607166"/>
            <a:ext cx="347133" cy="347133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6" y="3606438"/>
            <a:ext cx="347133" cy="347133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7542219" y="3984311"/>
            <a:ext cx="566181" cy="261610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模型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lang="zh-CN" altLang="en-US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991100" y="3984311"/>
            <a:ext cx="554960" cy="261610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模型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endParaRPr lang="zh-CN" altLang="en-US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404376" y="3984311"/>
            <a:ext cx="561372" cy="261610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模型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endParaRPr lang="zh-CN" altLang="en-US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9103677" y="3299907"/>
            <a:ext cx="1355272" cy="982176"/>
          </a:xfrm>
          <a:prstGeom prst="roundRect">
            <a:avLst>
              <a:gd name="adj" fmla="val 6539"/>
            </a:avLst>
          </a:prstGeom>
          <a:noFill/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250" y="3606438"/>
            <a:ext cx="347133" cy="347133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9229936" y="3261661"/>
            <a:ext cx="1102765" cy="30777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预测服务器</a:t>
            </a: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29" y="3607166"/>
            <a:ext cx="347133" cy="347133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40" y="3606438"/>
            <a:ext cx="347133" cy="347133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9071499" y="3984311"/>
            <a:ext cx="566181" cy="261610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模型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lang="zh-CN" altLang="en-US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520374" y="3984311"/>
            <a:ext cx="554960" cy="261610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模型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endParaRPr lang="zh-CN" altLang="en-US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933650" y="3984311"/>
            <a:ext cx="561372" cy="261610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模型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endParaRPr lang="zh-CN" altLang="en-US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0552440" y="2992334"/>
            <a:ext cx="506896" cy="1759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模型管理服务器</a:t>
            </a:r>
          </a:p>
        </p:txBody>
      </p:sp>
      <p:sp>
        <p:nvSpPr>
          <p:cNvPr id="75" name="圆角矩形 259"/>
          <p:cNvSpPr/>
          <p:nvPr/>
        </p:nvSpPr>
        <p:spPr>
          <a:xfrm>
            <a:off x="1542320" y="1519426"/>
            <a:ext cx="9549114" cy="439890"/>
          </a:xfrm>
          <a:prstGeom prst="roundRect">
            <a:avLst/>
          </a:prstGeom>
          <a:solidFill>
            <a:srgbClr val="EA502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rtlCol="0" anchor="ctr"/>
          <a:lstStyle/>
          <a:p>
            <a:pPr algn="ctr" defTabSz="584200"/>
            <a:r>
              <a:rPr lang="zh-CN" altLang="en-US" sz="2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Microsoft YaHei"/>
                <a:sym typeface="Helvetica Light"/>
              </a:rPr>
              <a:t>全局计算调度服务</a:t>
            </a:r>
            <a:endParaRPr lang="en-US" altLang="zh-CN" sz="20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Microsoft YaHei"/>
              <a:sym typeface="Helvetica Light"/>
            </a:endParaRPr>
          </a:p>
        </p:txBody>
      </p:sp>
      <p:sp>
        <p:nvSpPr>
          <p:cNvPr id="76" name="Shape 199"/>
          <p:cNvSpPr/>
          <p:nvPr/>
        </p:nvSpPr>
        <p:spPr>
          <a:xfrm>
            <a:off x="1533281" y="1006925"/>
            <a:ext cx="2954485" cy="475828"/>
          </a:xfrm>
          <a:prstGeom prst="roundRect">
            <a:avLst>
              <a:gd name="adj" fmla="val 14418"/>
            </a:avLst>
          </a:prstGeom>
          <a:solidFill>
            <a:srgbClr val="95959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241300">
              <a:defRPr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600" kern="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PAI</a:t>
            </a:r>
            <a:r>
              <a:rPr lang="zh-CN" altLang="en-US" sz="1600" kern="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1600" kern="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WEB</a:t>
            </a:r>
            <a:endParaRPr sz="1600" kern="0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7" name="Shape 199"/>
          <p:cNvSpPr/>
          <p:nvPr/>
        </p:nvSpPr>
        <p:spPr>
          <a:xfrm>
            <a:off x="4638237" y="1006925"/>
            <a:ext cx="3194613" cy="475828"/>
          </a:xfrm>
          <a:prstGeom prst="roundRect">
            <a:avLst>
              <a:gd name="adj" fmla="val 14418"/>
            </a:avLst>
          </a:prstGeom>
          <a:solidFill>
            <a:srgbClr val="95959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241300">
              <a:defRPr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600" kern="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Console</a:t>
            </a:r>
            <a:endParaRPr sz="1600" kern="0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8" name="Shape 199"/>
          <p:cNvSpPr/>
          <p:nvPr/>
        </p:nvSpPr>
        <p:spPr>
          <a:xfrm>
            <a:off x="7983318" y="992415"/>
            <a:ext cx="3099638" cy="475828"/>
          </a:xfrm>
          <a:prstGeom prst="roundRect">
            <a:avLst>
              <a:gd name="adj" fmla="val 14418"/>
            </a:avLst>
          </a:prstGeom>
          <a:solidFill>
            <a:srgbClr val="95959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241300">
              <a:defRPr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600" kern="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Python</a:t>
            </a:r>
            <a:r>
              <a:rPr lang="zh-CN" altLang="en-US" sz="1600" kern="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1600" kern="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ML</a:t>
            </a:r>
            <a:endParaRPr sz="1600" kern="0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470906" y="2060088"/>
            <a:ext cx="1655697" cy="500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87813" y="2029510"/>
            <a:ext cx="1274708" cy="523220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dirty="0">
                <a:latin typeface="Microsoft YaHei" charset="-122"/>
                <a:ea typeface="Microsoft YaHei" charset="-122"/>
                <a:cs typeface="Microsoft YaHei" charset="-122"/>
              </a:rPr>
              <a:t>提交</a:t>
            </a:r>
            <a:endParaRPr lang="en-US" altLang="zh-CN" sz="1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zh-CN" altLang="en-US" sz="1400" b="1" dirty="0">
                <a:latin typeface="Microsoft YaHei" charset="-122"/>
                <a:ea typeface="Microsoft YaHei" charset="-122"/>
                <a:cs typeface="Microsoft YaHei" charset="-122"/>
              </a:rPr>
              <a:t>离线训练任务</a:t>
            </a:r>
          </a:p>
        </p:txBody>
      </p:sp>
      <p:sp>
        <p:nvSpPr>
          <p:cNvPr id="83" name="下箭头 82"/>
          <p:cNvSpPr/>
          <p:nvPr/>
        </p:nvSpPr>
        <p:spPr>
          <a:xfrm>
            <a:off x="8493269" y="2090356"/>
            <a:ext cx="1655697" cy="38473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878507" y="2060093"/>
            <a:ext cx="915635" cy="30777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400" b="1">
                <a:latin typeface="Microsoft YaHei" charset="-122"/>
                <a:ea typeface="Microsoft YaHei" charset="-122"/>
                <a:cs typeface="Microsoft YaHei" charset="-122"/>
              </a:rPr>
              <a:t>部署模型</a:t>
            </a:r>
            <a:endParaRPr lang="zh-CN" altLang="en-US" sz="1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11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1341483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kumimoji="1" lang="en-US" altLang="zh-CN" sz="2800" b="1" dirty="0" smtClean="0"/>
              <a:t>TF</a:t>
            </a:r>
            <a:r>
              <a:rPr kumimoji="1" lang="zh-CN" altLang="en-US" sz="2800" b="1" dirty="0" smtClean="0"/>
              <a:t>简介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1372563"/>
            <a:ext cx="10515600" cy="4804402"/>
          </a:xfrm>
        </p:spPr>
        <p:txBody>
          <a:bodyPr>
            <a:normAutofit/>
          </a:bodyPr>
          <a:lstStyle/>
          <a:p>
            <a:r>
              <a:rPr lang="zh-CN" altLang="en-US" dirty="0"/>
              <a:t>谷歌第二代分布式机器学习框架</a:t>
            </a:r>
          </a:p>
          <a:p>
            <a:r>
              <a:rPr lang="zh-CN" altLang="en-US" dirty="0"/>
              <a:t>用户通过构建</a:t>
            </a:r>
            <a:r>
              <a:rPr lang="en-US" altLang="zh-CN" dirty="0"/>
              <a:t>Graph</a:t>
            </a:r>
            <a:r>
              <a:rPr lang="zh-CN" altLang="en-US" dirty="0"/>
              <a:t>进行数值计算</a:t>
            </a:r>
          </a:p>
          <a:p>
            <a:r>
              <a:rPr lang="zh-CN" altLang="en-US" dirty="0"/>
              <a:t>高度灵活</a:t>
            </a:r>
            <a:r>
              <a:rPr lang="zh-CN" altLang="en-US" dirty="0" smtClean="0"/>
              <a:t>，扩展性强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025" y="2623794"/>
            <a:ext cx="2506910" cy="37199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307" y="3015049"/>
            <a:ext cx="5778500" cy="32004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cxnSp>
        <p:nvCxnSpPr>
          <p:cNvPr id="16" name="直线箭头连接符 15"/>
          <p:cNvCxnSpPr/>
          <p:nvPr/>
        </p:nvCxnSpPr>
        <p:spPr>
          <a:xfrm>
            <a:off x="7196856" y="4579483"/>
            <a:ext cx="5901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 4"/>
          <p:cNvGrpSpPr/>
          <p:nvPr/>
        </p:nvGrpSpPr>
        <p:grpSpPr>
          <a:xfrm>
            <a:off x="10212133" y="3210123"/>
            <a:ext cx="1744140" cy="2186690"/>
            <a:chOff x="10212133" y="3210123"/>
            <a:chExt cx="1744140" cy="2186690"/>
          </a:xfrm>
        </p:grpSpPr>
        <p:sp>
          <p:nvSpPr>
            <p:cNvPr id="21" name="文本框 20"/>
            <p:cNvSpPr txBox="1"/>
            <p:nvPr/>
          </p:nvSpPr>
          <p:spPr>
            <a:xfrm>
              <a:off x="10968942" y="4130518"/>
              <a:ext cx="384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&amp;</a:t>
              </a:r>
              <a:endParaRPr kumimoji="1" lang="zh-CN" altLang="en-US" dirty="0"/>
            </a:p>
          </p:txBody>
        </p:sp>
        <p:sp>
          <p:nvSpPr>
            <p:cNvPr id="23" name="左大括号 22"/>
            <p:cNvSpPr/>
            <p:nvPr/>
          </p:nvSpPr>
          <p:spPr>
            <a:xfrm rot="5400000">
              <a:off x="10843124" y="2579132"/>
              <a:ext cx="482158" cy="1744140"/>
            </a:xfrm>
            <a:prstGeom prst="leftBrace">
              <a:avLst>
                <a:gd name="adj1" fmla="val 8333"/>
                <a:gd name="adj2" fmla="val 50735"/>
              </a:avLst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24" name="左大括号 23"/>
            <p:cNvSpPr/>
            <p:nvPr/>
          </p:nvSpPr>
          <p:spPr>
            <a:xfrm rot="16200000">
              <a:off x="10843124" y="4283664"/>
              <a:ext cx="482158" cy="1744140"/>
            </a:xfrm>
            <a:prstGeom prst="leftBrace">
              <a:avLst>
                <a:gd name="adj1" fmla="val 8333"/>
                <a:gd name="adj2" fmla="val 50735"/>
              </a:avLst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451193" y="3732856"/>
              <a:ext cx="1240762" cy="34634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/>
                <a:t>Tensor</a:t>
              </a:r>
              <a:endParaRPr kumimoji="1" lang="zh-CN" altLang="en-US" sz="16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477323" y="4563990"/>
              <a:ext cx="1214632" cy="346347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/>
                <a:t>Operation</a:t>
              </a:r>
              <a:endParaRPr kumimoji="1"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19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2032978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kumimoji="1" lang="en-US" altLang="zh-CN" sz="2800" b="1" dirty="0" smtClean="0"/>
              <a:t>PAI-TF</a:t>
            </a:r>
            <a:r>
              <a:rPr kumimoji="1" lang="zh-CN" altLang="en-US" sz="2800" b="1" dirty="0" smtClean="0"/>
              <a:t>特性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1372563"/>
            <a:ext cx="10515600" cy="48044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接口和开源</a:t>
            </a:r>
            <a:r>
              <a:rPr lang="zh-CN" altLang="en-US" dirty="0"/>
              <a:t>一致，</a:t>
            </a:r>
            <a:r>
              <a:rPr lang="zh-CN" altLang="en-US" dirty="0" smtClean="0"/>
              <a:t>兼容开源生态</a:t>
            </a:r>
          </a:p>
          <a:p>
            <a:r>
              <a:rPr lang="zh-CN" altLang="en-US" dirty="0" smtClean="0"/>
              <a:t>接入云端数据源</a:t>
            </a:r>
          </a:p>
          <a:p>
            <a:r>
              <a:rPr lang="zh-CN" altLang="en-US" dirty="0" smtClean="0"/>
              <a:t>打通离线到在线、训练到预测的链路</a:t>
            </a:r>
          </a:p>
          <a:p>
            <a:r>
              <a:rPr lang="zh-CN" altLang="en-US" dirty="0"/>
              <a:t>依托于</a:t>
            </a:r>
            <a:r>
              <a:rPr lang="en-US" altLang="zh-CN" dirty="0" err="1"/>
              <a:t>MaxCompute</a:t>
            </a:r>
            <a:r>
              <a:rPr lang="zh-CN" altLang="en-US" dirty="0"/>
              <a:t>，支持</a:t>
            </a:r>
            <a:r>
              <a:rPr lang="en-US" altLang="zh-CN" dirty="0"/>
              <a:t>TB</a:t>
            </a:r>
            <a:r>
              <a:rPr lang="zh-CN" altLang="en-US" dirty="0"/>
              <a:t>级</a:t>
            </a:r>
            <a:r>
              <a:rPr lang="zh-CN" altLang="en-US" dirty="0" smtClean="0"/>
              <a:t>的数据计算</a:t>
            </a:r>
            <a:endParaRPr lang="zh-CN" altLang="en-US" dirty="0"/>
          </a:p>
          <a:p>
            <a:r>
              <a:rPr lang="zh-CN" altLang="en-US" dirty="0" smtClean="0"/>
              <a:t>支持</a:t>
            </a:r>
            <a:r>
              <a:rPr lang="en-US" altLang="zh-CN" dirty="0"/>
              <a:t>Research</a:t>
            </a:r>
            <a:r>
              <a:rPr lang="zh-CN" altLang="en-US" dirty="0"/>
              <a:t>和</a:t>
            </a:r>
            <a:r>
              <a:rPr lang="en-US" altLang="zh-CN" dirty="0"/>
              <a:t>Production</a:t>
            </a:r>
            <a:r>
              <a:rPr lang="zh-CN" altLang="en-US" dirty="0"/>
              <a:t>两种场景</a:t>
            </a:r>
          </a:p>
          <a:p>
            <a:r>
              <a:rPr lang="zh-CN" altLang="en-US" dirty="0"/>
              <a:t>分布式调度，用户无感知</a:t>
            </a:r>
          </a:p>
          <a:p>
            <a:r>
              <a:rPr lang="zh-CN" altLang="en-US" dirty="0" smtClean="0"/>
              <a:t>异构计算集群支持</a:t>
            </a:r>
          </a:p>
          <a:p>
            <a:r>
              <a:rPr lang="zh-CN" altLang="en-US" dirty="0" smtClean="0"/>
              <a:t>及时的版本更新，与社区同步</a:t>
            </a:r>
          </a:p>
          <a:p>
            <a:r>
              <a:rPr kumimoji="1" lang="zh-CN" altLang="en-US" dirty="0" smtClean="0"/>
              <a:t>强大的技术团队支持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600" y="4675839"/>
            <a:ext cx="2794000" cy="495300"/>
          </a:xfrm>
          <a:prstGeom prst="rect">
            <a:avLst/>
          </a:prstGeom>
        </p:spPr>
      </p:pic>
      <p:pic>
        <p:nvPicPr>
          <p:cNvPr id="13" name="图片 12" descr="未标题-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46" y="2052545"/>
            <a:ext cx="1101633" cy="11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6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kumimoji="1" lang="zh-CN" altLang="en-US" sz="2800" b="1" dirty="0" smtClean="0"/>
              <a:t>第一个例子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1372563"/>
            <a:ext cx="10515600" cy="480440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目标：</a:t>
            </a:r>
          </a:p>
          <a:p>
            <a:pPr marL="914389" lvl="1" indent="-457200">
              <a:buFont typeface="+mj-lt"/>
              <a:buAutoNum type="arabicPeriod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PAI</a:t>
            </a:r>
            <a:r>
              <a:rPr kumimoji="1" lang="zh-CN" altLang="en-US" dirty="0" smtClean="0"/>
              <a:t>上通过</a:t>
            </a:r>
            <a:r>
              <a:rPr kumimoji="1" lang="en-US" altLang="zh-CN" dirty="0" err="1" smtClean="0"/>
              <a:t>TensorFlow</a:t>
            </a:r>
            <a:r>
              <a:rPr kumimoji="1" lang="zh-CN" altLang="en-US" dirty="0" smtClean="0"/>
              <a:t>完成手写字符识别；</a:t>
            </a:r>
          </a:p>
          <a:p>
            <a:pPr marL="914389" lvl="1" indent="-457200">
              <a:buFont typeface="+mj-lt"/>
              <a:buAutoNum type="arabicPeriod"/>
            </a:pPr>
            <a:r>
              <a:rPr kumimoji="1" lang="zh-CN" altLang="en-US" dirty="0" smtClean="0"/>
              <a:t>使用位于</a:t>
            </a:r>
            <a:r>
              <a:rPr kumimoji="1" lang="en-US" altLang="zh-CN" dirty="0" smtClean="0"/>
              <a:t>OSS</a:t>
            </a:r>
            <a:r>
              <a:rPr kumimoji="1" lang="zh-CN" altLang="en-US" dirty="0" smtClean="0"/>
              <a:t>的云端数据；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485" y="2712769"/>
            <a:ext cx="4330700" cy="1219200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 flipV="1">
            <a:off x="6067937" y="3309541"/>
            <a:ext cx="1244376" cy="12828"/>
          </a:xfrm>
          <a:prstGeom prst="straightConnector1">
            <a:avLst/>
          </a:prstGeom>
          <a:ln>
            <a:solidFill>
              <a:srgbClr val="373C4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735657" y="3104298"/>
            <a:ext cx="151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563" y="4175707"/>
            <a:ext cx="1981200" cy="1981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635" y="4175707"/>
            <a:ext cx="2844800" cy="2070100"/>
          </a:xfrm>
          <a:prstGeom prst="rect">
            <a:avLst/>
          </a:prstGeom>
        </p:spPr>
      </p:pic>
      <p:cxnSp>
        <p:nvCxnSpPr>
          <p:cNvPr id="15" name="直线箭头连接符 14"/>
          <p:cNvCxnSpPr/>
          <p:nvPr/>
        </p:nvCxnSpPr>
        <p:spPr>
          <a:xfrm flipV="1">
            <a:off x="4975961" y="5232168"/>
            <a:ext cx="1244376" cy="12828"/>
          </a:xfrm>
          <a:prstGeom prst="straightConnector1">
            <a:avLst/>
          </a:prstGeom>
          <a:ln>
            <a:solidFill>
              <a:srgbClr val="373C4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479085" y="4566654"/>
            <a:ext cx="859518" cy="1334079"/>
          </a:xfrm>
          <a:prstGeom prst="rect">
            <a:avLst/>
          </a:prstGeom>
          <a:noFill/>
          <a:ln w="19050" cmpd="sng">
            <a:solidFill>
              <a:srgbClr val="FC29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44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2339102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kumimoji="1" lang="zh-CN" altLang="en-US" sz="2800" b="1" dirty="0" smtClean="0"/>
              <a:t>手写字符识别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1372563"/>
            <a:ext cx="10515600" cy="480440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模型：</a:t>
            </a:r>
          </a:p>
          <a:p>
            <a:endParaRPr kumimoji="1" lang="zh-CN" altLang="en-US" dirty="0" smtClean="0">
              <a:latin typeface="Bradley Hand Bold"/>
              <a:cs typeface="Bradley Hand Bold"/>
            </a:endParaRPr>
          </a:p>
          <a:p>
            <a:r>
              <a:rPr kumimoji="1" lang="zh-CN" altLang="en-US" dirty="0" smtClean="0">
                <a:latin typeface="Bradley Hand Bold"/>
                <a:cs typeface="Bradley Hand Bold"/>
              </a:rPr>
              <a:t>训练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42695" y="1331409"/>
            <a:ext cx="2937754" cy="523220"/>
          </a:xfrm>
          <a:prstGeom prst="rect">
            <a:avLst/>
          </a:prstGeom>
          <a:noFill/>
          <a:ln>
            <a:solidFill>
              <a:srgbClr val="373C4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y = </a:t>
            </a:r>
            <a:r>
              <a:rPr kumimoji="1" lang="en-US" altLang="zh-CN" sz="2800" dirty="0" err="1" smtClean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x</a:t>
            </a:r>
            <a:r>
              <a:rPr kumimoji="1" lang="en-US" altLang="zh-CN" sz="2800" baseline="30000" dirty="0" err="1" smtClean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T</a:t>
            </a:r>
            <a:r>
              <a:rPr kumimoji="1" lang="en-US" altLang="zh-CN" sz="2800" dirty="0" err="1" smtClean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w</a:t>
            </a:r>
            <a:r>
              <a:rPr kumimoji="1" lang="en-US" altLang="zh-CN" sz="2800" dirty="0" smtClean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 </a:t>
            </a:r>
            <a:r>
              <a:rPr kumimoji="1" lang="en-US" altLang="zh-CN" sz="2800" dirty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+ </a:t>
            </a:r>
            <a:r>
              <a:rPr kumimoji="1" lang="en-US" altLang="zh-CN" sz="2800" dirty="0" smtClean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b</a:t>
            </a:r>
            <a:endParaRPr kumimoji="1" lang="zh-CN" altLang="en-US" sz="2800" dirty="0">
              <a:ln>
                <a:solidFill>
                  <a:schemeClr val="tx1"/>
                </a:solidFill>
              </a:ln>
              <a:latin typeface="Bradley Hand Bold"/>
              <a:cs typeface="Bradley Hand Bold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029" y="2907349"/>
            <a:ext cx="9944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7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2339102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kumimoji="1" lang="zh-CN" altLang="en-US" sz="2800" b="1" dirty="0" smtClean="0"/>
              <a:t>手写字符识别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1372563"/>
            <a:ext cx="10515600" cy="480440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模型：</a:t>
            </a:r>
          </a:p>
          <a:p>
            <a:endParaRPr kumimoji="1" lang="zh-CN" altLang="en-US" dirty="0">
              <a:latin typeface="Bradley Hand Bold"/>
              <a:cs typeface="Bradley Hand Bold"/>
            </a:endParaRPr>
          </a:p>
          <a:p>
            <a:r>
              <a:rPr kumimoji="1" lang="zh-CN" altLang="en-US" dirty="0" smtClean="0">
                <a:latin typeface="Bradley Hand Bold"/>
                <a:cs typeface="Bradley Hand Bold"/>
              </a:rPr>
              <a:t>预测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68" y="3030644"/>
            <a:ext cx="9156700" cy="2413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42695" y="1331409"/>
            <a:ext cx="2937754" cy="523220"/>
          </a:xfrm>
          <a:prstGeom prst="rect">
            <a:avLst/>
          </a:prstGeom>
          <a:noFill/>
          <a:ln>
            <a:solidFill>
              <a:srgbClr val="373C4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y = </a:t>
            </a:r>
            <a:r>
              <a:rPr kumimoji="1" lang="en-US" altLang="zh-CN" sz="2800" dirty="0" err="1" smtClean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x</a:t>
            </a:r>
            <a:r>
              <a:rPr kumimoji="1" lang="en-US" altLang="zh-CN" sz="2800" baseline="30000" dirty="0" err="1" smtClean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T</a:t>
            </a:r>
            <a:r>
              <a:rPr kumimoji="1" lang="en-US" altLang="zh-CN" sz="2800" dirty="0" err="1" smtClean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w</a:t>
            </a:r>
            <a:r>
              <a:rPr kumimoji="1" lang="en-US" altLang="zh-CN" sz="2800" dirty="0" smtClean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 </a:t>
            </a:r>
            <a:r>
              <a:rPr kumimoji="1" lang="en-US" altLang="zh-CN" sz="2800" dirty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+ </a:t>
            </a:r>
            <a:r>
              <a:rPr kumimoji="1" lang="en-US" altLang="zh-CN" sz="2800" dirty="0" smtClean="0">
                <a:ln>
                  <a:solidFill>
                    <a:schemeClr val="tx1"/>
                  </a:solidFill>
                </a:ln>
                <a:latin typeface="Bradley Hand Bold"/>
                <a:cs typeface="Bradley Hand Bold"/>
              </a:rPr>
              <a:t>b</a:t>
            </a:r>
            <a:endParaRPr kumimoji="1" lang="zh-CN" altLang="en-US" sz="2800" dirty="0">
              <a:ln>
                <a:solidFill>
                  <a:schemeClr val="tx1"/>
                </a:solidFill>
              </a:ln>
              <a:latin typeface="Bradley Hand Bold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98011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阿里云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3_阿里云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阿里云主题.thmx</Template>
  <TotalTime>15665</TotalTime>
  <Words>368</Words>
  <Application>Microsoft Macintosh PowerPoint</Application>
  <PresentationFormat>自定义</PresentationFormat>
  <Paragraphs>153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阿里云主题</vt:lpstr>
      <vt:lpstr>Office 主题</vt:lpstr>
      <vt:lpstr>White</vt:lpstr>
      <vt:lpstr>3_阿里云主题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lei</dc:creator>
  <cp:lastModifiedBy>灭 黯</cp:lastModifiedBy>
  <cp:revision>576</cp:revision>
  <dcterms:created xsi:type="dcterms:W3CDTF">2016-08-08T06:10:15Z</dcterms:created>
  <dcterms:modified xsi:type="dcterms:W3CDTF">2017-05-22T10:57:09Z</dcterms:modified>
</cp:coreProperties>
</file>