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  <p:sldId id="271" r:id="rId16"/>
    <p:sldId id="272" r:id="rId17"/>
    <p:sldId id="259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58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B57F0-CF14-46C3-8CFE-BF4C458375E7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10178-2CC5-4024-AD0C-AA141FFF0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Controller node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horizon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Nova service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glance</a:t>
            </a:r>
            <a:r>
              <a:rPr lang="zh-CN" altLang="en-US" baseline="0" dirty="0" smtClean="0"/>
              <a:t>（可将</a:t>
            </a:r>
            <a:r>
              <a:rPr lang="en-US" altLang="zh-CN" baseline="0" dirty="0" smtClean="0"/>
              <a:t>image</a:t>
            </a:r>
            <a:r>
              <a:rPr lang="zh-CN" altLang="en-US" baseline="0" dirty="0" smtClean="0"/>
              <a:t>存储到本地文件系统（默认），</a:t>
            </a:r>
            <a:r>
              <a:rPr lang="en-US" altLang="zh-CN" baseline="0" dirty="0" smtClean="0"/>
              <a:t>swift</a:t>
            </a:r>
            <a:r>
              <a:rPr lang="zh-CN" altLang="en-US" baseline="0" dirty="0" smtClean="0"/>
              <a:t>等对象存储系统中）</a:t>
            </a:r>
            <a:endParaRPr lang="en-US" altLang="zh-CN" baseline="0" dirty="0" smtClean="0"/>
          </a:p>
          <a:p>
            <a:r>
              <a:rPr lang="en-US" altLang="zh-CN" baseline="0" dirty="0" smtClean="0"/>
              <a:t>Compute node  nova-compute</a:t>
            </a:r>
            <a:r>
              <a:rPr lang="zh-CN" altLang="en-US" baseline="0" dirty="0" smtClean="0"/>
              <a:t>负责虚机的运行</a:t>
            </a:r>
            <a:endParaRPr lang="en-US" altLang="zh-CN" baseline="0" dirty="0" smtClean="0"/>
          </a:p>
          <a:p>
            <a:r>
              <a:rPr lang="en-US" altLang="zh-CN" baseline="0" dirty="0" smtClean="0"/>
              <a:t>Network node </a:t>
            </a:r>
            <a:r>
              <a:rPr lang="zh-CN" altLang="en-US" baseline="0" dirty="0" smtClean="0"/>
              <a:t>负责外部网络与内部网络通信</a:t>
            </a:r>
            <a:endParaRPr lang="en-US" altLang="zh-CN" baseline="0" dirty="0" smtClean="0"/>
          </a:p>
          <a:p>
            <a:r>
              <a:rPr lang="en-US" altLang="zh-CN" baseline="0" dirty="0" smtClean="0"/>
              <a:t>Storage node </a:t>
            </a:r>
            <a:r>
              <a:rPr lang="zh-CN" altLang="en-US" baseline="0" dirty="0" smtClean="0"/>
              <a:t>负责对虚机存储管理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注意：创建虚机的过程中是没有</a:t>
            </a:r>
            <a:r>
              <a:rPr lang="en-US" altLang="zh-CN" baseline="0" dirty="0" smtClean="0"/>
              <a:t>cinder</a:t>
            </a:r>
            <a:r>
              <a:rPr lang="zh-CN" altLang="en-US" baseline="0" dirty="0" smtClean="0"/>
              <a:t>的，</a:t>
            </a:r>
            <a:r>
              <a:rPr lang="en-US" altLang="zh-CN" baseline="0" dirty="0" smtClean="0"/>
              <a:t>cinder</a:t>
            </a:r>
            <a:r>
              <a:rPr lang="zh-CN" altLang="en-US" baseline="0" dirty="0" smtClean="0"/>
              <a:t>通过</a:t>
            </a:r>
            <a:r>
              <a:rPr lang="en-US" altLang="zh-CN" baseline="0" dirty="0" smtClean="0"/>
              <a:t>mount</a:t>
            </a:r>
            <a:r>
              <a:rPr lang="zh-CN" altLang="en-US" baseline="0" dirty="0" smtClean="0"/>
              <a:t>挂在到云主机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Flat network</a:t>
            </a:r>
            <a:r>
              <a:rPr lang="zh-CN" altLang="en-US" dirty="0" smtClean="0"/>
              <a:t>是不带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的网络，要求宿主机的物理网卡直接与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bridge</a:t>
            </a:r>
            <a:r>
              <a:rPr lang="zh-CN" altLang="en-US" dirty="0" smtClean="0"/>
              <a:t>相连接，这意味着：每个</a:t>
            </a:r>
            <a:r>
              <a:rPr lang="en-US" altLang="zh-CN" dirty="0" smtClean="0"/>
              <a:t>flat</a:t>
            </a:r>
            <a:r>
              <a:rPr lang="en-US" altLang="zh-CN" baseline="0" dirty="0" smtClean="0"/>
              <a:t> network</a:t>
            </a:r>
            <a:r>
              <a:rPr lang="zh-CN" altLang="en-US" baseline="0" dirty="0" smtClean="0"/>
              <a:t>都会独占一个物理网卡</a:t>
            </a:r>
            <a:endParaRPr lang="en-US" altLang="zh-CN" baseline="0" dirty="0" smtClean="0"/>
          </a:p>
          <a:p>
            <a:r>
              <a:rPr lang="zh-CN" altLang="en-US" dirty="0" smtClean="0"/>
              <a:t>注意：过去一段时间</a:t>
            </a:r>
            <a:r>
              <a:rPr lang="en-US" altLang="zh-CN" dirty="0" smtClean="0"/>
              <a:t>(Juno</a:t>
            </a:r>
            <a:r>
              <a:rPr lang="zh-CN" altLang="en-US" dirty="0" smtClean="0"/>
              <a:t>版本之前版本），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内的虚拟网络与物理网络连接主要使用</a:t>
            </a:r>
            <a:r>
              <a:rPr lang="en-US" altLang="zh-CN" dirty="0" err="1" smtClean="0"/>
              <a:t>openvswitch</a:t>
            </a:r>
            <a:r>
              <a:rPr lang="zh-CN" altLang="en-US" dirty="0" smtClean="0"/>
              <a:t>，其主要问题是在配置网桥时容易导致断开连接，另外也不好管理。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</a:t>
            </a:r>
            <a:r>
              <a:rPr lang="zh-CN" altLang="en-US" dirty="0" smtClean="0"/>
              <a:t>版本中，官方的配置文档中已经不再安装</a:t>
            </a:r>
            <a:r>
              <a:rPr lang="en-US" altLang="zh-CN" dirty="0" err="1" smtClean="0"/>
              <a:t>openvswitch</a:t>
            </a:r>
            <a:r>
              <a:rPr lang="zh-CN" altLang="en-US" dirty="0" smtClean="0"/>
              <a:t>，主要是通过</a:t>
            </a:r>
            <a:r>
              <a:rPr lang="en-US" altLang="zh-CN" dirty="0" smtClean="0"/>
              <a:t>flat</a:t>
            </a:r>
            <a:r>
              <a:rPr lang="zh-CN" altLang="en-US" dirty="0" smtClean="0"/>
              <a:t>网络的方式与外部物理网络连接，采用这种方式不会导致突然断开连接。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6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Neutron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服务的组件是</a:t>
            </a:r>
            <a:r>
              <a:rPr lang="en-US" altLang="zh-CN" dirty="0" smtClean="0"/>
              <a:t>DHCP</a:t>
            </a:r>
            <a:r>
              <a:rPr lang="en-US" altLang="zh-CN" baseline="0" dirty="0" smtClean="0"/>
              <a:t> agent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DHCP agent</a:t>
            </a:r>
            <a:r>
              <a:rPr lang="zh-CN" altLang="en-US" baseline="0" dirty="0" smtClean="0"/>
              <a:t>在网络节点运行，默认通过</a:t>
            </a:r>
            <a:r>
              <a:rPr lang="en-US" altLang="zh-CN" baseline="0" dirty="0" err="1" smtClean="0"/>
              <a:t>dnsmasq</a:t>
            </a:r>
            <a:r>
              <a:rPr lang="zh-CN" altLang="en-US" baseline="0" dirty="0" smtClean="0"/>
              <a:t>（一个开源的工具）实现</a:t>
            </a:r>
            <a:r>
              <a:rPr lang="en-US" altLang="zh-CN" baseline="0" dirty="0" err="1" smtClean="0"/>
              <a:t>dhcp</a:t>
            </a:r>
            <a:r>
              <a:rPr lang="zh-CN" altLang="en-US" baseline="0" dirty="0" smtClean="0"/>
              <a:t>功能。实现</a:t>
            </a:r>
            <a:r>
              <a:rPr lang="en-US" altLang="zh-CN" baseline="0" dirty="0" err="1" smtClean="0"/>
              <a:t>ip</a:t>
            </a:r>
            <a:r>
              <a:rPr lang="zh-CN" altLang="en-US" baseline="0" dirty="0" smtClean="0"/>
              <a:t>地址的分发和地址池的创建</a:t>
            </a:r>
            <a:endParaRPr lang="en-US" altLang="zh-CN" baseline="0" dirty="0" smtClean="0"/>
          </a:p>
          <a:p>
            <a:r>
              <a:rPr lang="zh-CN" altLang="en-US" baseline="0" dirty="0" smtClean="0"/>
              <a:t>既不属于二层也不属于三层，配置在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etc</a:t>
            </a:r>
            <a:r>
              <a:rPr lang="en-US" altLang="zh-CN" baseline="0" dirty="0" smtClean="0"/>
              <a:t>/neutron/dhcp_agent.ini</a:t>
            </a:r>
          </a:p>
          <a:p>
            <a:r>
              <a:rPr lang="en-US" altLang="zh-CN" dirty="0" smtClean="0"/>
              <a:t>L3 agent</a:t>
            </a:r>
            <a:r>
              <a:rPr lang="zh-CN" altLang="en-US" dirty="0" smtClean="0"/>
              <a:t>实现不同网段间信息的传递。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9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69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这样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就能与云主机通信，就能为云主机分发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7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Vlan</a:t>
            </a:r>
            <a:r>
              <a:rPr lang="en-US" altLang="zh-CN" dirty="0" smtClean="0"/>
              <a:t> network</a:t>
            </a:r>
            <a:r>
              <a:rPr lang="zh-CN" altLang="en-US" dirty="0" smtClean="0"/>
              <a:t>是带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的网络，是实际应用最广泛的网络类型</a:t>
            </a:r>
            <a:endParaRPr lang="en-US" altLang="zh-CN" dirty="0" smtClean="0"/>
          </a:p>
          <a:p>
            <a:r>
              <a:rPr lang="en-US" altLang="zh-CN" dirty="0" err="1" smtClean="0"/>
              <a:t>Vlan</a:t>
            </a:r>
            <a:r>
              <a:rPr lang="zh-CN" altLang="en-US" dirty="0" smtClean="0"/>
              <a:t>属于二层网络，所以配置文件在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ect</a:t>
            </a:r>
            <a:r>
              <a:rPr lang="en-US" altLang="zh-CN" dirty="0" smtClean="0"/>
              <a:t>/neutron/plugins/ml2/ml2_conf.ini</a:t>
            </a:r>
            <a:r>
              <a:rPr lang="zh-CN" altLang="en-US" dirty="0" smtClean="0"/>
              <a:t>中设置</a:t>
            </a:r>
            <a:r>
              <a:rPr lang="en-US" altLang="zh-CN" dirty="0" err="1" smtClean="0"/>
              <a:t>vlan</a:t>
            </a:r>
            <a:r>
              <a:rPr lang="en-US" altLang="zh-CN" baseline="0" dirty="0" smtClean="0"/>
              <a:t> network</a:t>
            </a:r>
            <a:r>
              <a:rPr lang="zh-CN" altLang="en-US" baseline="0" dirty="0" smtClean="0"/>
              <a:t>相关参数</a:t>
            </a:r>
            <a:endParaRPr lang="en-US" altLang="zh-CN" baseline="0" dirty="0" smtClean="0"/>
          </a:p>
          <a:p>
            <a:r>
              <a:rPr lang="zh-CN" altLang="en-US" baseline="0" dirty="0" smtClean="0"/>
              <a:t>该节点要配</a:t>
            </a:r>
            <a:r>
              <a:rPr lang="en-US" altLang="zh-CN" baseline="0" dirty="0" err="1" smtClean="0"/>
              <a:t>dhcp</a:t>
            </a:r>
            <a:r>
              <a:rPr lang="zh-CN" altLang="en-US" baseline="0" dirty="0" smtClean="0"/>
              <a:t>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06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防火墙：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地址阻断</a:t>
            </a:r>
            <a:endParaRPr lang="en-US" altLang="zh-CN" dirty="0" smtClean="0"/>
          </a:p>
          <a:p>
            <a:r>
              <a:rPr lang="en-US" altLang="zh-CN" dirty="0" smtClean="0"/>
              <a:t>Floating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ip</a:t>
            </a:r>
            <a:r>
              <a:rPr lang="zh-CN" altLang="en-US" baseline="0" dirty="0" smtClean="0"/>
              <a:t>：实现物理主机访问云主机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6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Routing</a:t>
            </a:r>
            <a:r>
              <a:rPr lang="zh-CN" altLang="en-US" dirty="0" smtClean="0"/>
              <a:t>加了一个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做路由，根本原因：为了支持网络重叠</a:t>
            </a:r>
            <a:endParaRPr lang="en-US" altLang="zh-CN" dirty="0" smtClean="0"/>
          </a:p>
          <a:p>
            <a:r>
              <a:rPr lang="zh-CN" altLang="en-US" dirty="0" smtClean="0"/>
              <a:t>云环境下，租户可以按照自己的规划创建网络，不同租户的网络是可以重叠的。将路由功能放到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中，就能隔离不同租户的网络，从而支持网络重叠。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1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5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6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Routing</a:t>
            </a:r>
            <a:r>
              <a:rPr lang="en-US" altLang="zh-CN" baseline="0" dirty="0" smtClean="0"/>
              <a:t> key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exchange</a:t>
            </a:r>
            <a:r>
              <a:rPr lang="zh-CN" altLang="en-US" baseline="0" dirty="0" smtClean="0"/>
              <a:t>转发消息的依据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每个消息都有一个</a:t>
            </a:r>
            <a:r>
              <a:rPr lang="en-US" altLang="zh-CN" baseline="0" dirty="0" smtClean="0"/>
              <a:t>Routing Key</a:t>
            </a:r>
            <a:r>
              <a:rPr lang="zh-CN" altLang="en-US" baseline="0" dirty="0" smtClean="0"/>
              <a:t> 表明可以接收消息的目的地址（</a:t>
            </a:r>
            <a:r>
              <a:rPr lang="en-US" altLang="zh-CN" baseline="0" dirty="0" err="1" smtClean="0"/>
              <a:t>dstIp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每个</a:t>
            </a:r>
            <a:r>
              <a:rPr lang="en-US" altLang="zh-CN" baseline="0" dirty="0" smtClean="0"/>
              <a:t>message queue</a:t>
            </a:r>
            <a:r>
              <a:rPr lang="zh-CN" altLang="en-US" baseline="0" dirty="0" smtClean="0"/>
              <a:t>都可以通过将自己想要接收的</a:t>
            </a:r>
            <a:r>
              <a:rPr lang="en-US" altLang="zh-CN" baseline="0" dirty="0" smtClean="0"/>
              <a:t>routing key</a:t>
            </a:r>
            <a:r>
              <a:rPr lang="zh-CN" altLang="en-US" baseline="0" dirty="0" smtClean="0"/>
              <a:t>告诉</a:t>
            </a:r>
            <a:r>
              <a:rPr lang="en-US" altLang="zh-CN" baseline="0" dirty="0" smtClean="0"/>
              <a:t>exchange</a:t>
            </a:r>
            <a:r>
              <a:rPr lang="zh-CN" altLang="en-US" baseline="0" dirty="0" smtClean="0"/>
              <a:t>进行</a:t>
            </a:r>
            <a:r>
              <a:rPr lang="en-US" altLang="zh-CN" baseline="0" dirty="0" smtClean="0"/>
              <a:t>binding</a:t>
            </a:r>
          </a:p>
          <a:p>
            <a:r>
              <a:rPr lang="zh-CN" altLang="en-US" baseline="0" dirty="0" smtClean="0"/>
              <a:t>这样</a:t>
            </a:r>
            <a:r>
              <a:rPr lang="en-US" altLang="zh-CN" baseline="0" dirty="0" smtClean="0"/>
              <a:t>exchange</a:t>
            </a:r>
            <a:r>
              <a:rPr lang="zh-CN" altLang="en-US" baseline="0" dirty="0" smtClean="0"/>
              <a:t>就可以将消息正确的转发给相应的</a:t>
            </a:r>
            <a:r>
              <a:rPr lang="en-US" altLang="zh-CN" baseline="0" dirty="0" smtClean="0"/>
              <a:t>message queue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我的环境因为是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，所以配置的是</a:t>
            </a:r>
            <a:r>
              <a:rPr lang="en-US" altLang="zh-CN" dirty="0" err="1" smtClean="0"/>
              <a:t>libvirt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6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Vlan</a:t>
            </a:r>
            <a:r>
              <a:rPr lang="en-US" altLang="zh-CN" dirty="0" smtClean="0"/>
              <a:t> interface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网络中使用，</a:t>
            </a:r>
            <a:r>
              <a:rPr lang="en-US" altLang="zh-CN" dirty="0" err="1" smtClean="0"/>
              <a:t>vxlan</a:t>
            </a:r>
            <a:r>
              <a:rPr lang="en-US" altLang="zh-CN" baseline="0" dirty="0" smtClean="0"/>
              <a:t> interface</a:t>
            </a:r>
            <a:r>
              <a:rPr lang="zh-CN" altLang="en-US" baseline="0" dirty="0" smtClean="0"/>
              <a:t>会在</a:t>
            </a:r>
            <a:r>
              <a:rPr lang="en-US" altLang="zh-CN" baseline="0" dirty="0" err="1" smtClean="0"/>
              <a:t>vxlan</a:t>
            </a:r>
            <a:r>
              <a:rPr lang="zh-CN" altLang="en-US" baseline="0" dirty="0" smtClean="0"/>
              <a:t>网络中使用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Linux_bridge</a:t>
            </a:r>
            <a:r>
              <a:rPr lang="zh-CN" altLang="en-US" baseline="0" dirty="0" smtClean="0"/>
              <a:t>支持</a:t>
            </a:r>
            <a:r>
              <a:rPr lang="en-US" altLang="zh-CN" baseline="0" dirty="0" smtClean="0"/>
              <a:t>local flat </a:t>
            </a:r>
            <a:r>
              <a:rPr lang="en-US" altLang="zh-CN" baseline="0" dirty="0" err="1" smtClean="0"/>
              <a:t>vlan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</a:t>
            </a:r>
            <a:r>
              <a:rPr lang="en-US" altLang="zh-CN" baseline="0" dirty="0" err="1" smtClean="0"/>
              <a:t>vxlan</a:t>
            </a:r>
            <a:r>
              <a:rPr lang="zh-CN" altLang="en-US" baseline="0" dirty="0" smtClean="0"/>
              <a:t>四种 </a:t>
            </a:r>
            <a:r>
              <a:rPr lang="en-US" altLang="zh-CN" baseline="0" dirty="0" smtClean="0"/>
              <a:t>network type </a:t>
            </a:r>
            <a:r>
              <a:rPr lang="zh-CN" altLang="en-US" baseline="0" dirty="0" smtClean="0"/>
              <a:t>目前不支持</a:t>
            </a:r>
            <a:r>
              <a:rPr lang="en-US" altLang="zh-CN" baseline="0" dirty="0" err="1" smtClean="0"/>
              <a:t>gre</a:t>
            </a:r>
            <a:r>
              <a:rPr lang="zh-CN" altLang="en-US" baseline="0" dirty="0" smtClean="0"/>
              <a:t>（</a:t>
            </a:r>
            <a:r>
              <a:rPr lang="en-US" altLang="zh-CN" baseline="0" dirty="0" err="1" smtClean="0"/>
              <a:t>ovs</a:t>
            </a:r>
            <a:r>
              <a:rPr lang="zh-CN" altLang="en-US" baseline="0" dirty="0" smtClean="0"/>
              <a:t>支持）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4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dirty="0" smtClean="0"/>
              <a:t>Neutron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zh-CN" altLang="en-US" dirty="0" smtClean="0"/>
              <a:t>网络代理</a:t>
            </a:r>
            <a:endParaRPr lang="en-US" altLang="zh-CN" dirty="0" smtClean="0"/>
          </a:p>
          <a:p>
            <a:r>
              <a:rPr lang="en-US" altLang="zh-CN" dirty="0" err="1" smtClean="0"/>
              <a:t>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1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network</a:t>
            </a:r>
            <a:r>
              <a:rPr lang="zh-CN" altLang="en-US" dirty="0" smtClean="0"/>
              <a:t>的特点是不会与宿主机的物理网卡相连，也不关联任何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id</a:t>
            </a:r>
          </a:p>
          <a:p>
            <a:r>
              <a:rPr lang="zh-CN" altLang="en-US" dirty="0" smtClean="0"/>
              <a:t>对于每个</a:t>
            </a:r>
            <a:r>
              <a:rPr lang="en-US" altLang="zh-CN" dirty="0" smtClean="0"/>
              <a:t>local network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ML2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-bridge</a:t>
            </a:r>
            <a:r>
              <a:rPr lang="zh-CN" altLang="en-US" dirty="0" smtClean="0"/>
              <a:t>会创建一个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tap</a:t>
            </a:r>
            <a:r>
              <a:rPr lang="zh-CN" altLang="en-US" dirty="0" smtClean="0"/>
              <a:t>设备会连接到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。位于同一个</a:t>
            </a:r>
            <a:r>
              <a:rPr lang="en-US" altLang="zh-CN" dirty="0" smtClean="0"/>
              <a:t>local</a:t>
            </a:r>
            <a:r>
              <a:rPr lang="en-US" altLang="zh-CN" baseline="0" dirty="0" smtClean="0"/>
              <a:t> network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interface</a:t>
            </a:r>
            <a:r>
              <a:rPr lang="zh-CN" altLang="en-US" baseline="0" dirty="0" smtClean="0"/>
              <a:t>会连接到相同的</a:t>
            </a:r>
            <a:r>
              <a:rPr lang="en-US" altLang="zh-CN" baseline="0" dirty="0" smtClean="0"/>
              <a:t>bridge</a:t>
            </a:r>
            <a:r>
              <a:rPr lang="zh-CN" altLang="en-US" baseline="0" dirty="0" smtClean="0"/>
              <a:t>。这样</a:t>
            </a:r>
            <a:r>
              <a:rPr lang="en-US" altLang="zh-CN" baseline="0" dirty="0" smtClean="0"/>
              <a:t>instance</a:t>
            </a:r>
            <a:r>
              <a:rPr lang="zh-CN" altLang="en-US" baseline="0" dirty="0" smtClean="0"/>
              <a:t>之间就可以通信了。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因为</a:t>
            </a:r>
            <a:r>
              <a:rPr lang="en-US" altLang="zh-CN" baseline="0" dirty="0" smtClean="0"/>
              <a:t>bridge</a:t>
            </a:r>
            <a:r>
              <a:rPr lang="zh-CN" altLang="en-US" baseline="0" dirty="0" smtClean="0"/>
              <a:t>没有与物理网卡连接，所以</a:t>
            </a:r>
            <a:r>
              <a:rPr lang="en-US" altLang="zh-CN" baseline="0" dirty="0" smtClean="0"/>
              <a:t>instance</a:t>
            </a:r>
            <a:r>
              <a:rPr lang="zh-CN" altLang="en-US" baseline="0" dirty="0" smtClean="0"/>
              <a:t>无法与宿主机之外的网络通信。同时因为每个</a:t>
            </a:r>
            <a:r>
              <a:rPr lang="en-US" altLang="zh-CN" baseline="0" dirty="0" smtClean="0"/>
              <a:t>local network</a:t>
            </a:r>
            <a:r>
              <a:rPr lang="zh-CN" altLang="en-US" baseline="0" dirty="0" smtClean="0"/>
              <a:t>有自己的</a:t>
            </a:r>
            <a:r>
              <a:rPr lang="en-US" altLang="zh-CN" baseline="0" dirty="0" smtClean="0"/>
              <a:t>bridge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bridge</a:t>
            </a:r>
            <a:r>
              <a:rPr lang="zh-CN" altLang="en-US" baseline="0" dirty="0" smtClean="0"/>
              <a:t>之间是没有连通的，所以两个</a:t>
            </a:r>
            <a:r>
              <a:rPr lang="en-US" altLang="zh-CN" baseline="0" dirty="0" smtClean="0"/>
              <a:t>local network</a:t>
            </a:r>
            <a:r>
              <a:rPr lang="zh-CN" altLang="en-US" baseline="0" dirty="0" smtClean="0"/>
              <a:t>之间也不能通信，即使他们位于同一宿主机上。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dhcp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10178-2CC5-4024-AD0C-AA141FFF0FD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2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4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2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2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8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8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C177-BB0D-44CF-8495-690B4324886A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3225-1679-404D-9E2B-66C461F2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57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2182"/>
          </a:xfrm>
        </p:spPr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架构及原理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86454" y="5001491"/>
            <a:ext cx="256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曾晓森</a:t>
            </a:r>
            <a:endParaRPr lang="en-US" altLang="zh-CN" dirty="0" smtClean="0"/>
          </a:p>
          <a:p>
            <a:r>
              <a:rPr lang="en-US" altLang="zh-CN" dirty="0" smtClean="0"/>
              <a:t>2018.1.25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43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三种不同的</a:t>
            </a:r>
            <a:r>
              <a:rPr lang="en-US" altLang="zh-CN" dirty="0" smtClean="0"/>
              <a:t>Exchange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7127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不同的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实现不同的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1 Direct Exchange </a:t>
            </a:r>
            <a:r>
              <a:rPr lang="zh-CN" altLang="en-US" dirty="0" smtClean="0"/>
              <a:t>点对点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 Topic Exchange </a:t>
            </a:r>
            <a:r>
              <a:rPr lang="zh-CN" altLang="en-US" dirty="0" smtClean="0"/>
              <a:t>发布订阅，根据</a:t>
            </a:r>
            <a:r>
              <a:rPr lang="en-US" altLang="zh-CN" dirty="0" smtClean="0"/>
              <a:t>routing key </a:t>
            </a:r>
            <a:r>
              <a:rPr lang="zh-CN" altLang="en-US" dirty="0" smtClean="0"/>
              <a:t>进行模式匹配，只要符合匹配的</a:t>
            </a:r>
            <a:r>
              <a:rPr lang="en-US" altLang="zh-CN" dirty="0" smtClean="0"/>
              <a:t>message queue</a:t>
            </a:r>
            <a:r>
              <a:rPr lang="zh-CN" altLang="en-US" dirty="0" smtClean="0"/>
              <a:t>都会收到消息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广播消息模式，将消息转发到所有绑定的</a:t>
            </a:r>
            <a:r>
              <a:rPr lang="en-US" altLang="zh-CN" dirty="0" smtClean="0"/>
              <a:t>message Queue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70" y="1408669"/>
            <a:ext cx="4382529" cy="47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2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82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两</a:t>
            </a:r>
            <a:r>
              <a:rPr lang="zh-CN" altLang="en-US" dirty="0"/>
              <a:t>个功能：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）用户管理：验证用户身份信息合法性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）服务目录管理：提供各个服务目录的（</a:t>
            </a:r>
            <a:r>
              <a:rPr lang="en-US" altLang="zh-CN" dirty="0"/>
              <a:t>Service Catalog:</a:t>
            </a:r>
            <a:r>
              <a:rPr lang="zh-CN" altLang="en-US" dirty="0"/>
              <a:t>包括</a:t>
            </a:r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endpoint</a:t>
            </a:r>
            <a:r>
              <a:rPr lang="zh-CN" altLang="en-US" dirty="0"/>
              <a:t>）服务，无论任何服务或者客户访问</a:t>
            </a:r>
            <a:r>
              <a:rPr lang="en-US" altLang="zh-CN" dirty="0" err="1"/>
              <a:t>openstack</a:t>
            </a:r>
            <a:r>
              <a:rPr lang="zh-CN" altLang="en-US" dirty="0"/>
              <a:t>都要访问</a:t>
            </a:r>
            <a:r>
              <a:rPr lang="en-US" altLang="zh-CN" dirty="0"/>
              <a:t>keystone</a:t>
            </a:r>
            <a:r>
              <a:rPr lang="zh-CN" altLang="en-US" dirty="0"/>
              <a:t>获取服务列表，以及每个服务的</a:t>
            </a:r>
            <a:r>
              <a:rPr lang="en-US" altLang="zh-CN" dirty="0"/>
              <a:t>endpoint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10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855"/>
            <a:ext cx="11700817" cy="41610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3434" y="5003515"/>
            <a:ext cx="1106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openstack</a:t>
            </a:r>
            <a:r>
              <a:rPr lang="zh-CN" altLang="en-US" dirty="0"/>
              <a:t>是一个</a:t>
            </a:r>
            <a:r>
              <a:rPr lang="en-US" altLang="zh-CN" dirty="0"/>
              <a:t>SOA</a:t>
            </a:r>
            <a:r>
              <a:rPr lang="zh-CN" altLang="en-US" dirty="0"/>
              <a:t>架构，各个项目独立提供先关的服务，且互不依赖，如</a:t>
            </a:r>
            <a:r>
              <a:rPr lang="en-US" altLang="zh-CN" dirty="0"/>
              <a:t>nova</a:t>
            </a:r>
            <a:r>
              <a:rPr lang="zh-CN" altLang="en-US" dirty="0"/>
              <a:t>提供计算服务，</a:t>
            </a:r>
            <a:r>
              <a:rPr lang="en-US" altLang="zh-CN" dirty="0"/>
              <a:t>glance</a:t>
            </a:r>
            <a:r>
              <a:rPr lang="zh-CN" altLang="en-US" dirty="0"/>
              <a:t>提供镜像服务等。防止耦合性，且扩展性不高实际上所有的组件都依赖</a:t>
            </a:r>
            <a:r>
              <a:rPr lang="en-US" altLang="zh-CN" dirty="0" smtClean="0"/>
              <a:t>keystone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80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glance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3" y="1690688"/>
            <a:ext cx="4520629" cy="46664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7497" y="1613043"/>
            <a:ext cx="6061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lance-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：系统后台运行的服务进程，对外提供</a:t>
            </a:r>
            <a:r>
              <a:rPr lang="en-US" altLang="zh-CN" dirty="0" err="1" smtClean="0"/>
              <a:t>restapi</a:t>
            </a:r>
            <a:r>
              <a:rPr lang="zh-CN" altLang="en-US" dirty="0" smtClean="0"/>
              <a:t>，响应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查询，获取和存储的调用。</a:t>
            </a:r>
            <a:endParaRPr lang="en-US" altLang="zh-CN" dirty="0" smtClean="0"/>
          </a:p>
          <a:p>
            <a:r>
              <a:rPr lang="en-US" altLang="zh-CN" dirty="0" smtClean="0"/>
              <a:t>glance-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不真正处理请求。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，如果是与</a:t>
            </a:r>
            <a:r>
              <a:rPr lang="en-US" altLang="zh-CN" dirty="0" smtClean="0"/>
              <a:t>image metadata</a:t>
            </a:r>
            <a:r>
              <a:rPr lang="zh-CN" altLang="en-US" dirty="0" smtClean="0"/>
              <a:t>（元数据</a:t>
            </a:r>
            <a:r>
              <a:rPr lang="en-US" altLang="zh-CN" dirty="0" smtClean="0"/>
              <a:t>: image</a:t>
            </a:r>
            <a:r>
              <a:rPr lang="zh-CN" altLang="en-US" dirty="0" smtClean="0"/>
              <a:t>大小，类型，存储的位置等）相关的操作，</a:t>
            </a:r>
            <a:r>
              <a:rPr lang="en-US" altLang="zh-CN" dirty="0" smtClean="0"/>
              <a:t>glance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会根据请求转发给</a:t>
            </a:r>
            <a:r>
              <a:rPr lang="en-US" altLang="zh-CN" dirty="0" smtClean="0"/>
              <a:t>glance-registry</a:t>
            </a:r>
            <a:r>
              <a:rPr lang="zh-CN" altLang="en-US" dirty="0" smtClean="0"/>
              <a:t>，直接与数据库对接。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，如果是与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自身存取相关的操作，</a:t>
            </a:r>
            <a:r>
              <a:rPr lang="en-US" altLang="zh-CN" dirty="0" smtClean="0"/>
              <a:t>glance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会把请求转发给该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store backend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131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Nova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计算的弹性控制器</a:t>
            </a:r>
            <a:endParaRPr lang="en-US" altLang="zh-CN" dirty="0" smtClean="0"/>
          </a:p>
          <a:p>
            <a:r>
              <a:rPr lang="en-US" altLang="zh-CN" dirty="0" smtClean="0"/>
              <a:t>1 Nova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界面交互接口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通信的消息队列</a:t>
            </a:r>
            <a:endParaRPr lang="en-US" altLang="zh-CN" dirty="0" smtClean="0"/>
          </a:p>
          <a:p>
            <a:r>
              <a:rPr lang="en-US" altLang="zh-CN" dirty="0" smtClean="0"/>
              <a:t>3 Nova compute </a:t>
            </a:r>
            <a:r>
              <a:rPr lang="zh-CN" altLang="en-US" dirty="0" smtClean="0"/>
              <a:t>管理实例的生命周期</a:t>
            </a:r>
            <a:endParaRPr lang="en-US" altLang="zh-CN" dirty="0" smtClean="0"/>
          </a:p>
          <a:p>
            <a:r>
              <a:rPr lang="en-US" altLang="zh-CN" dirty="0" smtClean="0"/>
              <a:t>4 Nova network </a:t>
            </a:r>
            <a:r>
              <a:rPr lang="zh-CN" altLang="en-US" dirty="0" smtClean="0"/>
              <a:t>网络配置，如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分配等，为每个节点配置网络</a:t>
            </a:r>
            <a:endParaRPr lang="en-US" altLang="zh-CN" dirty="0" smtClean="0"/>
          </a:p>
          <a:p>
            <a:r>
              <a:rPr lang="en-US" altLang="zh-CN" dirty="0" smtClean="0"/>
              <a:t>5 Nova volume </a:t>
            </a:r>
            <a:r>
              <a:rPr lang="zh-CN" altLang="en-US" dirty="0" smtClean="0"/>
              <a:t>为一个实例创建，删除，附加卷等</a:t>
            </a:r>
            <a:endParaRPr lang="en-US" altLang="zh-CN" dirty="0" smtClean="0"/>
          </a:p>
          <a:p>
            <a:r>
              <a:rPr lang="en-US" altLang="zh-CN" dirty="0" smtClean="0"/>
              <a:t>6 Nova Scheduler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Nova API</a:t>
            </a:r>
            <a:r>
              <a:rPr lang="zh-CN" altLang="en-US" dirty="0" smtClean="0"/>
              <a:t>调用送达给实际的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6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42" y="263953"/>
            <a:ext cx="5351492" cy="56847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2445" y="565079"/>
            <a:ext cx="52500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版之后</a:t>
            </a:r>
            <a:r>
              <a:rPr lang="en-US" altLang="zh-CN" dirty="0" smtClean="0"/>
              <a:t>nova compute</a:t>
            </a:r>
            <a:r>
              <a:rPr lang="zh-CN" altLang="en-US" dirty="0" smtClean="0"/>
              <a:t>就不和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交互了，让</a:t>
            </a:r>
            <a:r>
              <a:rPr lang="en-US" altLang="zh-CN" dirty="0" smtClean="0"/>
              <a:t>nova conductor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交互，减轻负担。方法就是通过</a:t>
            </a:r>
            <a:r>
              <a:rPr lang="en-US" altLang="zh-CN" dirty="0" err="1" smtClean="0"/>
              <a:t>mq</a:t>
            </a:r>
            <a:r>
              <a:rPr lang="zh-CN" altLang="en-US" dirty="0" smtClean="0"/>
              <a:t>告知</a:t>
            </a:r>
            <a:r>
              <a:rPr lang="en-US" altLang="zh-CN" dirty="0" smtClean="0"/>
              <a:t>nova conductor </a:t>
            </a:r>
            <a:r>
              <a:rPr lang="zh-CN" altLang="en-US" dirty="0" smtClean="0"/>
              <a:t>比如更新虚机的状态，增加整体的扩展性和安全性。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Nova-</a:t>
            </a:r>
            <a:r>
              <a:rPr lang="en-US" altLang="zh-CN" dirty="0" err="1" smtClean="0"/>
              <a:t>schedular</a:t>
            </a:r>
            <a:r>
              <a:rPr lang="zh-CN" altLang="en-US" dirty="0" smtClean="0"/>
              <a:t>负责云主机资源的调度，比如云主机在哪个计算节点运行都是需要</a:t>
            </a:r>
            <a:r>
              <a:rPr lang="en-US" altLang="zh-CN" dirty="0" smtClean="0"/>
              <a:t>nova </a:t>
            </a:r>
            <a:r>
              <a:rPr lang="en-US" altLang="zh-CN" dirty="0" err="1" smtClean="0"/>
              <a:t>schedular</a:t>
            </a:r>
            <a:r>
              <a:rPr lang="zh-CN" altLang="en-US" dirty="0" smtClean="0"/>
              <a:t>进行调度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策略是第一步过滤掉那些不满足存储或计算等资源的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节点，第二步，根据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利用率等信息算出所有节点的权重，来判断部署在哪个机器。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Nova-compute</a:t>
            </a:r>
            <a:r>
              <a:rPr lang="zh-CN" altLang="en-US" dirty="0" smtClean="0"/>
              <a:t>会与</a:t>
            </a:r>
            <a:r>
              <a:rPr lang="en-US" altLang="zh-CN" dirty="0" smtClean="0"/>
              <a:t>hypervisor</a:t>
            </a:r>
            <a:r>
              <a:rPr lang="zh-CN" altLang="en-US" dirty="0" smtClean="0"/>
              <a:t>交互。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是开放性的框架，既可以支持开源也支持商用，比如</a:t>
            </a:r>
            <a:r>
              <a:rPr lang="en-US" altLang="zh-CN" dirty="0" err="1" smtClean="0"/>
              <a:t>vmware</a:t>
            </a:r>
            <a:r>
              <a:rPr lang="zh-CN" altLang="en-US" dirty="0"/>
              <a:t>这</a:t>
            </a:r>
            <a:r>
              <a:rPr lang="zh-CN" altLang="en-US" dirty="0" smtClean="0"/>
              <a:t>块也兼容，同时</a:t>
            </a:r>
            <a:r>
              <a:rPr lang="en-US" altLang="zh-CN" dirty="0" err="1" smtClean="0"/>
              <a:t>kvm</a:t>
            </a:r>
            <a:r>
              <a:rPr lang="zh-CN" altLang="en-US" dirty="0" smtClean="0"/>
              <a:t>也兼容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506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72" y="135244"/>
            <a:ext cx="10802420" cy="63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4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会用到的几种类型的网络设备，都是以插件的形式存在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 tap interface </a:t>
            </a:r>
            <a:r>
              <a:rPr lang="zh-CN" altLang="en-US" dirty="0" smtClean="0"/>
              <a:t>命名为</a:t>
            </a:r>
            <a:r>
              <a:rPr lang="en-US" altLang="zh-CN" dirty="0" err="1" smtClean="0"/>
              <a:t>tapN</a:t>
            </a:r>
            <a:r>
              <a:rPr lang="en-US" altLang="zh-CN" dirty="0" smtClean="0"/>
              <a:t>(N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0,1,2…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tap</a:t>
            </a:r>
            <a:r>
              <a:rPr lang="zh-CN" altLang="en-US" dirty="0" smtClean="0"/>
              <a:t>会映射成</a:t>
            </a:r>
            <a:r>
              <a:rPr lang="en-US" altLang="zh-CN" dirty="0" err="1" smtClean="0"/>
              <a:t>cirror-vm</a:t>
            </a:r>
            <a:r>
              <a:rPr lang="zh-CN" altLang="en-US" dirty="0" smtClean="0"/>
              <a:t>的虚拟网卡。注意：</a:t>
            </a:r>
            <a:r>
              <a:rPr lang="en-US" altLang="zh-CN" dirty="0" smtClean="0"/>
              <a:t>tap</a:t>
            </a:r>
            <a:r>
              <a:rPr lang="zh-CN" altLang="en-US" dirty="0" smtClean="0"/>
              <a:t>不是虚拟网卡，实例当中的虚拟网卡最终连接</a:t>
            </a:r>
            <a:r>
              <a:rPr lang="en-US" altLang="zh-CN" dirty="0" smtClean="0"/>
              <a:t>tap</a:t>
            </a:r>
            <a:r>
              <a:rPr lang="zh-CN" altLang="en-US" dirty="0" smtClean="0"/>
              <a:t>设备，通过</a:t>
            </a:r>
            <a:r>
              <a:rPr lang="en-US" altLang="zh-CN" dirty="0" smtClean="0"/>
              <a:t>tap</a:t>
            </a:r>
            <a:r>
              <a:rPr lang="zh-CN" altLang="en-US" dirty="0" smtClean="0"/>
              <a:t>设备才能连接到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-bridge</a:t>
            </a:r>
            <a:r>
              <a:rPr lang="zh-CN" altLang="en-US" dirty="0" smtClean="0"/>
              <a:t>（网桥）。</a:t>
            </a:r>
            <a:r>
              <a:rPr lang="en-US" altLang="zh-CN" dirty="0" smtClean="0"/>
              <a:t>Tap</a:t>
            </a:r>
            <a:r>
              <a:rPr lang="zh-CN" altLang="en-US" dirty="0" smtClean="0"/>
              <a:t>相当于虚拟网卡和网桥的桥接器。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bridge </a:t>
            </a:r>
            <a:r>
              <a:rPr lang="zh-CN" altLang="en-US" dirty="0" smtClean="0"/>
              <a:t>网桥 命名为 </a:t>
            </a:r>
            <a:r>
              <a:rPr lang="en-US" altLang="zh-CN" dirty="0" err="1" smtClean="0"/>
              <a:t>brqxxx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interface </a:t>
            </a:r>
            <a:r>
              <a:rPr lang="zh-CN" altLang="en-US" dirty="0" smtClean="0"/>
              <a:t>命名为</a:t>
            </a:r>
            <a:r>
              <a:rPr lang="en-US" altLang="zh-CN" dirty="0" err="1" smtClean="0"/>
              <a:t>ethx.y</a:t>
            </a:r>
            <a:r>
              <a:rPr lang="en-US" altLang="zh-CN" dirty="0" smtClean="0"/>
              <a:t>(x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的序号，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vlanid</a:t>
            </a:r>
            <a:r>
              <a:rPr lang="zh-CN" altLang="en-US" dirty="0" smtClean="0"/>
              <a:t>），比如</a:t>
            </a:r>
            <a:r>
              <a:rPr lang="en-US" altLang="zh-CN" dirty="0" smtClean="0"/>
              <a:t>eth1.100</a:t>
            </a:r>
            <a:r>
              <a:rPr lang="zh-CN" altLang="en-US" dirty="0" smtClean="0"/>
              <a:t>表示第一块网卡接了一个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id = 100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en-US" altLang="zh-CN" dirty="0" err="1" smtClean="0"/>
              <a:t>vxlan</a:t>
            </a:r>
            <a:r>
              <a:rPr lang="en-US" altLang="zh-CN" dirty="0" smtClean="0"/>
              <a:t> interface </a:t>
            </a:r>
            <a:r>
              <a:rPr lang="zh-CN" altLang="en-US" dirty="0" smtClean="0"/>
              <a:t>命名为</a:t>
            </a:r>
            <a:r>
              <a:rPr lang="en-US" altLang="zh-CN" dirty="0" err="1" smtClean="0"/>
              <a:t>vxlan_z</a:t>
            </a:r>
            <a:r>
              <a:rPr lang="en-US" altLang="zh-CN" dirty="0" smtClean="0"/>
              <a:t> (z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VNI</a:t>
            </a:r>
            <a:r>
              <a:rPr lang="zh-CN" altLang="en-US" dirty="0" smtClean="0"/>
              <a:t>虚拟网卡）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物理</a:t>
            </a:r>
            <a:r>
              <a:rPr lang="en-US" altLang="zh-CN" dirty="0" smtClean="0"/>
              <a:t>interface </a:t>
            </a:r>
            <a:r>
              <a:rPr lang="zh-CN" altLang="en-US" dirty="0" smtClean="0"/>
              <a:t>命名为</a:t>
            </a:r>
            <a:r>
              <a:rPr lang="en-US" altLang="zh-CN" dirty="0" err="1" smtClean="0"/>
              <a:t>ethx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序号）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51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</a:t>
            </a:r>
            <a:r>
              <a:rPr lang="zh-CN" altLang="en-US" dirty="0" smtClean="0"/>
              <a:t>网络架构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808" y="1690688"/>
            <a:ext cx="7488975" cy="49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56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neutron</a:t>
            </a:r>
            <a:r>
              <a:rPr lang="zh-CN" altLang="en-US" dirty="0" smtClean="0"/>
              <a:t>网络类型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496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类型：</a:t>
            </a:r>
            <a:r>
              <a:rPr lang="en-US" altLang="zh-CN" dirty="0" smtClean="0"/>
              <a:t>local flat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vxlan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ml2_conf.ini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type_drivers</a:t>
            </a:r>
            <a:r>
              <a:rPr lang="zh-CN" altLang="en-US" dirty="0" smtClean="0"/>
              <a:t>字段）。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网络如下：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4018"/>
            <a:ext cx="8376557" cy="4913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373" y="2623515"/>
            <a:ext cx="3633627" cy="19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6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OpenStack</a:t>
            </a:r>
            <a:r>
              <a:rPr lang="zh-CN" altLang="en-US" sz="1800" dirty="0"/>
              <a:t>既是一个社区，也是一个项目和一个开源软件，提供开放源码软件，建立公共和私有云，它提供了一个部署云的操作平台或工具集，其宗旨在于：帮助组织运行为虚拟计算或存储服务的云，为公有云、私有云，也为大云、小云提供可扩展的、灵活的云计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r>
              <a:rPr lang="en-US" altLang="zh-CN" sz="1800" dirty="0" err="1"/>
              <a:t>OpenStackd</a:t>
            </a:r>
            <a:r>
              <a:rPr lang="zh-CN" altLang="en-US" sz="1800" dirty="0"/>
              <a:t>开源项目由社区维护，包括</a:t>
            </a:r>
            <a:r>
              <a:rPr lang="en-US" altLang="zh-CN" sz="1800" dirty="0"/>
              <a:t>OpenStack</a:t>
            </a:r>
            <a:r>
              <a:rPr lang="zh-CN" altLang="en-US" sz="1800" dirty="0"/>
              <a:t>计算（代号为</a:t>
            </a:r>
            <a:r>
              <a:rPr lang="en-US" altLang="zh-CN" sz="1800" dirty="0"/>
              <a:t>Nova</a:t>
            </a:r>
            <a:r>
              <a:rPr lang="zh-CN" altLang="en-US" sz="1800" dirty="0"/>
              <a:t>），</a:t>
            </a:r>
            <a:r>
              <a:rPr lang="en-US" altLang="zh-CN" sz="1800" dirty="0"/>
              <a:t>OpenStack</a:t>
            </a:r>
            <a:r>
              <a:rPr lang="zh-CN" altLang="en-US" sz="1800" dirty="0"/>
              <a:t>对象存储（代号为</a:t>
            </a:r>
            <a:r>
              <a:rPr lang="en-US" altLang="zh-CN" sz="1800" dirty="0"/>
              <a:t>Swift</a:t>
            </a:r>
            <a:r>
              <a:rPr lang="zh-CN" altLang="en-US" sz="1800" dirty="0"/>
              <a:t>），并</a:t>
            </a:r>
            <a:r>
              <a:rPr lang="en-US" altLang="zh-CN" sz="1800" dirty="0"/>
              <a:t>OpenStack</a:t>
            </a:r>
            <a:r>
              <a:rPr lang="zh-CN" altLang="en-US" sz="1800" dirty="0"/>
              <a:t>镜像服务（代号</a:t>
            </a:r>
            <a:r>
              <a:rPr lang="en-US" altLang="zh-CN" sz="1800" dirty="0"/>
              <a:t>Glance</a:t>
            </a:r>
            <a:r>
              <a:rPr lang="zh-CN" altLang="en-US" sz="1800" dirty="0" smtClean="0"/>
              <a:t>）等的</a:t>
            </a:r>
            <a:r>
              <a:rPr lang="zh-CN" altLang="en-US" sz="1800" dirty="0"/>
              <a:t>集合。 </a:t>
            </a:r>
            <a:r>
              <a:rPr lang="en-US" altLang="zh-CN" sz="1800" dirty="0"/>
              <a:t>OpenStack</a:t>
            </a:r>
            <a:r>
              <a:rPr lang="zh-CN" altLang="en-US" sz="1800" dirty="0"/>
              <a:t>提供了一个操作平台，或工具包，用于编排云。</a:t>
            </a:r>
          </a:p>
        </p:txBody>
      </p:sp>
    </p:spTree>
    <p:extLst>
      <p:ext uri="{BB962C8B-B14F-4D97-AF65-F5344CB8AC3E}">
        <p14:creationId xmlns:p14="http://schemas.microsoft.com/office/powerpoint/2010/main" val="143634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Neutron-Flat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844" y="1453243"/>
            <a:ext cx="1072193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Neutron-DHCP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9" y="1487514"/>
            <a:ext cx="9114286" cy="51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6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Neutron-DHCP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Neutron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dnsmasp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服务，</a:t>
            </a:r>
            <a:r>
              <a:rPr lang="en-US" altLang="zh-CN" dirty="0" err="1" smtClean="0"/>
              <a:t>dnsmasq</a:t>
            </a:r>
            <a:r>
              <a:rPr lang="zh-CN" altLang="en-US" dirty="0" smtClean="0"/>
              <a:t>如何独立的为每个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服务呢？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在二层网络中，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可以将一个物理交换机分割成几个独立的虚拟交换机。类似地，在三层网络上，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network namespace</a:t>
            </a:r>
            <a:r>
              <a:rPr lang="zh-CN" altLang="en-US" dirty="0" smtClean="0"/>
              <a:t>可以将一个物理三层网络分割成几个独立的虚拟三层网络。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都有自己独立的网络栈，包括</a:t>
            </a:r>
            <a:r>
              <a:rPr lang="en-US" altLang="zh-CN" dirty="0" smtClean="0"/>
              <a:t>route table, firewall rule, network interface device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Neutron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为每个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提供独立的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和路由服务，从而允许租户创建重叠的网络。如果没有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，网络不能重叠，这样就失去了很多灵活性。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62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2608" y="310896"/>
            <a:ext cx="11503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每个</a:t>
            </a:r>
            <a:r>
              <a:rPr lang="en-US" altLang="zh-CN" sz="3200" dirty="0" err="1" smtClean="0"/>
              <a:t>dnsmasq</a:t>
            </a:r>
            <a:r>
              <a:rPr lang="zh-CN" altLang="en-US" sz="3200" dirty="0" smtClean="0"/>
              <a:t>进程都位于独立的</a:t>
            </a:r>
            <a:r>
              <a:rPr lang="en-US" altLang="zh-CN" sz="3200" dirty="0" smtClean="0"/>
              <a:t>namespace</a:t>
            </a:r>
            <a:r>
              <a:rPr lang="zh-CN" altLang="en-US" sz="3200" dirty="0" smtClean="0"/>
              <a:t>，命名为</a:t>
            </a:r>
            <a:r>
              <a:rPr lang="en-US" altLang="zh-CN" sz="3200" dirty="0" err="1" smtClean="0"/>
              <a:t>qdhcp</a:t>
            </a:r>
            <a:r>
              <a:rPr lang="en-US" altLang="zh-CN" sz="3200" dirty="0" smtClean="0"/>
              <a:t>-&lt;network id&gt;,</a:t>
            </a:r>
            <a:r>
              <a:rPr lang="zh-CN" altLang="en-US" sz="3200" dirty="0" smtClean="0"/>
              <a:t>例如</a:t>
            </a:r>
            <a:r>
              <a:rPr lang="en-US" altLang="zh-CN" sz="3200" dirty="0" smtClean="0"/>
              <a:t>flat</a:t>
            </a:r>
            <a:r>
              <a:rPr lang="en-US" altLang="zh-CN" sz="3200" baseline="0" dirty="0" smtClean="0"/>
              <a:t> net</a:t>
            </a:r>
            <a:r>
              <a:rPr lang="zh-CN" altLang="en-US" sz="3200" baseline="0" dirty="0" smtClean="0"/>
              <a:t>，有：</a:t>
            </a:r>
            <a:endParaRPr lang="zh-CN" altLang="en-US" sz="3200" dirty="0" smtClean="0"/>
          </a:p>
          <a:p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0" y="1651731"/>
            <a:ext cx="10525930" cy="23533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713" y="4373217"/>
            <a:ext cx="10356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新创建的</a:t>
            </a:r>
            <a:r>
              <a:rPr lang="en-US" altLang="zh-CN" sz="3200" dirty="0" smtClean="0"/>
              <a:t>namespace</a:t>
            </a:r>
            <a:r>
              <a:rPr lang="zh-CN" altLang="en-US" sz="3200" dirty="0" smtClean="0"/>
              <a:t>默认只有一个</a:t>
            </a:r>
            <a:r>
              <a:rPr lang="en-US" altLang="zh-CN" sz="3200" dirty="0" smtClean="0"/>
              <a:t>loopback device</a:t>
            </a:r>
            <a:r>
              <a:rPr lang="zh-CN" altLang="en-US" sz="3200" dirty="0" smtClean="0"/>
              <a:t>。管理员可以将虚拟</a:t>
            </a:r>
            <a:r>
              <a:rPr lang="en-US" altLang="zh-CN" sz="3200" dirty="0" smtClean="0"/>
              <a:t>interface</a:t>
            </a:r>
            <a:r>
              <a:rPr lang="zh-CN" altLang="en-US" sz="3200" dirty="0" smtClean="0"/>
              <a:t>，例如</a:t>
            </a:r>
            <a:r>
              <a:rPr lang="en-US" altLang="zh-CN" sz="3200" dirty="0" smtClean="0"/>
              <a:t>bridge, tap</a:t>
            </a:r>
            <a:r>
              <a:rPr lang="zh-CN" altLang="en-US" sz="3200" dirty="0" smtClean="0"/>
              <a:t>等设备添加到某个</a:t>
            </a:r>
            <a:r>
              <a:rPr lang="en-US" altLang="zh-CN" sz="3200" dirty="0" smtClean="0"/>
              <a:t>namespace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4508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20"/>
            <a:ext cx="8885714" cy="47116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016" y="4911047"/>
            <a:ext cx="11763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flat_net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tap19a0ed3d-fe,</a:t>
            </a:r>
            <a:r>
              <a:rPr lang="zh-CN" altLang="en-US" dirty="0" smtClean="0"/>
              <a:t>需要将其放到</a:t>
            </a:r>
            <a:r>
              <a:rPr lang="en-US" altLang="zh-CN" dirty="0" smtClean="0"/>
              <a:t>namespace qdhcp-f153b42f-c3a1-4b6c-8865-c09b5b2aa274</a:t>
            </a:r>
            <a:r>
              <a:rPr lang="zh-CN" altLang="en-US" dirty="0" smtClean="0"/>
              <a:t>中，但这样会带来一个问题：</a:t>
            </a:r>
            <a:r>
              <a:rPr lang="en-US" altLang="zh-CN" dirty="0" smtClean="0"/>
              <a:t>tap19a0ed3d-fe</a:t>
            </a:r>
            <a:r>
              <a:rPr lang="zh-CN" altLang="en-US" dirty="0" smtClean="0"/>
              <a:t>将无法直接与</a:t>
            </a:r>
            <a:r>
              <a:rPr lang="en-US" altLang="zh-CN" dirty="0" smtClean="0"/>
              <a:t>root namespace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brq153b42f-c3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smtClean="0"/>
              <a:t>Neutron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veth</a:t>
            </a:r>
            <a:r>
              <a:rPr lang="en-US" altLang="zh-CN" dirty="0" smtClean="0"/>
              <a:t> pair</a:t>
            </a:r>
            <a:r>
              <a:rPr lang="zh-CN" altLang="en-US" dirty="0" smtClean="0"/>
              <a:t>解决了这个问题：</a:t>
            </a:r>
            <a:endParaRPr lang="en-US" altLang="zh-CN" dirty="0" smtClean="0"/>
          </a:p>
          <a:p>
            <a:r>
              <a:rPr lang="en-US" altLang="zh-CN" dirty="0" err="1" smtClean="0"/>
              <a:t>Veth</a:t>
            </a:r>
            <a:r>
              <a:rPr lang="en-US" altLang="zh-CN" dirty="0" smtClean="0"/>
              <a:t> pair</a:t>
            </a:r>
            <a:r>
              <a:rPr lang="zh-CN" altLang="en-US" dirty="0" smtClean="0"/>
              <a:t>是一种成对出现的特殊网络设备，他们像一根虚拟的网线，可用于连接两个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，向</a:t>
            </a:r>
            <a:r>
              <a:rPr lang="en-US" altLang="zh-CN" dirty="0" err="1" smtClean="0"/>
              <a:t>veth</a:t>
            </a:r>
            <a:r>
              <a:rPr lang="en-US" altLang="zh-CN" dirty="0" smtClean="0"/>
              <a:t> pair</a:t>
            </a:r>
            <a:r>
              <a:rPr lang="zh-CN" altLang="en-US" dirty="0" smtClean="0"/>
              <a:t>一端输入数据，另一端就能读到此数据。</a:t>
            </a:r>
            <a:endParaRPr lang="en-US" altLang="zh-CN" dirty="0" smtClean="0"/>
          </a:p>
          <a:p>
            <a:r>
              <a:rPr lang="en-US" altLang="zh-CN" dirty="0" smtClean="0"/>
              <a:t>Tap19a0ed3d-fe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ns-19a0ed3d-fe</a:t>
            </a:r>
            <a:r>
              <a:rPr lang="zh-CN" altLang="en-US" dirty="0" smtClean="0"/>
              <a:t>就是一对</a:t>
            </a:r>
            <a:r>
              <a:rPr lang="en-US" altLang="zh-CN" dirty="0" err="1" smtClean="0"/>
              <a:t>veth</a:t>
            </a:r>
            <a:r>
              <a:rPr lang="en-US" altLang="zh-CN" dirty="0" smtClean="0"/>
              <a:t> pair</a:t>
            </a:r>
            <a:r>
              <a:rPr lang="zh-CN" altLang="en-US" dirty="0" smtClean="0"/>
              <a:t>，它们将</a:t>
            </a:r>
            <a:r>
              <a:rPr lang="en-US" altLang="zh-CN" dirty="0" smtClean="0"/>
              <a:t>qdhcp-f153b42f-c3a1-4b6c-8865-c09b5b2aa274</a:t>
            </a:r>
            <a:r>
              <a:rPr lang="zh-CN" altLang="en-US" dirty="0" smtClean="0"/>
              <a:t>连接到</a:t>
            </a:r>
            <a:r>
              <a:rPr lang="en-US" altLang="zh-CN" dirty="0" smtClean="0"/>
              <a:t>brq153b42f-c3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76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06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Neutron-VLAN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43981"/>
            <a:ext cx="8048946" cy="4698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148" y="3657600"/>
            <a:ext cx="3780890" cy="28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Neutron-Routing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272" y="1690688"/>
            <a:ext cx="7070272" cy="42039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08360" y="1541124"/>
            <a:ext cx="409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路由服务（</a:t>
            </a:r>
            <a:r>
              <a:rPr lang="en-US" altLang="zh-CN" sz="2400" dirty="0" smtClean="0"/>
              <a:t>routing</a:t>
            </a:r>
            <a:r>
              <a:rPr lang="zh-CN" altLang="en-US" sz="2400" dirty="0" smtClean="0"/>
              <a:t>）提供跨</a:t>
            </a:r>
            <a:r>
              <a:rPr lang="en-US" altLang="zh-CN" sz="2400" dirty="0" smtClean="0"/>
              <a:t>subnet</a:t>
            </a:r>
            <a:r>
              <a:rPr lang="zh-CN" altLang="en-US" sz="2400" dirty="0" smtClean="0"/>
              <a:t>互联互通功能。</a:t>
            </a:r>
            <a:r>
              <a:rPr lang="en-US" altLang="zh-CN" sz="2400" dirty="0" smtClean="0"/>
              <a:t>Neutron</a:t>
            </a:r>
            <a:r>
              <a:rPr lang="zh-CN" altLang="en-US" sz="2400" dirty="0" smtClean="0"/>
              <a:t>的路由服务是由</a:t>
            </a:r>
            <a:r>
              <a:rPr lang="en-US" altLang="zh-CN" sz="2400" dirty="0" smtClean="0"/>
              <a:t>L3 agent</a:t>
            </a:r>
            <a:r>
              <a:rPr lang="zh-CN" altLang="en-US" sz="2400" dirty="0" smtClean="0"/>
              <a:t>提供的。除此之外，</a:t>
            </a:r>
            <a:r>
              <a:rPr lang="en-US" altLang="zh-CN" sz="2400" dirty="0" smtClean="0"/>
              <a:t>L3 agent</a:t>
            </a:r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iptables</a:t>
            </a:r>
            <a:r>
              <a:rPr lang="zh-CN" altLang="en-US" sz="2400" dirty="0" smtClean="0"/>
              <a:t>提供</a:t>
            </a:r>
            <a:r>
              <a:rPr lang="en-US" altLang="zh-CN" sz="2400" dirty="0" smtClean="0"/>
              <a:t>firewall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floating </a:t>
            </a:r>
            <a:r>
              <a:rPr lang="en-US" altLang="zh-CN" sz="2400" dirty="0" err="1" smtClean="0"/>
              <a:t>ip</a:t>
            </a:r>
            <a:r>
              <a:rPr lang="zh-CN" altLang="en-US" sz="2400" dirty="0" smtClean="0"/>
              <a:t>服务。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472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199" y="1"/>
            <a:ext cx="9966744" cy="68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89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Neutron-VXLAN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066814" cy="44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45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cinder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1" y="1303887"/>
            <a:ext cx="5624925" cy="52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7" y="1406629"/>
            <a:ext cx="598714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服务的组成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Nova </a:t>
            </a:r>
            <a:r>
              <a:rPr lang="zh-CN" altLang="en-US" dirty="0" smtClean="0"/>
              <a:t>计算服务 管理平台的身份</a:t>
            </a:r>
            <a:endParaRPr lang="en-US" altLang="zh-CN" dirty="0" smtClean="0"/>
          </a:p>
          <a:p>
            <a:r>
              <a:rPr lang="en-US" altLang="zh-CN" dirty="0" smtClean="0"/>
              <a:t>Swift </a:t>
            </a:r>
            <a:r>
              <a:rPr lang="zh-CN" altLang="en-US" dirty="0" smtClean="0"/>
              <a:t>对象存储</a:t>
            </a:r>
            <a:endParaRPr lang="en-US" altLang="zh-CN" dirty="0" smtClean="0"/>
          </a:p>
          <a:p>
            <a:r>
              <a:rPr lang="en-US" altLang="zh-CN" dirty="0" smtClean="0"/>
              <a:t>Cinder </a:t>
            </a:r>
            <a:r>
              <a:rPr lang="zh-CN" altLang="en-US" dirty="0" smtClean="0"/>
              <a:t>块存储 支持不同的存储后端（</a:t>
            </a:r>
            <a:r>
              <a:rPr lang="en-US" altLang="zh-CN" dirty="0" err="1" smtClean="0"/>
              <a:t>Ceph,Emc</a:t>
            </a:r>
            <a:r>
              <a:rPr lang="zh-CN" altLang="en-US" dirty="0" smtClean="0"/>
              <a:t>等）存储虚机以及虚机用到的数据</a:t>
            </a:r>
            <a:endParaRPr lang="en-US" altLang="zh-CN" dirty="0" smtClean="0"/>
          </a:p>
          <a:p>
            <a:r>
              <a:rPr lang="en-US" altLang="zh-CN" dirty="0" smtClean="0"/>
              <a:t>Glance </a:t>
            </a:r>
            <a:r>
              <a:rPr lang="zh-CN" altLang="en-US" dirty="0" smtClean="0"/>
              <a:t>镜像服务</a:t>
            </a:r>
            <a:endParaRPr lang="en-US" altLang="zh-CN" dirty="0" smtClean="0"/>
          </a:p>
          <a:p>
            <a:r>
              <a:rPr lang="en-US" altLang="zh-CN" dirty="0" err="1" smtClean="0"/>
              <a:t>KeyStone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认证服务</a:t>
            </a:r>
            <a:endParaRPr lang="en-US" altLang="zh-CN" dirty="0" smtClean="0"/>
          </a:p>
          <a:p>
            <a:r>
              <a:rPr lang="en-US" altLang="zh-CN" dirty="0" smtClean="0"/>
              <a:t>Horizon UI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Neutron </a:t>
            </a:r>
            <a:r>
              <a:rPr lang="zh-CN" altLang="en-US" dirty="0" smtClean="0"/>
              <a:t>网路服务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47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6345" y="1071944"/>
            <a:ext cx="4684523" cy="28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835"/>
            <a:ext cx="7216345" cy="63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8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END</a:t>
            </a:r>
          </a:p>
          <a:p>
            <a:pPr marL="0" indent="0">
              <a:buNone/>
            </a:pPr>
            <a:r>
              <a:rPr lang="en-US" altLang="zh-CN" dirty="0" smtClean="0"/>
              <a:t>2018.1.25</a:t>
            </a:r>
          </a:p>
        </p:txBody>
      </p:sp>
    </p:spTree>
    <p:extLst>
      <p:ext uri="{BB962C8B-B14F-4D97-AF65-F5344CB8AC3E}">
        <p14:creationId xmlns:p14="http://schemas.microsoft.com/office/powerpoint/2010/main" val="37394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详细架构图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58" y="1399309"/>
            <a:ext cx="8362144" cy="47816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52588" y="2791544"/>
            <a:ext cx="2382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生产环境由多台机器构成，一个实例可以在任意一台上部署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803" y="4835769"/>
            <a:ext cx="3499198" cy="1933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866" y="1368675"/>
            <a:ext cx="3453726" cy="11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3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控制节点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25265" y="1690688"/>
            <a:ext cx="4374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   3</a:t>
            </a:r>
            <a:r>
              <a:rPr lang="zh-CN" altLang="en-US" sz="1600" dirty="0" smtClean="0"/>
              <a:t>）扩展管理服务包含</a:t>
            </a:r>
            <a:r>
              <a:rPr lang="en-US" altLang="zh-CN" sz="1600" dirty="0" smtClean="0"/>
              <a:t>Cinder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Swift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Trove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Heat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Centimeter</a:t>
            </a:r>
            <a:r>
              <a:rPr lang="zh-CN" altLang="en-US" sz="1600" dirty="0" smtClean="0"/>
              <a:t>五个服务。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Cinder</a:t>
            </a:r>
            <a:r>
              <a:rPr lang="zh-CN" altLang="en-US" sz="1600" dirty="0" smtClean="0"/>
              <a:t>：提供管理存储节点的</a:t>
            </a:r>
            <a:r>
              <a:rPr lang="en-US" altLang="zh-CN" sz="1600" dirty="0" smtClean="0"/>
              <a:t>Cinder</a:t>
            </a:r>
            <a:r>
              <a:rPr lang="zh-CN" altLang="en-US" sz="1600" dirty="0" smtClean="0"/>
              <a:t>相关，同时提供</a:t>
            </a:r>
            <a:r>
              <a:rPr lang="en-US" altLang="zh-CN" sz="1600" dirty="0" smtClean="0"/>
              <a:t>Cinder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Horizon</a:t>
            </a:r>
            <a:r>
              <a:rPr lang="zh-CN" altLang="en-US" sz="1600" dirty="0" smtClean="0"/>
              <a:t>中的管理面板</a:t>
            </a:r>
          </a:p>
          <a:p>
            <a:r>
              <a:rPr lang="en-US" altLang="zh-CN" sz="1600" dirty="0" smtClean="0"/>
              <a:t>Swift</a:t>
            </a:r>
            <a:r>
              <a:rPr lang="zh-CN" altLang="en-US" sz="1600" dirty="0" smtClean="0"/>
              <a:t>：提供管理存储节点的</a:t>
            </a:r>
            <a:r>
              <a:rPr lang="en-US" altLang="zh-CN" sz="1600" dirty="0" smtClean="0"/>
              <a:t>Swift</a:t>
            </a:r>
            <a:r>
              <a:rPr lang="zh-CN" altLang="en-US" sz="1600" dirty="0" smtClean="0"/>
              <a:t>相关，同时提供</a:t>
            </a:r>
            <a:r>
              <a:rPr lang="en-US" altLang="zh-CN" sz="1600" dirty="0" smtClean="0"/>
              <a:t>Swift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Horizon</a:t>
            </a:r>
            <a:r>
              <a:rPr lang="zh-CN" altLang="en-US" sz="1600" dirty="0" smtClean="0"/>
              <a:t>中的管理面板</a:t>
            </a:r>
          </a:p>
          <a:p>
            <a:r>
              <a:rPr lang="en-US" altLang="zh-CN" sz="1600" dirty="0" smtClean="0"/>
              <a:t>Trove</a:t>
            </a:r>
            <a:r>
              <a:rPr lang="zh-CN" altLang="en-US" sz="1600" dirty="0" smtClean="0"/>
              <a:t>：提供管理数据库节点的</a:t>
            </a:r>
            <a:r>
              <a:rPr lang="en-US" altLang="zh-CN" sz="1600" dirty="0" smtClean="0"/>
              <a:t>Trove</a:t>
            </a:r>
            <a:r>
              <a:rPr lang="zh-CN" altLang="en-US" sz="1600" dirty="0" smtClean="0"/>
              <a:t>相关，同时提供</a:t>
            </a:r>
            <a:r>
              <a:rPr lang="en-US" altLang="zh-CN" sz="1600" dirty="0" smtClean="0"/>
              <a:t>Trove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Horizon</a:t>
            </a:r>
            <a:r>
              <a:rPr lang="zh-CN" altLang="en-US" sz="1600" dirty="0" smtClean="0"/>
              <a:t>中的管理面板</a:t>
            </a:r>
          </a:p>
          <a:p>
            <a:r>
              <a:rPr lang="en-US" altLang="zh-CN" sz="1600" dirty="0" smtClean="0"/>
              <a:t>Heat</a:t>
            </a:r>
            <a:r>
              <a:rPr lang="zh-CN" altLang="en-US" sz="1600" dirty="0" smtClean="0"/>
              <a:t>：提供了基于模板来实现云环境中资源的初始化，依赖关系处理，部署等基本操作，也可以解决自动收缩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负载均衡等高级特性。</a:t>
            </a:r>
          </a:p>
          <a:p>
            <a:r>
              <a:rPr lang="en-US" altLang="zh-CN" sz="1600" dirty="0" smtClean="0"/>
              <a:t>Centimeter</a:t>
            </a:r>
            <a:r>
              <a:rPr lang="zh-CN" altLang="en-US" sz="1600" dirty="0" smtClean="0"/>
              <a:t>：提供对物理资源以及虚拟资源的监控，并记录这些数据，对该数据进行分析，在一定条件下触发相应动作</a:t>
            </a:r>
          </a:p>
          <a:p>
            <a:r>
              <a:rPr lang="zh-CN" altLang="en-US" sz="1600" dirty="0" smtClean="0"/>
              <a:t>控制节点一般来说只需要一个网络端口用于通信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管理各个节点</a:t>
            </a:r>
          </a:p>
          <a:p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-1" y="3583459"/>
            <a:ext cx="75252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 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）基础管理服务包含</a:t>
            </a:r>
            <a:r>
              <a:rPr lang="en-US" altLang="zh-CN" sz="1600" dirty="0" smtClean="0"/>
              <a:t>Keystone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Glance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Nova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Neutron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Horizon</a:t>
            </a:r>
            <a:r>
              <a:rPr lang="zh-CN" altLang="en-US" sz="1600" dirty="0" smtClean="0"/>
              <a:t>五个服务</a:t>
            </a:r>
          </a:p>
          <a:p>
            <a:r>
              <a:rPr lang="en-US" altLang="zh-CN" sz="1600" dirty="0" smtClean="0"/>
              <a:t>Keystone</a:t>
            </a:r>
            <a:r>
              <a:rPr lang="zh-CN" altLang="en-US" sz="1600" dirty="0" smtClean="0"/>
              <a:t>：认证管理服务，提供了其余所有组件的认证信息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令牌的管理，创建，修改等等，使用</a:t>
            </a:r>
            <a:r>
              <a:rPr lang="en-US" altLang="zh-CN" sz="1600" dirty="0" smtClean="0"/>
              <a:t>MySQL</a:t>
            </a:r>
            <a:r>
              <a:rPr lang="zh-CN" altLang="en-US" sz="1600" dirty="0" smtClean="0"/>
              <a:t>作为统一的数据库</a:t>
            </a:r>
          </a:p>
          <a:p>
            <a:r>
              <a:rPr lang="en-US" altLang="zh-CN" sz="1600" dirty="0" smtClean="0"/>
              <a:t>Glance</a:t>
            </a:r>
            <a:r>
              <a:rPr lang="zh-CN" altLang="en-US" sz="1600" dirty="0" smtClean="0"/>
              <a:t>：镜像管理服务，提供了对虚拟机部署的时候所能提供的镜像的管理，包含镜像的导入，格式，以及制作相应的模板</a:t>
            </a:r>
          </a:p>
          <a:p>
            <a:r>
              <a:rPr lang="en-US" altLang="zh-CN" sz="1600" dirty="0" smtClean="0"/>
              <a:t>Nova</a:t>
            </a:r>
            <a:r>
              <a:rPr lang="zh-CN" altLang="en-US" sz="1600" dirty="0" smtClean="0"/>
              <a:t>：计算管理服务，提供了对计算节点的</a:t>
            </a:r>
            <a:r>
              <a:rPr lang="en-US" altLang="zh-CN" sz="1600" dirty="0" smtClean="0"/>
              <a:t>Nova</a:t>
            </a:r>
            <a:r>
              <a:rPr lang="zh-CN" altLang="en-US" sz="1600" dirty="0" smtClean="0"/>
              <a:t>的管理，使用</a:t>
            </a:r>
            <a:r>
              <a:rPr lang="en-US" altLang="zh-CN" sz="1600" dirty="0" smtClean="0"/>
              <a:t>Nova-API</a:t>
            </a:r>
            <a:r>
              <a:rPr lang="zh-CN" altLang="en-US" sz="1600" dirty="0" smtClean="0"/>
              <a:t>进行通信</a:t>
            </a:r>
          </a:p>
          <a:p>
            <a:r>
              <a:rPr lang="en-US" altLang="zh-CN" sz="1600" dirty="0" smtClean="0"/>
              <a:t>Neutron</a:t>
            </a:r>
            <a:r>
              <a:rPr lang="zh-CN" altLang="en-US" sz="1600" dirty="0" smtClean="0"/>
              <a:t>：网络管理服务，提供了对网络节点的网络拓扑管理，同时提供</a:t>
            </a:r>
            <a:r>
              <a:rPr lang="en-US" altLang="zh-CN" sz="1600" dirty="0" smtClean="0"/>
              <a:t>Neutron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Horizon</a:t>
            </a:r>
            <a:r>
              <a:rPr lang="zh-CN" altLang="en-US" sz="1600" dirty="0" smtClean="0"/>
              <a:t>的管理面板</a:t>
            </a:r>
          </a:p>
          <a:p>
            <a:r>
              <a:rPr lang="en-US" altLang="zh-CN" sz="1600" dirty="0" smtClean="0"/>
              <a:t>Horizon</a:t>
            </a:r>
            <a:r>
              <a:rPr lang="zh-CN" altLang="en-US" sz="1600" dirty="0" smtClean="0"/>
              <a:t>：控制台服务，提供了以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的形式对所有节点的所有服务的管理，通常把该服务称为</a:t>
            </a:r>
            <a:r>
              <a:rPr lang="en-US" altLang="zh-CN" sz="1600" dirty="0" err="1" smtClean="0"/>
              <a:t>DashBoard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-1" y="1598355"/>
            <a:ext cx="75005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控制节点架构：</a:t>
            </a:r>
            <a:endParaRPr lang="zh-CN" altLang="en-US" sz="1600" dirty="0" smtClean="0"/>
          </a:p>
          <a:p>
            <a:r>
              <a:rPr lang="zh-CN" altLang="en-US" sz="1600" dirty="0" smtClean="0"/>
              <a:t>控制节点包括以下服务</a:t>
            </a:r>
          </a:p>
          <a:p>
            <a:r>
              <a:rPr lang="zh-CN" altLang="en-US" sz="1600" dirty="0" smtClean="0"/>
              <a:t>   管理支持服务</a:t>
            </a:r>
          </a:p>
          <a:p>
            <a:r>
              <a:rPr lang="zh-CN" altLang="en-US" sz="1600" dirty="0" smtClean="0"/>
              <a:t>   基础管理服务</a:t>
            </a:r>
          </a:p>
          <a:p>
            <a:r>
              <a:rPr lang="zh-CN" altLang="en-US" sz="1600" dirty="0" smtClean="0"/>
              <a:t>   扩展管理服务</a:t>
            </a:r>
          </a:p>
          <a:p>
            <a:r>
              <a:rPr lang="zh-CN" altLang="en-US" sz="1600" dirty="0" smtClean="0"/>
              <a:t>   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）管理支持服务</a:t>
            </a:r>
            <a:r>
              <a:rPr lang="en-US" altLang="zh-CN" sz="1600" dirty="0" smtClean="0"/>
              <a:t>MySQL</a:t>
            </a:r>
            <a:r>
              <a:rPr lang="zh-CN" altLang="en-US" sz="1600" dirty="0" smtClean="0"/>
              <a:t>：数据库作为基础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扩展服务产生的数据存放的地方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98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网络节点 计算节点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网络节点仅包含</a:t>
            </a:r>
            <a:r>
              <a:rPr lang="en-US" altLang="zh-CN" dirty="0"/>
              <a:t>Neutron</a:t>
            </a:r>
            <a:r>
              <a:rPr lang="zh-CN" altLang="en-US" dirty="0"/>
              <a:t>服务</a:t>
            </a:r>
          </a:p>
          <a:p>
            <a:r>
              <a:rPr lang="en-US" altLang="zh-CN" dirty="0"/>
              <a:t>Neutron</a:t>
            </a:r>
            <a:r>
              <a:rPr lang="zh-CN" altLang="en-US" dirty="0"/>
              <a:t>：负责管理私有网段与公有网段的通信，以及管理虚拟机网络之间的通信</a:t>
            </a:r>
            <a:r>
              <a:rPr lang="en-US" altLang="zh-CN" dirty="0"/>
              <a:t>/</a:t>
            </a:r>
            <a:r>
              <a:rPr lang="zh-CN" altLang="en-US" dirty="0"/>
              <a:t>拓扑，管理虚拟机之上的防火等等</a:t>
            </a:r>
          </a:p>
          <a:p>
            <a:r>
              <a:rPr lang="zh-CN" altLang="en-US" dirty="0"/>
              <a:t>网络节点包含三个网络端口</a:t>
            </a:r>
          </a:p>
          <a:p>
            <a:r>
              <a:rPr lang="en-US" altLang="zh-CN" dirty="0"/>
              <a:t>eth0</a:t>
            </a:r>
            <a:r>
              <a:rPr lang="zh-CN" altLang="en-US" dirty="0"/>
              <a:t>：用于与</a:t>
            </a:r>
            <a:r>
              <a:rPr lang="zh-CN" altLang="en-US" dirty="0">
                <a:solidFill>
                  <a:srgbClr val="FF0000"/>
                </a:solidFill>
              </a:rPr>
              <a:t>控制节点</a:t>
            </a:r>
            <a:r>
              <a:rPr lang="zh-CN" altLang="en-US" dirty="0"/>
              <a:t>进行通信</a:t>
            </a:r>
          </a:p>
          <a:p>
            <a:r>
              <a:rPr lang="en-US" altLang="zh-CN" dirty="0"/>
              <a:t>eth1</a:t>
            </a:r>
            <a:r>
              <a:rPr lang="zh-CN" altLang="en-US" dirty="0"/>
              <a:t>：用于与除了控制节点之外的</a:t>
            </a:r>
            <a:r>
              <a:rPr lang="zh-CN" altLang="en-US" dirty="0">
                <a:solidFill>
                  <a:srgbClr val="FF0000"/>
                </a:solidFill>
              </a:rPr>
              <a:t>计算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存储节点之间</a:t>
            </a:r>
            <a:r>
              <a:rPr lang="zh-CN" altLang="en-US" dirty="0"/>
              <a:t>的通信</a:t>
            </a:r>
          </a:p>
          <a:p>
            <a:r>
              <a:rPr lang="en-US" altLang="zh-CN" dirty="0"/>
              <a:t>eth2</a:t>
            </a:r>
            <a:r>
              <a:rPr lang="zh-CN" altLang="en-US" dirty="0"/>
              <a:t>：用于</a:t>
            </a:r>
            <a:r>
              <a:rPr lang="zh-CN" altLang="en-US" dirty="0">
                <a:solidFill>
                  <a:srgbClr val="FF0000"/>
                </a:solidFill>
              </a:rPr>
              <a:t>外部</a:t>
            </a:r>
            <a:r>
              <a:rPr lang="zh-CN" altLang="en-US" dirty="0"/>
              <a:t>的虚拟机与相应网络之间的通信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999012"/>
            <a:ext cx="11024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计算节点包含</a:t>
            </a:r>
            <a:r>
              <a:rPr lang="en-US" altLang="zh-CN" dirty="0"/>
              <a:t>Nova</a:t>
            </a:r>
            <a:r>
              <a:rPr lang="zh-CN" altLang="en-US" dirty="0"/>
              <a:t>，</a:t>
            </a:r>
            <a:r>
              <a:rPr lang="en-US" altLang="zh-CN" dirty="0"/>
              <a:t>Neutron</a:t>
            </a:r>
            <a:r>
              <a:rPr lang="zh-CN" altLang="en-US" dirty="0"/>
              <a:t>，</a:t>
            </a:r>
            <a:r>
              <a:rPr lang="en-US" altLang="zh-CN" dirty="0"/>
              <a:t>Telemeter</a:t>
            </a:r>
            <a:r>
              <a:rPr lang="zh-CN" altLang="en-US" dirty="0"/>
              <a:t>三个服务</a:t>
            </a:r>
          </a:p>
          <a:p>
            <a:r>
              <a:rPr lang="zh-CN" altLang="en-US" dirty="0"/>
              <a:t>  </a:t>
            </a:r>
            <a:r>
              <a:rPr lang="en-US" altLang="zh-CN" dirty="0"/>
              <a:t>1</a:t>
            </a:r>
            <a:r>
              <a:rPr lang="zh-CN" altLang="en-US" dirty="0"/>
              <a:t>）基础服务</a:t>
            </a:r>
          </a:p>
          <a:p>
            <a:r>
              <a:rPr lang="en-US" altLang="zh-CN" dirty="0"/>
              <a:t>Nova</a:t>
            </a:r>
            <a:r>
              <a:rPr lang="zh-CN" altLang="en-US" dirty="0"/>
              <a:t>：提供虚拟机的创建，运行，迁移，快照等各种围绕虚拟机的服务，并提供</a:t>
            </a:r>
            <a:r>
              <a:rPr lang="en-US" altLang="zh-CN" dirty="0"/>
              <a:t>API</a:t>
            </a:r>
            <a:r>
              <a:rPr lang="zh-CN" altLang="en-US" dirty="0"/>
              <a:t>与控制节点对接，由控制节点下发任务</a:t>
            </a:r>
          </a:p>
          <a:p>
            <a:r>
              <a:rPr lang="en-US" altLang="zh-CN" dirty="0"/>
              <a:t>Neutron</a:t>
            </a:r>
            <a:r>
              <a:rPr lang="zh-CN" altLang="en-US" dirty="0"/>
              <a:t>：提供计算节点与网络节点之间的通信服务</a:t>
            </a:r>
          </a:p>
          <a:p>
            <a:r>
              <a:rPr lang="zh-CN" altLang="en-US" dirty="0"/>
              <a:t>  </a:t>
            </a:r>
            <a:r>
              <a:rPr lang="en-US" altLang="zh-CN" dirty="0"/>
              <a:t>2</a:t>
            </a:r>
            <a:r>
              <a:rPr lang="zh-CN" altLang="en-US" dirty="0"/>
              <a:t>）扩展服务</a:t>
            </a:r>
          </a:p>
          <a:p>
            <a:r>
              <a:rPr lang="en-US" altLang="zh-CN" dirty="0" err="1"/>
              <a:t>Telmeter</a:t>
            </a:r>
            <a:r>
              <a:rPr lang="zh-CN" altLang="en-US" dirty="0"/>
              <a:t>：提供计算节点的监控代理，将虚拟机的情况反馈给控制节点，是</a:t>
            </a:r>
            <a:r>
              <a:rPr lang="en-US" altLang="zh-CN" dirty="0"/>
              <a:t>Centimeter</a:t>
            </a:r>
            <a:r>
              <a:rPr lang="zh-CN" altLang="en-US" dirty="0"/>
              <a:t>的代理服务</a:t>
            </a:r>
          </a:p>
          <a:p>
            <a:r>
              <a:rPr lang="zh-CN" altLang="en-US" dirty="0"/>
              <a:t>计算节点包含最少两个网络端口</a:t>
            </a:r>
          </a:p>
          <a:p>
            <a:r>
              <a:rPr lang="en-US" altLang="zh-CN" dirty="0"/>
              <a:t>eth0</a:t>
            </a:r>
            <a:r>
              <a:rPr lang="zh-CN" altLang="en-US" dirty="0"/>
              <a:t>：与控制节点进行通信，受控制节点统一调配</a:t>
            </a:r>
          </a:p>
          <a:p>
            <a:r>
              <a:rPr lang="en-US" altLang="zh-CN" dirty="0"/>
              <a:t>eth1</a:t>
            </a:r>
            <a:r>
              <a:rPr lang="zh-CN" altLang="en-US" dirty="0"/>
              <a:t>：与网络节点，存储节点进行通信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38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存储节点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存储节点包含</a:t>
            </a:r>
            <a:r>
              <a:rPr lang="en-US" altLang="zh-CN" dirty="0"/>
              <a:t>Cinder</a:t>
            </a:r>
            <a:r>
              <a:rPr lang="zh-CN" altLang="en-US" dirty="0"/>
              <a:t>，</a:t>
            </a:r>
            <a:r>
              <a:rPr lang="en-US" altLang="zh-CN" dirty="0"/>
              <a:t>Swift</a:t>
            </a:r>
            <a:r>
              <a:rPr lang="zh-CN" altLang="en-US" dirty="0"/>
              <a:t>等服务</a:t>
            </a:r>
          </a:p>
          <a:p>
            <a:r>
              <a:rPr lang="en-US" altLang="zh-CN" dirty="0"/>
              <a:t>Cinder</a:t>
            </a:r>
            <a:r>
              <a:rPr lang="zh-CN" altLang="en-US" dirty="0"/>
              <a:t>：块存储服务，提供相应的块存储，简单来说，就是虚拟出一块磁盘，可以挂载到相应的虚拟机之上，不受文件系统等因素影响，对虚拟机来说，这个操作就像是新加了一块硬盘，可以完成对磁盘的任何操作，包括挂载，卸载，格式化，转换文件系统等等操作，大多应用于虚拟机空间不足的情况下的空间扩容等等</a:t>
            </a:r>
          </a:p>
          <a:p>
            <a:r>
              <a:rPr lang="en-US" altLang="zh-CN" dirty="0"/>
              <a:t>Swift</a:t>
            </a:r>
            <a:r>
              <a:rPr lang="zh-CN" altLang="en-US" dirty="0"/>
              <a:t>：对象存储服务，提供相应的对象存储，简单来说，就是虚拟出一块磁盘空间，可以在这个空间当中存放文件，也仅仅只能存放文件，不能进行格式化，转换文件系统，大多应用于云磁盘</a:t>
            </a:r>
            <a:r>
              <a:rPr lang="en-US" altLang="zh-CN" dirty="0"/>
              <a:t>/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存储节点包含最少两个网络接口</a:t>
            </a:r>
          </a:p>
          <a:p>
            <a:r>
              <a:rPr lang="en-US" altLang="zh-CN" dirty="0"/>
              <a:t>eth0</a:t>
            </a:r>
            <a:r>
              <a:rPr lang="zh-CN" altLang="en-US" dirty="0"/>
              <a:t>：与控制节点进行通信，接受控制节点任务，受控制节点统一调配</a:t>
            </a:r>
          </a:p>
          <a:p>
            <a:r>
              <a:rPr lang="en-US" altLang="zh-CN" dirty="0"/>
              <a:t>eth1</a:t>
            </a:r>
            <a:r>
              <a:rPr lang="zh-CN" altLang="en-US" dirty="0"/>
              <a:t>：与计算</a:t>
            </a:r>
            <a:r>
              <a:rPr lang="en-US" altLang="zh-CN" dirty="0"/>
              <a:t>/</a:t>
            </a:r>
            <a:r>
              <a:rPr lang="zh-CN" altLang="en-US" dirty="0"/>
              <a:t>网络节点进行通信，完成控制节点下发的各类任务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02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queue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769973" cy="4351338"/>
          </a:xfrm>
        </p:spPr>
        <p:txBody>
          <a:bodyPr/>
          <a:lstStyle/>
          <a:p>
            <a:r>
              <a:rPr lang="en-US" altLang="zh-CN" dirty="0" err="1" smtClean="0"/>
              <a:t>Openstack</a:t>
            </a:r>
            <a:r>
              <a:rPr lang="zh-CN" altLang="en-US" dirty="0" smtClean="0"/>
              <a:t>各个组件交流，及组件内部子组件交流都用</a:t>
            </a:r>
            <a:r>
              <a:rPr lang="en-US" altLang="zh-CN" dirty="0" smtClean="0"/>
              <a:t>message queue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34" y="365125"/>
            <a:ext cx="7216345" cy="63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1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7216" cy="1424202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Rpc</a:t>
            </a:r>
            <a:r>
              <a:rPr lang="zh-CN" altLang="en-US" dirty="0" smtClean="0"/>
              <a:t>：根据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和服务序号转发到相应的程序服务端，传输类型是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udp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AMQP</a:t>
            </a:r>
            <a:r>
              <a:rPr lang="zh-CN" altLang="en-US" dirty="0" smtClean="0"/>
              <a:t>：用于异步消息通讯的消息中间件协议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大组件：</a:t>
            </a:r>
            <a:r>
              <a:rPr lang="en-US" altLang="zh-CN" dirty="0" smtClean="0"/>
              <a:t>Publisher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Routing 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Exchange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3384764"/>
            <a:ext cx="5684108" cy="32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2091</Words>
  <Application>Microsoft Office PowerPoint</Application>
  <PresentationFormat>宽屏</PresentationFormat>
  <Paragraphs>182</Paragraphs>
  <Slides>31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Openstack架构及原理</vt:lpstr>
      <vt:lpstr>OpenStack是什么？</vt:lpstr>
      <vt:lpstr>OpenStack服务的组成</vt:lpstr>
      <vt:lpstr>OpenStack详细架构图</vt:lpstr>
      <vt:lpstr>控制节点</vt:lpstr>
      <vt:lpstr>网络节点 计算节点</vt:lpstr>
      <vt:lpstr>存储节点</vt:lpstr>
      <vt:lpstr>Message queue</vt:lpstr>
      <vt:lpstr>rpc</vt:lpstr>
      <vt:lpstr>三种不同的Exchange</vt:lpstr>
      <vt:lpstr>Keystone</vt:lpstr>
      <vt:lpstr>PowerPoint 演示文稿</vt:lpstr>
      <vt:lpstr>glance</vt:lpstr>
      <vt:lpstr>Nova</vt:lpstr>
      <vt:lpstr>PowerPoint 演示文稿</vt:lpstr>
      <vt:lpstr>PowerPoint 演示文稿</vt:lpstr>
      <vt:lpstr>neutron</vt:lpstr>
      <vt:lpstr>Neutron网络架构</vt:lpstr>
      <vt:lpstr>neutron网络类型</vt:lpstr>
      <vt:lpstr>Neutron-Flat</vt:lpstr>
      <vt:lpstr>Neutron-DHCP</vt:lpstr>
      <vt:lpstr>Neutron-DHCP</vt:lpstr>
      <vt:lpstr>PowerPoint 演示文稿</vt:lpstr>
      <vt:lpstr>PowerPoint 演示文稿</vt:lpstr>
      <vt:lpstr>Neutron-VLAN</vt:lpstr>
      <vt:lpstr>Neutron-Routing</vt:lpstr>
      <vt:lpstr>PowerPoint 演示文稿</vt:lpstr>
      <vt:lpstr>Neutron-VXLAN</vt:lpstr>
      <vt:lpstr>cinder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Openstack架构及原理</dc:title>
  <dc:creator>zengxiaosen</dc:creator>
  <cp:lastModifiedBy>zengxiaosen</cp:lastModifiedBy>
  <cp:revision>35</cp:revision>
  <dcterms:created xsi:type="dcterms:W3CDTF">2018-01-24T12:49:50Z</dcterms:created>
  <dcterms:modified xsi:type="dcterms:W3CDTF">2018-01-25T08:02:10Z</dcterms:modified>
</cp:coreProperties>
</file>