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309" r:id="rId5"/>
    <p:sldId id="306" r:id="rId6"/>
    <p:sldId id="307" r:id="rId7"/>
    <p:sldId id="280" r:id="rId8"/>
    <p:sldId id="305" r:id="rId9"/>
    <p:sldId id="287" r:id="rId10"/>
    <p:sldId id="303" r:id="rId11"/>
    <p:sldId id="288" r:id="rId12"/>
    <p:sldId id="289" r:id="rId13"/>
    <p:sldId id="290" r:id="rId14"/>
    <p:sldId id="291" r:id="rId15"/>
    <p:sldId id="292" r:id="rId16"/>
    <p:sldId id="310" r:id="rId17"/>
    <p:sldId id="304" r:id="rId18"/>
    <p:sldId id="293" r:id="rId19"/>
    <p:sldId id="295" r:id="rId20"/>
    <p:sldId id="311" r:id="rId21"/>
    <p:sldId id="294" r:id="rId22"/>
    <p:sldId id="281" r:id="rId23"/>
    <p:sldId id="282" r:id="rId24"/>
    <p:sldId id="283" r:id="rId25"/>
    <p:sldId id="284" r:id="rId26"/>
    <p:sldId id="28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261" r:id="rId35"/>
    <p:sldId id="313" r:id="rId36"/>
    <p:sldId id="31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17" autoAdjust="0"/>
  </p:normalViewPr>
  <p:slideViewPr>
    <p:cSldViewPr snapToGrid="0">
      <p:cViewPr varScale="1">
        <p:scale>
          <a:sx n="49" d="100"/>
          <a:sy n="49" d="100"/>
        </p:scale>
        <p:origin x="1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12072-49AD-4C01-A307-6408B240CBB0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142F3-70B5-49C8-84BF-7A0DAF8C1D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：由于采用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体系结构，其技术提供一种面向服务的架构，将应用视为对等模块的相互协作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SAL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：整个架构引入了业务抽象层，将服务抽</a:t>
            </a:r>
            <a:endParaRPr lang="en-US" altLang="zh-CN" dirty="0" smtClean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MD(Model Drive)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：使用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Yang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工具，使用业务模型驱动来设计接口、实现业务功能，根据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yang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文件，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Yang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工具直接生成业务管理的“骨架”，主要用于南北接口数据的适配，使开发者真正专注于具体业务。</a:t>
            </a:r>
            <a:endParaRPr lang="en-US" altLang="zh-CN" dirty="0" smtClean="0">
              <a:latin typeface="+mn-lt"/>
              <a:ea typeface="+mn-ea"/>
              <a:sym typeface="仿宋" panose="02010609060101010101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集群（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Infinispan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）：用开源的数据网格平台实现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Controller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的集群。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南向北向：南向使用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Netty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来管理底层的并发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IO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，北向使用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REST</a:t>
            </a:r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接口。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28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1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的核心代码，里面有一些重要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插件上层的服务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DataPacketMuxDemux.java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这个插件的位置位于</a:t>
            </a:r>
            <a:r>
              <a:rPr lang="en-US" altLang="zh-CN" dirty="0" smtClean="0"/>
              <a:t>controller/</a:t>
            </a:r>
            <a:r>
              <a:rPr lang="en-US" altLang="zh-CN" dirty="0" err="1" smtClean="0"/>
              <a:t>opendaylight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protocol_plugins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openflow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/main/java/org/</a:t>
            </a:r>
            <a:r>
              <a:rPr lang="en-US" altLang="zh-CN" dirty="0" err="1" smtClean="0"/>
              <a:t>opendaylight</a:t>
            </a:r>
            <a:r>
              <a:rPr lang="en-US" altLang="zh-CN" dirty="0" smtClean="0"/>
              <a:t>/controller/</a:t>
            </a:r>
            <a:r>
              <a:rPr lang="en-US" altLang="zh-CN" dirty="0" err="1" smtClean="0"/>
              <a:t>protocol_plugin</a:t>
            </a:r>
            <a:r>
              <a:rPr lang="en-US" altLang="zh-CN" dirty="0" smtClean="0"/>
              <a:t>/,</a:t>
            </a:r>
            <a:r>
              <a:rPr lang="zh-CN" altLang="en-US" dirty="0" smtClean="0"/>
              <a:t>它里面有两个文件夹，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internal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3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检测线程：如果有新请求进来，则处理</a:t>
            </a:r>
            <a:endParaRPr lang="en-US" altLang="zh-CN" dirty="0" smtClean="0"/>
          </a:p>
          <a:p>
            <a:r>
              <a:rPr lang="zh-CN" altLang="en-US" dirty="0" smtClean="0"/>
              <a:t>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handleNewConnection</a:t>
            </a:r>
            <a:r>
              <a:rPr lang="zh-CN" altLang="en-US" dirty="0" smtClean="0"/>
              <a:t>会给交换机生成一个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，它是一个线程，专门和交换机进行通信。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handleMessage</a:t>
            </a:r>
            <a:r>
              <a:rPr lang="zh-CN" altLang="en-US" dirty="0" smtClean="0"/>
              <a:t>（）函数用来处理各类信息。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messageReadWriteService.java</a:t>
            </a:r>
            <a:r>
              <a:rPr lang="zh-CN" altLang="en-US" dirty="0" smtClean="0"/>
              <a:t>文件来实现与交换机的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连接，一个交换机对应一个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就在</a:t>
            </a:r>
            <a:r>
              <a:rPr lang="en-US" altLang="zh-CN" dirty="0" err="1" smtClean="0"/>
              <a:t>switchhandler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文件内。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37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Internal</a:t>
            </a:r>
            <a:r>
              <a:rPr lang="zh-CN" altLang="en-US" dirty="0" smtClean="0"/>
              <a:t>里的核心在</a:t>
            </a:r>
            <a:r>
              <a:rPr lang="en-US" altLang="zh-CN" dirty="0" smtClean="0"/>
              <a:t>Controller.java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处理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的队列线程也在</a:t>
            </a:r>
            <a:r>
              <a:rPr lang="en-US" altLang="zh-CN" dirty="0" smtClean="0"/>
              <a:t>Controller.java</a:t>
            </a:r>
            <a:r>
              <a:rPr lang="zh-CN" altLang="en-US" dirty="0" smtClean="0"/>
              <a:t>实现，</a:t>
            </a:r>
            <a:r>
              <a:rPr lang="en-US" altLang="zh-CN" dirty="0" err="1" smtClean="0"/>
              <a:t>Switch_message</a:t>
            </a:r>
            <a:r>
              <a:rPr lang="zh-CN" altLang="en-US" dirty="0" smtClean="0"/>
              <a:t>就是交换机发送来的</a:t>
            </a:r>
            <a:r>
              <a:rPr lang="en-US" altLang="zh-CN" dirty="0" err="1" smtClean="0"/>
              <a:t>openflow</a:t>
            </a:r>
            <a:r>
              <a:rPr lang="zh-CN" altLang="en-US" dirty="0" smtClean="0"/>
              <a:t>消息。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队列的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定义在</a:t>
            </a:r>
            <a:r>
              <a:rPr lang="en-US" altLang="zh-CN" dirty="0" smtClean="0"/>
              <a:t>SwithEvent.java</a:t>
            </a:r>
            <a:r>
              <a:rPr lang="zh-CN" altLang="en-US" dirty="0" smtClean="0"/>
              <a:t>文件。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58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5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关键需要搞懂的是南北通路中的数据传输过程和机制。上面组件之间传输通过接口实现。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需要主要注意的是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Openflow_plugin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ContrllerIO.java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SwitchHandler.java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MessageReadWriteService.java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（这里是和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通信的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的实现），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DataPacketServices.java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这几个文件，需要认真阅读。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4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其没有全局的实现，不会在启动过程中，配置</a:t>
            </a: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Component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启动过程中导出这个接口，并通过</a:t>
            </a:r>
            <a:r>
              <a:rPr lang="en-US" altLang="zh-CN" dirty="0" err="1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Createservicedependency</a:t>
            </a:r>
            <a:r>
              <a:rPr lang="en-US" altLang="zh-CN" dirty="0" smtClean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dirty="0" smtClean="0"/>
              <a:t>生成服务依赖对象。</a:t>
            </a:r>
            <a:endParaRPr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 smtClean="0"/>
              <a:t>其所依赖的对象，都是其它</a:t>
            </a: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所导出的接口，如依赖于</a:t>
            </a: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层的</a:t>
            </a:r>
            <a:r>
              <a:rPr lang="en-US" altLang="zh-CN" dirty="0" err="1" smtClean="0">
                <a:latin typeface="宋体" panose="02010600030101010101" pitchFamily="2" charset="-122"/>
                <a:sym typeface="宋体" panose="02010600030101010101" pitchFamily="2" charset="-122"/>
              </a:rPr>
              <a:t>DataPacketService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dirty="0" err="1" smtClean="0">
                <a:latin typeface="宋体" panose="02010600030101010101" pitchFamily="2" charset="-122"/>
                <a:sym typeface="宋体" panose="02010600030101010101" pitchFamily="2" charset="-122"/>
              </a:rPr>
              <a:t>DijkstraImplementatio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，这个模块中所导出的</a:t>
            </a:r>
            <a:r>
              <a:rPr lang="en-US" altLang="zh-CN" dirty="0" err="1" smtClean="0">
                <a:latin typeface="宋体" panose="02010600030101010101" pitchFamily="2" charset="-122"/>
                <a:sym typeface="宋体" panose="02010600030101010101" pitchFamily="2" charset="-122"/>
              </a:rPr>
              <a:t>Irouting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接口，负责寻路。完成对</a:t>
            </a: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ARP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报文的处理。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80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1.host1 ping host4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，首先发送一个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报文，交换机收到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报文，由于本身流表没有，上传到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的协议，走的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1.0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收到后上传到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层之上多个模块监听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IListenDataPacket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收包，每个监听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IListenDataPacket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的都会收到一份拷贝。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报文将会被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模块接收。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4.ARPHandler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学习源主机地址。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5.HostTracker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学习源主机地址。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6.HostTracker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同时通知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新主机被发现。理论上，还会触发流表下发，告诉每个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ovs host1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的地址，但是源码上没有找到。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7.ARPHandler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下发广播报文，每个交换机都会发送一个广播。学习到地址之后告知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。（目的主机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将会发回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ARPResponse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，同样也会被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学习，此步骤在图中被省略）。到此为止，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包处理完毕。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层收到上传的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包，告知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SimpleFowarding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进行转发。（此步骤省略了从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OF1.0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上传的过程，由于基本一致，下发操作在图中也被我省略）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9.SimpleFowarding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HostTracker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目的主机地址。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10.SimpleFowarding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询问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模块路由地址，注意此处粒度到交换机的端口为止，该模块实现为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Dijsktra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寻路。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11.Routing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模块需要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告知全网拓扑才能完成计算。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12.TopologyManager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告知全网拓扑。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13.Routing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模块计算后告知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ForwardingRulesManager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下发流表。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14.Routing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模块告知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SimpleFowarding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转发路径。（注意此处流表和转发报文都会被下发）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15.SimpleFowarding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告知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转发报文。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  如果启用北向接口，比如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TopologyManager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提供北向接口，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可以通过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被动或者主动获取拓扑变化情况；也或者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自己设置转发规则，则取代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SimpleForwarding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进行路由转发。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  关于粒度问题：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NodeConnector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标识交换机上对应主机的端口，所以计算粒度只计算到交换机为止。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42F3-70B5-49C8-84BF-7A0DAF8C1DE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9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8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2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6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6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9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3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EE5C-343B-4063-8732-CB6594D11D01}" type="datetimeFigureOut">
              <a:rPr lang="zh-CN" altLang="en-US" smtClean="0"/>
              <a:t>2017/6/29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3F444-6534-4706-9223-3C31C522C8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5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opendaylight.org/controller/job/controller-merge/lastSuccessfulBuild/artifact/target/apidocs/org/opendaylight/controller/sal/binding/api/NotificationService.html" TargetMode="External"/><Relationship Id="rId2" Type="http://schemas.openxmlformats.org/officeDocument/2006/relationships/hyperlink" Target="https://jenkins.opendaylight.org/controller/job/controller-merge/lastSuccessfulBuild/artifact/target/apidocs/org/opendaylight/controller/sal/binding/api/data/DataBrokerServic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	</a:t>
            </a:r>
            <a:r>
              <a:rPr lang="zh-CN" altLang="en-US" dirty="0"/>
              <a:t>曾晓森</a:t>
            </a:r>
          </a:p>
        </p:txBody>
      </p:sp>
    </p:spTree>
    <p:extLst>
      <p:ext uri="{BB962C8B-B14F-4D97-AF65-F5344CB8AC3E}">
        <p14:creationId xmlns:p14="http://schemas.microsoft.com/office/powerpoint/2010/main" val="409473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Core</a:t>
            </a:r>
            <a:r>
              <a:rPr lang="zh-CN" altLang="en-US" dirty="0" smtClean="0"/>
              <a:t>里面的一些处理逻辑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/>
              <a:t>IController.java</a:t>
            </a:r>
            <a:r>
              <a:rPr lang="zh-CN" altLang="en-US" sz="4000" dirty="0"/>
              <a:t>定义了</a:t>
            </a:r>
            <a:r>
              <a:rPr lang="en-US" altLang="zh-CN" sz="4000" dirty="0" err="1"/>
              <a:t>openflow</a:t>
            </a:r>
            <a:r>
              <a:rPr lang="en-US" altLang="zh-CN" sz="4000" dirty="0"/>
              <a:t> </a:t>
            </a:r>
            <a:r>
              <a:rPr lang="zh-CN" altLang="en-US" sz="4000" dirty="0"/>
              <a:t>控制器与交换机交互的抽象接口，无具体实现</a:t>
            </a:r>
            <a:r>
              <a:rPr lang="zh-CN" altLang="en-US" sz="4000" dirty="0" smtClean="0"/>
              <a:t>代码。</a:t>
            </a:r>
            <a:endParaRPr lang="zh-CN" altLang="en-US" sz="4000" dirty="0"/>
          </a:p>
          <a:p>
            <a:r>
              <a:rPr lang="en-US" altLang="zh-CN" sz="4000" dirty="0"/>
              <a:t>Controller.java </a:t>
            </a:r>
            <a:r>
              <a:rPr lang="zh-CN" altLang="en-US" sz="4000" dirty="0"/>
              <a:t>控制器核心</a:t>
            </a:r>
            <a:r>
              <a:rPr lang="zh-CN" altLang="en-US" sz="4000" dirty="0" smtClean="0"/>
              <a:t>操作。</a:t>
            </a:r>
            <a:endParaRPr lang="zh-CN" altLang="en-US" sz="4000" dirty="0"/>
          </a:p>
          <a:p>
            <a:r>
              <a:rPr lang="en-US" altLang="zh-CN" sz="4000" dirty="0"/>
              <a:t>ControllerIO.java</a:t>
            </a:r>
            <a:r>
              <a:rPr lang="zh-CN" altLang="en-US" sz="4000" dirty="0"/>
              <a:t>主要是处理交换机的连接请求</a:t>
            </a:r>
            <a:r>
              <a:rPr lang="en-US" altLang="zh-CN" sz="4000" dirty="0"/>
              <a:t>,</a:t>
            </a:r>
            <a:r>
              <a:rPr lang="zh-CN" altLang="en-US" sz="4000" dirty="0"/>
              <a:t>一个</a:t>
            </a:r>
            <a:r>
              <a:rPr lang="en-US" altLang="zh-CN" sz="4000" dirty="0"/>
              <a:t>java</a:t>
            </a:r>
            <a:r>
              <a:rPr lang="zh-CN" altLang="en-US" sz="4000" dirty="0"/>
              <a:t>的线程，每五秒检测一</a:t>
            </a:r>
            <a:r>
              <a:rPr lang="zh-CN" altLang="en-US" sz="4000" dirty="0" smtClean="0"/>
              <a:t>次。</a:t>
            </a:r>
            <a:endParaRPr lang="zh-CN" altLang="en-US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35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6165"/>
            <a:ext cx="11353800" cy="1224523"/>
          </a:xfrm>
        </p:spPr>
        <p:txBody>
          <a:bodyPr/>
          <a:lstStyle/>
          <a:p>
            <a:r>
              <a:rPr lang="en-US" altLang="zh-CN" dirty="0" smtClean="0"/>
              <a:t>ControllerIO.java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9100" y="1547446"/>
            <a:ext cx="7798776" cy="49940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108" y="1547446"/>
            <a:ext cx="374552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检测线程：如果有新请求进来，则</a:t>
            </a:r>
            <a:r>
              <a:rPr lang="zh-CN" altLang="en-US" sz="4000" dirty="0" smtClean="0"/>
              <a:t>处理</a:t>
            </a:r>
            <a:r>
              <a:rPr lang="en-US" altLang="zh-CN" sz="4000" dirty="0" smtClean="0"/>
              <a:t>, </a:t>
            </a:r>
            <a:r>
              <a:rPr lang="zh-CN" altLang="en-US" sz="4000" dirty="0" smtClean="0"/>
              <a:t>每隔五秒检测一次</a:t>
            </a:r>
            <a:endParaRPr lang="en-US" altLang="zh-CN" sz="4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43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Controller.java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24754" y="365125"/>
            <a:ext cx="7121769" cy="59308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354" y="1318846"/>
            <a:ext cx="434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handlerNewConnection</a:t>
            </a:r>
            <a:r>
              <a:rPr lang="zh-CN" altLang="en-US" sz="2400" dirty="0"/>
              <a:t>，这里会给这一个新的交换机生成一个</a:t>
            </a:r>
            <a:r>
              <a:rPr lang="en-US" altLang="zh-CN" sz="2400" dirty="0" err="1"/>
              <a:t>SwitchHandler</a:t>
            </a:r>
            <a:r>
              <a:rPr lang="zh-CN" altLang="en-US" sz="2400" dirty="0"/>
              <a:t>，它是一个线程，专门和交换机进行通信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，在线程中，</a:t>
            </a:r>
            <a:r>
              <a:rPr lang="en-US" altLang="zh-CN" sz="2400" dirty="0" err="1" smtClean="0"/>
              <a:t>SwitchHandler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handleMessages</a:t>
            </a:r>
            <a:r>
              <a:rPr lang="en-US" altLang="zh-CN" sz="2400" dirty="0"/>
              <a:t>()</a:t>
            </a:r>
            <a:r>
              <a:rPr lang="zh-CN" altLang="en-US" sz="2400" dirty="0"/>
              <a:t>函数用来处理各类</a:t>
            </a:r>
            <a:r>
              <a:rPr lang="zh-CN" altLang="en-US" sz="2400" dirty="0" smtClean="0"/>
              <a:t>消息</a:t>
            </a:r>
            <a:r>
              <a:rPr lang="zh-CN" altLang="en-US" sz="2400" dirty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SwitchHandler</a:t>
            </a:r>
            <a:r>
              <a:rPr lang="zh-CN" altLang="en-US" sz="2400" dirty="0"/>
              <a:t>用</a:t>
            </a:r>
            <a:r>
              <a:rPr lang="en-US" altLang="zh-CN" sz="2400" dirty="0"/>
              <a:t>MessageReadWriteService.java</a:t>
            </a:r>
            <a:r>
              <a:rPr lang="zh-CN" altLang="en-US" sz="2400" dirty="0" smtClean="0"/>
              <a:t>文件中的方法实现</a:t>
            </a:r>
            <a:r>
              <a:rPr lang="zh-CN" altLang="en-US" sz="2400" dirty="0"/>
              <a:t>与交换机的</a:t>
            </a:r>
            <a:r>
              <a:rPr lang="en-US" altLang="zh-CN" sz="2400" dirty="0"/>
              <a:t>Socket</a:t>
            </a:r>
            <a:r>
              <a:rPr lang="zh-CN" altLang="en-US" sz="2400" dirty="0" smtClean="0"/>
              <a:t>连接。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，一</a:t>
            </a:r>
            <a:r>
              <a:rPr lang="zh-CN" altLang="en-US" sz="2400" dirty="0"/>
              <a:t>个交换机对应</a:t>
            </a:r>
            <a:r>
              <a:rPr lang="zh-CN" altLang="en-US" sz="2400" dirty="0" smtClean="0"/>
              <a:t>一个</a:t>
            </a:r>
            <a:r>
              <a:rPr lang="en-US" altLang="zh-CN" sz="2400" dirty="0" err="1" smtClean="0"/>
              <a:t>SwitchHandler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10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internal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825624"/>
            <a:ext cx="5064368" cy="503237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Internal</a:t>
            </a:r>
            <a:r>
              <a:rPr lang="zh-CN" altLang="en-US" dirty="0" smtClean="0"/>
              <a:t>里的主要作用：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，处理交换机发来的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，保存一个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队列。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，控制器启动一个线程处理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队列。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，每种消息使用一个</a:t>
            </a:r>
            <a:r>
              <a:rPr lang="en-US" altLang="zh-CN" dirty="0" smtClean="0"/>
              <a:t>listener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518" y="692839"/>
            <a:ext cx="6475714" cy="42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7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049000" cy="132556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Event</a:t>
            </a:r>
            <a:r>
              <a:rPr lang="zh-CN" altLang="en-US" dirty="0"/>
              <a:t>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25625"/>
            <a:ext cx="56388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Event</a:t>
            </a:r>
            <a:r>
              <a:rPr lang="zh-CN" altLang="en-US" dirty="0"/>
              <a:t>队列的</a:t>
            </a:r>
            <a:r>
              <a:rPr lang="en-US" altLang="zh-CN" dirty="0" smtClean="0"/>
              <a:t>Event</a:t>
            </a:r>
            <a:r>
              <a:rPr lang="zh-CN" altLang="en-US" dirty="0" smtClean="0"/>
              <a:t>来自</a:t>
            </a:r>
            <a:r>
              <a:rPr lang="en-US" altLang="zh-CN" dirty="0" smtClean="0"/>
              <a:t>SwitchHandler.java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zh-CN" altLang="en-US" dirty="0"/>
              <a:t>每个</a:t>
            </a:r>
            <a:r>
              <a:rPr lang="en-US" altLang="zh-CN" dirty="0"/>
              <a:t>Switch</a:t>
            </a:r>
            <a:r>
              <a:rPr lang="zh-CN" altLang="en-US" dirty="0"/>
              <a:t>有一个</a:t>
            </a:r>
            <a:r>
              <a:rPr lang="en-US" altLang="zh-CN" dirty="0" err="1"/>
              <a:t>SwitchHandler</a:t>
            </a:r>
            <a:r>
              <a:rPr lang="zh-CN" altLang="en-US" dirty="0"/>
              <a:t>的线程，</a:t>
            </a:r>
            <a:r>
              <a:rPr lang="en-US" altLang="zh-CN" dirty="0" err="1"/>
              <a:t>SwitchHandler</a:t>
            </a:r>
            <a:r>
              <a:rPr lang="zh-CN" altLang="en-US" dirty="0"/>
              <a:t>收到消息就封装成</a:t>
            </a:r>
            <a:r>
              <a:rPr lang="en-US" altLang="zh-CN" dirty="0"/>
              <a:t>Event</a:t>
            </a:r>
            <a:r>
              <a:rPr lang="zh-CN" altLang="en-US" dirty="0"/>
              <a:t>后加入到</a:t>
            </a:r>
            <a:r>
              <a:rPr lang="en-US" altLang="zh-CN" dirty="0"/>
              <a:t>Controller</a:t>
            </a:r>
            <a:r>
              <a:rPr lang="zh-CN" altLang="en-US" dirty="0"/>
              <a:t>的</a:t>
            </a:r>
            <a:r>
              <a:rPr lang="en-US" altLang="zh-CN" dirty="0"/>
              <a:t>Event</a:t>
            </a:r>
            <a:r>
              <a:rPr lang="zh-CN" altLang="en-US" dirty="0"/>
              <a:t>队列里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SwitchHandler.java</a:t>
            </a:r>
            <a:r>
              <a:rPr lang="zh-CN" altLang="en-US" dirty="0"/>
              <a:t>的代码，它里面会区分各个</a:t>
            </a:r>
            <a:r>
              <a:rPr lang="en-US" altLang="zh-CN" dirty="0" err="1"/>
              <a:t>openflow</a:t>
            </a:r>
            <a:r>
              <a:rPr lang="zh-CN" altLang="en-US" dirty="0"/>
              <a:t>的消息。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649970"/>
            <a:ext cx="6553200" cy="62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DataPacketMuxDemux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5935" y="1690688"/>
            <a:ext cx="6407865" cy="5167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6057" y="1937657"/>
            <a:ext cx="4223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Controller</a:t>
            </a:r>
            <a:r>
              <a:rPr lang="zh-CN" altLang="en-US" sz="3200" dirty="0"/>
              <a:t>对的</a:t>
            </a:r>
            <a:r>
              <a:rPr lang="en-US" altLang="zh-CN" sz="3200" dirty="0"/>
              <a:t>Event</a:t>
            </a:r>
            <a:r>
              <a:rPr lang="zh-CN" altLang="en-US" sz="3200" dirty="0"/>
              <a:t>的处理中，假如是消息的</a:t>
            </a:r>
            <a:r>
              <a:rPr lang="en-US" altLang="zh-CN" sz="3200" dirty="0"/>
              <a:t>Event</a:t>
            </a:r>
            <a:r>
              <a:rPr lang="zh-CN" altLang="en-US" sz="3200" dirty="0"/>
              <a:t>，也就是</a:t>
            </a:r>
            <a:r>
              <a:rPr lang="en-US" altLang="zh-CN" sz="3200" dirty="0" err="1"/>
              <a:t>MessageEvent</a:t>
            </a:r>
            <a:r>
              <a:rPr lang="en-US" altLang="zh-CN" sz="3200" dirty="0"/>
              <a:t>,</a:t>
            </a:r>
            <a:r>
              <a:rPr lang="zh-CN" altLang="en-US" sz="3200" dirty="0"/>
              <a:t>调用 </a:t>
            </a:r>
            <a:r>
              <a:rPr lang="en-US" altLang="zh-CN" sz="3200" dirty="0"/>
              <a:t>receive(</a:t>
            </a:r>
            <a:r>
              <a:rPr lang="en-US" altLang="zh-CN" sz="3200" dirty="0" err="1"/>
              <a:t>ISwitch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sw</a:t>
            </a:r>
            <a:r>
              <a:rPr lang="en-US" altLang="zh-CN" sz="3200" dirty="0"/>
              <a:t>, OFMessage </a:t>
            </a:r>
            <a:r>
              <a:rPr lang="en-US" altLang="zh-CN" sz="3200" dirty="0" err="1"/>
              <a:t>msg</a:t>
            </a:r>
            <a:r>
              <a:rPr lang="en-US" altLang="zh-CN" sz="3200" dirty="0"/>
              <a:t>)</a:t>
            </a:r>
            <a:r>
              <a:rPr lang="zh-CN" altLang="en-US" sz="3200" dirty="0"/>
              <a:t>，这个函数在</a:t>
            </a:r>
            <a:r>
              <a:rPr lang="en-US" altLang="zh-CN" sz="3200" dirty="0"/>
              <a:t>DataPacketMuxDemux.java</a:t>
            </a:r>
            <a:r>
              <a:rPr lang="zh-CN" altLang="en-US" sz="3200" dirty="0"/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211491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OFMessage</a:t>
            </a:r>
            <a:r>
              <a:rPr lang="zh-CN" altLang="en-US" dirty="0" smtClean="0"/>
              <a:t>消息的种类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459" y="1690688"/>
            <a:ext cx="6095562" cy="46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3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，每</a:t>
            </a:r>
            <a:r>
              <a:rPr lang="zh-CN" altLang="en-US" dirty="0"/>
              <a:t>种消息使用一个</a:t>
            </a:r>
            <a:r>
              <a:rPr lang="en-US" altLang="zh-CN" dirty="0"/>
              <a:t>listener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0654" cy="4785240"/>
          </a:xfrm>
        </p:spPr>
        <p:txBody>
          <a:bodyPr>
            <a:normAutofit/>
          </a:bodyPr>
          <a:lstStyle/>
          <a:p>
            <a:r>
              <a:rPr lang="en-US" altLang="zh-CN" dirty="0"/>
              <a:t>DataPacketMuxDemux.java</a:t>
            </a:r>
            <a:r>
              <a:rPr lang="zh-CN" altLang="en-US" dirty="0"/>
              <a:t>能收到消息，因为，</a:t>
            </a:r>
            <a:r>
              <a:rPr lang="en-US" altLang="zh-CN" dirty="0" err="1"/>
              <a:t>opendaylight</a:t>
            </a:r>
            <a:r>
              <a:rPr lang="zh-CN" altLang="en-US" dirty="0"/>
              <a:t>定义了很多接口，</a:t>
            </a:r>
            <a:r>
              <a:rPr lang="en-US" altLang="zh-CN" dirty="0"/>
              <a:t>DataPacketMuxDemux.java</a:t>
            </a:r>
            <a:r>
              <a:rPr lang="zh-CN" altLang="en-US" dirty="0"/>
              <a:t>里实现了接口</a:t>
            </a:r>
            <a:r>
              <a:rPr lang="en-US" altLang="zh-CN" dirty="0" err="1"/>
              <a:t>IMessageListener</a:t>
            </a:r>
            <a:r>
              <a:rPr lang="zh-CN" altLang="en-US" dirty="0"/>
              <a:t>，而</a:t>
            </a:r>
            <a:r>
              <a:rPr lang="en-US" altLang="zh-CN" dirty="0"/>
              <a:t>Opendaylight</a:t>
            </a:r>
            <a:r>
              <a:rPr lang="zh-CN" altLang="en-US" dirty="0"/>
              <a:t>为每个</a:t>
            </a:r>
            <a:r>
              <a:rPr lang="en-US" altLang="zh-CN" dirty="0" err="1"/>
              <a:t>openflow</a:t>
            </a:r>
            <a:r>
              <a:rPr lang="zh-CN" altLang="en-US" dirty="0"/>
              <a:t>消息都定义了一种</a:t>
            </a:r>
            <a:r>
              <a:rPr lang="en-US" altLang="zh-CN" dirty="0" err="1" smtClean="0"/>
              <a:t>IMessageListener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要监听这种消息，我们只需要设置</a:t>
            </a:r>
            <a:r>
              <a:rPr lang="en-US" altLang="zh-CN" dirty="0" err="1"/>
              <a:t>addMessageListener</a:t>
            </a:r>
            <a:r>
              <a:rPr lang="en-US" altLang="zh-CN" dirty="0"/>
              <a:t>(</a:t>
            </a:r>
            <a:r>
              <a:rPr lang="en-US" altLang="zh-CN" dirty="0" err="1"/>
              <a:t>OFType</a:t>
            </a:r>
            <a:r>
              <a:rPr lang="en-US" altLang="zh-CN" dirty="0"/>
              <a:t>, this)</a:t>
            </a:r>
            <a:r>
              <a:rPr lang="zh-CN" altLang="en-US" dirty="0"/>
              <a:t>函数里加上自己要监听的</a:t>
            </a:r>
            <a:r>
              <a:rPr lang="en-US" altLang="zh-CN" dirty="0" err="1"/>
              <a:t>Openflow</a:t>
            </a:r>
            <a:r>
              <a:rPr lang="zh-CN" altLang="en-US" dirty="0"/>
              <a:t>的消息类型</a:t>
            </a:r>
            <a:r>
              <a:rPr lang="zh-CN" altLang="en-US" dirty="0" smtClean="0"/>
              <a:t>，</a:t>
            </a:r>
            <a:r>
              <a:rPr lang="zh-CN" altLang="en-US" dirty="0"/>
              <a:t>可以</a:t>
            </a:r>
            <a:r>
              <a:rPr lang="zh-CN" altLang="en-US" dirty="0" smtClean="0"/>
              <a:t>看看</a:t>
            </a:r>
            <a:r>
              <a:rPr lang="en-US" altLang="zh-CN" dirty="0" err="1"/>
              <a:t>DataPacketMuxDemux</a:t>
            </a:r>
            <a:r>
              <a:rPr lang="zh-CN" altLang="en-US" dirty="0"/>
              <a:t>是否有这个函数，它因此可以收到</a:t>
            </a:r>
            <a:r>
              <a:rPr lang="en-US" altLang="zh-CN" dirty="0" err="1"/>
              <a:t>Pack_in</a:t>
            </a:r>
            <a:r>
              <a:rPr lang="zh-CN" altLang="en-US" dirty="0"/>
              <a:t>消息。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50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SAL</a:t>
            </a:r>
            <a:r>
              <a:rPr lang="zh-CN" altLang="en-US" dirty="0" smtClean="0"/>
              <a:t>层数据流入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486" y="1482811"/>
            <a:ext cx="6240163" cy="5216926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receiveDataPacket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</a:t>
            </a:r>
            <a:r>
              <a:rPr lang="zh-CN" altLang="en-US" dirty="0"/>
              <a:t>数据就会进入</a:t>
            </a:r>
            <a:r>
              <a:rPr lang="en-US" altLang="zh-CN" dirty="0"/>
              <a:t>SAL</a:t>
            </a:r>
            <a:r>
              <a:rPr lang="zh-CN" altLang="en-US" dirty="0" smtClean="0"/>
              <a:t>层。</a:t>
            </a:r>
            <a:endParaRPr lang="en-US" altLang="zh-CN" dirty="0" smtClean="0"/>
          </a:p>
          <a:p>
            <a:r>
              <a:rPr lang="en-US" altLang="zh-CN" dirty="0" smtClean="0"/>
              <a:t>SAL</a:t>
            </a:r>
            <a:r>
              <a:rPr lang="zh-CN" altLang="en-US" dirty="0"/>
              <a:t>层收到</a:t>
            </a:r>
            <a:r>
              <a:rPr lang="en-US" altLang="zh-CN" dirty="0" err="1"/>
              <a:t>openflow_plugin</a:t>
            </a:r>
            <a:r>
              <a:rPr lang="zh-CN" altLang="en-US" dirty="0"/>
              <a:t>发出的</a:t>
            </a:r>
            <a:r>
              <a:rPr lang="en-US" altLang="zh-CN" dirty="0" err="1"/>
              <a:t>Pack_in</a:t>
            </a:r>
            <a:r>
              <a:rPr lang="zh-CN" altLang="en-US" dirty="0"/>
              <a:t>消息同样是实现了一个接口</a:t>
            </a:r>
            <a:r>
              <a:rPr lang="en-US" altLang="zh-CN" dirty="0" err="1"/>
              <a:t>IPluginOutDataPacketService</a:t>
            </a:r>
            <a:r>
              <a:rPr lang="zh-CN" altLang="en-US" dirty="0"/>
              <a:t>，这个接口由</a:t>
            </a:r>
            <a:r>
              <a:rPr lang="en-US" altLang="zh-CN" dirty="0"/>
              <a:t>SAL</a:t>
            </a:r>
            <a:r>
              <a:rPr lang="zh-CN" altLang="en-US" dirty="0"/>
              <a:t>层的</a:t>
            </a:r>
            <a:r>
              <a:rPr lang="en-US" altLang="zh-CN" dirty="0"/>
              <a:t>DataPacketService.java</a:t>
            </a:r>
            <a:r>
              <a:rPr lang="zh-CN" altLang="en-US" dirty="0" smtClean="0"/>
              <a:t>实现（接收）。</a:t>
            </a:r>
            <a:endParaRPr lang="en-US" altLang="zh-CN" dirty="0" smtClean="0"/>
          </a:p>
          <a:p>
            <a:r>
              <a:rPr lang="zh-CN" altLang="en-US" dirty="0" smtClean="0"/>
              <a:t>代码中还</a:t>
            </a:r>
            <a:r>
              <a:rPr lang="zh-CN" altLang="en-US" dirty="0"/>
              <a:t>实现了另一个接口</a:t>
            </a:r>
            <a:r>
              <a:rPr lang="en-US" altLang="zh-CN" dirty="0" err="1"/>
              <a:t>IDataPacketService</a:t>
            </a:r>
            <a:r>
              <a:rPr lang="zh-CN" altLang="en-US" dirty="0"/>
              <a:t>，这个接口是接收从</a:t>
            </a:r>
            <a:r>
              <a:rPr lang="en-US" altLang="zh-CN" dirty="0"/>
              <a:t>SAL</a:t>
            </a:r>
            <a:r>
              <a:rPr lang="zh-CN" altLang="en-US" dirty="0"/>
              <a:t>上层各个服务发送的数据包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发送）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en-US" altLang="zh-CN" dirty="0"/>
              <a:t>SAL</a:t>
            </a:r>
            <a:r>
              <a:rPr lang="zh-CN" altLang="en-US" dirty="0"/>
              <a:t>层起到了一个处理分发的作用。在</a:t>
            </a:r>
            <a:r>
              <a:rPr lang="en-US" altLang="zh-CN" dirty="0"/>
              <a:t>SAL</a:t>
            </a:r>
            <a:r>
              <a:rPr lang="zh-CN" altLang="en-US" dirty="0"/>
              <a:t>层收到下层</a:t>
            </a:r>
            <a:r>
              <a:rPr lang="en-US" altLang="zh-CN" dirty="0"/>
              <a:t>plugin</a:t>
            </a:r>
            <a:r>
              <a:rPr lang="zh-CN" altLang="en-US" dirty="0"/>
              <a:t>发送到包后，会送入上层的各个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 descr="整个数据传输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070" y="1409700"/>
            <a:ext cx="4851453" cy="49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89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整个数据传输结构图</a:t>
            </a:r>
            <a:endParaRPr lang="zh-CN" altLang="en-US" dirty="0"/>
          </a:p>
        </p:txBody>
      </p:sp>
      <p:pic>
        <p:nvPicPr>
          <p:cNvPr id="4098" name="Picture 2" descr="整个数据传输结构图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38" y="1409700"/>
            <a:ext cx="6418385" cy="49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34108" y="1406769"/>
            <a:ext cx="460130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SAL</a:t>
            </a:r>
            <a:r>
              <a:rPr lang="zh-CN" altLang="en-US" sz="2800" dirty="0"/>
              <a:t>层中处理数据包的是</a:t>
            </a:r>
            <a:r>
              <a:rPr lang="en-US" altLang="zh-CN" sz="2800" dirty="0" err="1" smtClean="0"/>
              <a:t>DataPacketService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，而</a:t>
            </a:r>
            <a:r>
              <a:rPr lang="zh-CN" altLang="en-US" sz="2800" dirty="0"/>
              <a:t>处理流表</a:t>
            </a:r>
            <a:r>
              <a:rPr lang="zh-CN" altLang="en-US" sz="2800" dirty="0" smtClean="0"/>
              <a:t>操作的是</a:t>
            </a:r>
            <a:r>
              <a:rPr lang="en-US" altLang="zh-CN" sz="2800" dirty="0" err="1" smtClean="0"/>
              <a:t>FlowProgrammerService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/>
              <a:t>所以</a:t>
            </a:r>
            <a:r>
              <a:rPr lang="en-US" altLang="zh-CN" sz="3200" dirty="0"/>
              <a:t>SAL</a:t>
            </a:r>
            <a:r>
              <a:rPr lang="zh-CN" altLang="en-US" sz="3200" dirty="0"/>
              <a:t>的每个</a:t>
            </a:r>
            <a:r>
              <a:rPr lang="en-US" altLang="zh-CN" sz="3200" dirty="0"/>
              <a:t>Service</a:t>
            </a:r>
            <a:r>
              <a:rPr lang="zh-CN" altLang="en-US" sz="3200" dirty="0"/>
              <a:t>都可以看成是处理南北数据通路的一种服务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9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架构分析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简介及南北向插件简单介绍</a:t>
            </a:r>
            <a:endParaRPr lang="en-US" altLang="zh-CN" dirty="0" smtClean="0"/>
          </a:p>
          <a:p>
            <a:r>
              <a:rPr lang="en-US" altLang="zh-CN" dirty="0" err="1" smtClean="0"/>
              <a:t>Opendaylight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Floodlight</a:t>
            </a:r>
            <a:r>
              <a:rPr lang="zh-CN" altLang="en-US" dirty="0" smtClean="0"/>
              <a:t>的区别：</a:t>
            </a:r>
            <a:r>
              <a:rPr lang="en-US" altLang="zh-CN" dirty="0" smtClean="0"/>
              <a:t>OSGI</a:t>
            </a:r>
          </a:p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控制器中各模块功能</a:t>
            </a:r>
            <a:endParaRPr lang="en-US" altLang="zh-CN" dirty="0" smtClean="0"/>
          </a:p>
          <a:p>
            <a:r>
              <a:rPr lang="en-US" altLang="zh-CN" dirty="0" smtClean="0"/>
              <a:t>OSGI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bundle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上层服务例如</a:t>
            </a:r>
            <a:r>
              <a:rPr lang="en-US" altLang="zh-CN" dirty="0" err="1" smtClean="0"/>
              <a:t>ArpHandler</a:t>
            </a:r>
            <a:endParaRPr lang="en-US" altLang="zh-CN" dirty="0" smtClean="0"/>
          </a:p>
          <a:p>
            <a:r>
              <a:rPr lang="en-US" altLang="zh-CN" dirty="0" smtClean="0"/>
              <a:t>MD_SAL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上层服务的种类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7" y="1690688"/>
            <a:ext cx="8385279" cy="30026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6757" y="5053914"/>
            <a:ext cx="87609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注意：上层各个服务可能存在着依赖关系。上层服务也是</a:t>
            </a:r>
            <a:r>
              <a:rPr lang="en-US" altLang="zh-CN" sz="2800" dirty="0" smtClean="0"/>
              <a:t>bundle</a:t>
            </a:r>
            <a:r>
              <a:rPr lang="zh-CN" altLang="en-US" sz="2800" dirty="0" smtClean="0"/>
              <a:t>。服务即</a:t>
            </a:r>
            <a:r>
              <a:rPr lang="en-US" altLang="zh-CN" sz="2800" dirty="0" smtClean="0"/>
              <a:t>bundle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114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上层服务接受</a:t>
            </a:r>
            <a:r>
              <a:rPr lang="en-US" altLang="zh-CN" dirty="0" err="1" smtClean="0"/>
              <a:t>sal</a:t>
            </a:r>
            <a:r>
              <a:rPr lang="zh-CN" altLang="en-US" dirty="0" smtClean="0"/>
              <a:t>层数据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383" cy="4351338"/>
          </a:xfrm>
        </p:spPr>
        <p:txBody>
          <a:bodyPr>
            <a:normAutofit fontScale="92500"/>
          </a:bodyPr>
          <a:lstStyle/>
          <a:p>
            <a:r>
              <a:rPr lang="zh-CN" altLang="en-US" sz="4000" dirty="0"/>
              <a:t>各个服务（如</a:t>
            </a:r>
            <a:r>
              <a:rPr lang="en-US" altLang="zh-CN" sz="4000" dirty="0" err="1"/>
              <a:t>ArpHandler</a:t>
            </a:r>
            <a:r>
              <a:rPr lang="zh-CN" altLang="en-US" sz="4000" dirty="0"/>
              <a:t>）会通过监听</a:t>
            </a:r>
            <a:r>
              <a:rPr lang="en-US" altLang="zh-CN" sz="4000" dirty="0" err="1"/>
              <a:t>IListenDataPacket</a:t>
            </a:r>
            <a:r>
              <a:rPr lang="zh-CN" altLang="en-US" sz="4000" dirty="0"/>
              <a:t>接口来收到从</a:t>
            </a:r>
            <a:r>
              <a:rPr lang="en-US" altLang="zh-CN" sz="4000" dirty="0"/>
              <a:t>SAL</a:t>
            </a:r>
            <a:r>
              <a:rPr lang="zh-CN" altLang="en-US" sz="4000" dirty="0"/>
              <a:t>层发来的数据</a:t>
            </a:r>
            <a:r>
              <a:rPr lang="zh-CN" altLang="en-US" sz="4000" dirty="0" smtClean="0"/>
              <a:t>。上层</a:t>
            </a:r>
            <a:r>
              <a:rPr lang="zh-CN" altLang="en-US" sz="4000" dirty="0"/>
              <a:t>监听这个端口的可能有很多个服务，那么每个监听此接口的服务都会收到</a:t>
            </a:r>
            <a:r>
              <a:rPr lang="en-US" altLang="zh-CN" sz="4000" dirty="0"/>
              <a:t>SAL</a:t>
            </a:r>
            <a:r>
              <a:rPr lang="zh-CN" altLang="en-US" sz="4000" dirty="0"/>
              <a:t>转发的数据包备份。</a:t>
            </a:r>
          </a:p>
        </p:txBody>
      </p:sp>
      <p:pic>
        <p:nvPicPr>
          <p:cNvPr id="4" name="Picture 2" descr="整个数据传输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81" y="1409700"/>
            <a:ext cx="4740242" cy="49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4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8FA75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OpenDayLight中的bundles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核心基类 ：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ComponentactivatorabstractBase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实现了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Osgi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提供的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BundleActivator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以自己定义的容器接口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iContaineraware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从中发现各个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之间、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Componet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之间、全局和容器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Container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之间的依赖和调用关系。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的抽象基类，管理全局和容器相关的服务，当然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本身就是一个大服务。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Container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OpenDaylight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中的一个网络域，有很多链接信息、整个域网络信息等，由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ContainerManager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管理容器 。而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OSGI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管理各个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bundle;</a:t>
            </a:r>
          </a:p>
          <a:p>
            <a:pPr marL="0" indent="0">
              <a:lnSpc>
                <a:spcPct val="100000"/>
              </a:lnSpc>
            </a:pP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每个具体的接口实现和容器的</a:t>
            </a:r>
            <a:r>
              <a:rPr lang="en-US" altLang="zh-CN" dirty="0" smtClean="0">
                <a:latin typeface="宋体" panose="02010600030101010101" pitchFamily="2" charset="-122"/>
                <a:sym typeface="宋体" panose="02010600030101010101" pitchFamily="2" charset="-122"/>
              </a:rPr>
              <a:t>Container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为关键字通过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DependencyManager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依赖管理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创建一个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Componet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，每个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Component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就是一个服务，里面说明了导出的接口和依赖的接口。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DM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以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Component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的形式来管理依赖关系。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70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核心基类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ComponentactivatorabstractBase</a:t>
            </a:r>
            <a:r>
              <a:rPr lang="zh-CN" altLang="en-US" dirty="0" smtClean="0"/>
              <a:t>主要实现方法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Start(context)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启动方法，会遍历其所提供的实现，依次配置依赖关系。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getGlobalImplementations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获取全局的实现类，其导出接口的实现类。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getImplementations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获取容器相关的实现 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Configureglobalinstance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(c, Imps[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i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])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是前面提到的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component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configureInstance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（）在一个容器中配置实现的依赖关系。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containerCreate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(String 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containerName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配置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，里面说明了导出的接口和依赖的接口，最后放到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及缓存中。会在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bundle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启动中调用。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CreateServiceDependency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dirty="0"/>
              <a:t>生成服务依赖对象，需要被子类调用，在配置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componet</a:t>
            </a:r>
            <a:r>
              <a:rPr lang="zh-CN" altLang="en-US" dirty="0"/>
              <a:t>的依赖关系的时候需要用到。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120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Bundle</a:t>
            </a:r>
            <a:r>
              <a:rPr lang="zh-CN" altLang="en-US" dirty="0" smtClean="0"/>
              <a:t>启动过程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1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bundle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都会从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start(context)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启动，先根据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上下文信息，生成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bundle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对应的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dependencymanager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对象，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indent="0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2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）再获取全局相关的服务，每个实现通过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创建一个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，接着配置这个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/>
              <a:t>这里每个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就是一个服务，里面说明了导出的接口和依赖的接口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indent="0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3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）然后将这个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componet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放到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dm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和缓存（并发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map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：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dbglobalinstances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）中。接着向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容器注册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iContaineraware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接口以便容器的生命周期转换点调用。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indent="0"/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4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）最后调用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bunndle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的钩子函数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init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。该函数的功能代码的注释已经概括的很明确。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513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上层服务</a:t>
            </a:r>
            <a:r>
              <a:rPr lang="en-US" altLang="zh-CN" dirty="0" err="1" smtClean="0"/>
              <a:t>ArpHandler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330324"/>
            <a:ext cx="11487150" cy="5146675"/>
          </a:xfrm>
        </p:spPr>
        <p:txBody>
          <a:bodyPr>
            <a:noAutofit/>
          </a:bodyPr>
          <a:lstStyle/>
          <a:p>
            <a:r>
              <a:rPr lang="en-US" altLang="zh-CN" sz="3200" dirty="0" err="1" smtClean="0"/>
              <a:t>AprHandler</a:t>
            </a:r>
            <a:r>
              <a:rPr lang="zh-CN" altLang="en-US" sz="3200" dirty="0" smtClean="0"/>
              <a:t>实现的接口有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有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Ihostfinder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Ilistendatapacket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en-US" altLang="zh-CN" sz="3200" dirty="0" err="1" smtClean="0">
                <a:latin typeface="宋体" panose="02010600030101010101" pitchFamily="2" charset="-122"/>
                <a:sym typeface="宋体" panose="02010600030101010101" pitchFamily="2" charset="-122"/>
              </a:rPr>
              <a:t>Icacheupdateaware</a:t>
            </a:r>
            <a:r>
              <a:rPr lang="zh-CN" altLang="en-US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sz="32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，在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ContainerManager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启动后，调用在调用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configureInstance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，配置依赖</a:t>
            </a:r>
            <a:r>
              <a:rPr lang="zh-CN" altLang="en-US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关系。</a:t>
            </a:r>
            <a:endParaRPr lang="en-US" altLang="zh-CN" sz="32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，通过</a:t>
            </a:r>
            <a:r>
              <a:rPr lang="en-US" altLang="zh-CN" sz="3200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Createservicedependency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sz="3200" dirty="0"/>
              <a:t>生成服务依赖对象。</a:t>
            </a:r>
            <a:endParaRPr lang="en-US" altLang="zh-CN" sz="3200" dirty="0"/>
          </a:p>
          <a:p>
            <a:r>
              <a:rPr lang="en-US" altLang="zh-CN" sz="3200" dirty="0" smtClean="0"/>
              <a:t>3</a:t>
            </a:r>
            <a:r>
              <a:rPr lang="zh-CN" altLang="en-US" sz="3200" dirty="0"/>
              <a:t>，其所依赖的对象，都是其它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bundle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所导出的接口，如依赖于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层的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DataPacketService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3200" dirty="0" err="1" smtClean="0">
                <a:latin typeface="宋体" panose="02010600030101010101" pitchFamily="2" charset="-122"/>
                <a:sym typeface="宋体" panose="02010600030101010101" pitchFamily="2" charset="-122"/>
              </a:rPr>
              <a:t>DijkstraImplementatio</a:t>
            </a:r>
            <a:r>
              <a:rPr lang="zh-CN" altLang="en-US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sz="3200" dirty="0" smtClean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3200" dirty="0" smtClean="0"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，这个模块中所导出的</a:t>
            </a:r>
            <a:r>
              <a:rPr lang="en-US" altLang="zh-CN" sz="3200" dirty="0" err="1">
                <a:latin typeface="宋体" panose="02010600030101010101" pitchFamily="2" charset="-122"/>
                <a:sym typeface="宋体" panose="02010600030101010101" pitchFamily="2" charset="-122"/>
              </a:rPr>
              <a:t>Irouting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接口，负责寻路。完成对</a:t>
            </a:r>
            <a:r>
              <a:rPr lang="en-US" altLang="zh-CN" sz="3200" dirty="0">
                <a:latin typeface="宋体" panose="02010600030101010101" pitchFamily="2" charset="-122"/>
                <a:sym typeface="宋体" panose="02010600030101010101" pitchFamily="2" charset="-122"/>
              </a:rPr>
              <a:t>ARP</a:t>
            </a:r>
            <a:r>
              <a:rPr lang="zh-CN" altLang="en-US" sz="3200" dirty="0">
                <a:latin typeface="宋体" panose="02010600030101010101" pitchFamily="2" charset="-122"/>
                <a:sym typeface="宋体" panose="02010600030101010101" pitchFamily="2" charset="-122"/>
              </a:rPr>
              <a:t>报文的处理。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499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Aprhandler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(ping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26" name="Picture 2" descr="of_las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85" y="1334530"/>
            <a:ext cx="10331823" cy="552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00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SAL</a:t>
            </a:r>
            <a:r>
              <a:rPr lang="zh-CN" altLang="en-US" dirty="0" smtClean="0"/>
              <a:t>服务抽象层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33399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主要作用将服务抽象出来，不管控制器和网络设备之间 使用何种协议，</a:t>
            </a:r>
            <a:r>
              <a:rPr lang="zh-CN" altLang="en-US" dirty="0" smtClean="0">
                <a:latin typeface="宋体" panose="02010600030101010101" pitchFamily="2" charset="-122"/>
                <a:sym typeface="宋体" panose="02010600030101010101" pitchFamily="2" charset="-122"/>
              </a:rPr>
              <a:t>提供统一的服务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，是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odl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的核心设计，支持多种南向协议，为各模块和应用提供一致的服务，这些服务的实现 ，是由插件公开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基于已存在的组件（如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OF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）和网络设备的功能）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的所提供的接口，但是与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是松耦合的。具体将请求，映射到相应的插件，完成服务。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所提供服务 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Data Packet Services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为数据报文的处理，提供服务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Topology Service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为应用提供节点和链路的更新信息，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Inventory service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为如节点或者节点连接提供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查询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Flow Programming Service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流编程服务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Resource service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资源服务，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18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Md-SAL分析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Md-sal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的主要功能是促进提供者和使用者之间的管道。它可以提供提供者和使用者之间的管道在不同的容器中。它将连接到一个消息总线和共享数据存储的集群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opendaylight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容器。</a:t>
            </a:r>
          </a:p>
          <a:p>
            <a:pPr marL="0" indent="0">
              <a:lnSpc>
                <a:spcPct val="110000"/>
              </a:lnSpc>
            </a:pP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提供者或消费者在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md-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中注册。从而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一个消费者可以找到所需的供应商。提供者可以生成通知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消费者可以接收通知，并从提供者获取数据。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插件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角色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消费者或生产者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定义的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中的数据是被移走或存储数据。提供者可以将数据存入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一个消费者可以从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读取数据。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Md-sal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提供请求路由和基础设施服务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以支持服务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但它不提供服务本身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 由插件提供服务。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Yang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使得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Componet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之间、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plugin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、北向等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，使得这种接口和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ad-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REST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接口相比更抽象，符合模型驱动（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MD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）的思想。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015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MD-SAL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501015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The Consumer &amp; Provider Binding is generated from YANG schema.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通过</a:t>
            </a: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BindingIndependentConnector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类</a:t>
            </a:r>
          </a:p>
          <a:p>
            <a:pPr algn="just">
              <a:lnSpc>
                <a:spcPct val="172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Broker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功能：</a:t>
            </a:r>
          </a:p>
          <a:p>
            <a:pPr algn="just">
              <a:buFont typeface="Impact" panose="020B0806030902050204" pitchFamily="34" charset="0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consumer &amp; provider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注册</a:t>
            </a:r>
          </a:p>
          <a:p>
            <a:pPr algn="just">
              <a:buFont typeface="Impact" panose="020B0806030902050204" pitchFamily="34" charset="0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PRCs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路由</a:t>
            </a:r>
          </a:p>
          <a:p>
            <a:pPr algn="just">
              <a:buFont typeface="Impact" panose="020B0806030902050204" pitchFamily="34" charset="0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Notification hub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buFont typeface="Impact" panose="020B0806030902050204" pitchFamily="34" charset="0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系统状态访问和修改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577849"/>
            <a:ext cx="6057900" cy="628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3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349500" cy="4351338"/>
          </a:xfrm>
        </p:spPr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体系架构。</a:t>
            </a:r>
            <a:endParaRPr lang="en-US" altLang="zh-CN" dirty="0" smtClean="0"/>
          </a:p>
          <a:p>
            <a:r>
              <a:rPr lang="en-US" altLang="zh-CN" dirty="0" smtClean="0"/>
              <a:t>SAL</a:t>
            </a:r>
            <a:r>
              <a:rPr lang="zh-CN" altLang="en-US" dirty="0" smtClean="0"/>
              <a:t>服务抽象层。</a:t>
            </a:r>
            <a:endParaRPr lang="en-US" altLang="zh-CN" dirty="0" smtClean="0"/>
          </a:p>
          <a:p>
            <a:r>
              <a:rPr lang="en-US" altLang="zh-CN" dirty="0" smtClean="0"/>
              <a:t>MD</a:t>
            </a:r>
            <a:r>
              <a:rPr lang="zh-CN" altLang="en-US" dirty="0" smtClean="0"/>
              <a:t>模型驱动。</a:t>
            </a:r>
            <a:endParaRPr lang="en-US" altLang="zh-CN" dirty="0" smtClean="0"/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r>
              <a:rPr lang="zh-CN" altLang="en-US" dirty="0"/>
              <a:t>南北</a:t>
            </a:r>
            <a:r>
              <a:rPr lang="zh-CN" altLang="en-US" dirty="0" smtClean="0"/>
              <a:t>向接口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0" y="1333500"/>
            <a:ext cx="90043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MD_SAL_BUNDLES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serviceTracker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54895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AbstarctBrokerAwareActivator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Impl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BundleActivator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为基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Bunddle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; 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每个 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Md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-SAL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的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Consumer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Provider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分别继承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AbstarctBrokerAwareConsumer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AbstarctBrokerAwareProvider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;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在这个类中有个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BindAwareBroker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，这个是</a:t>
            </a:r>
            <a:r>
              <a:rPr lang="en-US" altLang="zh-CN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MD-SAL</a:t>
            </a:r>
            <a:r>
              <a:rPr lang="zh-CN" altLang="en-US" sz="2400" dirty="0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层的核心</a:t>
            </a:r>
            <a:endParaRPr lang="en-US" altLang="zh-CN" sz="2400" dirty="0">
              <a:latin typeface="新宋体" panose="02010609030101010101" pitchFamily="49" charset="-122"/>
              <a:ea typeface="新宋体" panose="02010609030101010101" pitchFamily="49" charset="-122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Start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方法中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startImpl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(context);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然后新建一个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ServiceTracker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（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BindAwareBroker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.open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后，后会追踪服务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当有服务注册时，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会触发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addingservice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();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在本实现中，即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BindAwareBroker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这个在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中实现后，会通过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context.getService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getService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servicereference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bindingawarebroker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))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得到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BindAwareBroker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的实现，得到后会新建一个线程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;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onBrokerAvaiable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broker,context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);</a:t>
            </a:r>
            <a:r>
              <a:rPr lang="en-US" altLang="zh-CN" sz="2400" dirty="0" err="1">
                <a:latin typeface="新宋体" panose="02010609030101010101" pitchFamily="49" charset="-122"/>
                <a:ea typeface="新宋体" panose="02010609030101010101" pitchFamily="49" charset="-122"/>
                <a:sym typeface="宋体" panose="02010600030101010101" pitchFamily="2" charset="-122"/>
              </a:rPr>
              <a:t>AbstarctBrokerAwareConsumer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  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在这个方法中，完成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Consumer</a:t>
            </a:r>
            <a:r>
              <a:rPr lang="zh-CN" altLang="en-US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的注册，会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broker.RegisterConsumer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this,cotext</a:t>
            </a:r>
            <a:r>
              <a:rPr lang="en-US" altLang="zh-CN" sz="2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sym typeface="仿宋" panose="02010609060101010101" pitchFamily="49" charset="-122"/>
              </a:rPr>
              <a:t>);</a:t>
            </a:r>
            <a:endParaRPr lang="zh-CN" altLang="en-US" sz="2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  <a:sym typeface="仿宋" panose="02010609060101010101" pitchFamily="49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0309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BingAwareBroker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提供三种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Infrastructure Service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Yang Module Service  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GetPpcService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(class);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/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Nitification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Service  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Notificationservice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Data Store Access And Modification    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Databrokerservice</a:t>
            </a:r>
            <a:endParaRPr lang="en-US" altLang="zh-CN" sz="1050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sym typeface="仿宋" panose="02010609060101010101" pitchFamily="49" charset="-122"/>
            </a:endParaRPr>
          </a:p>
          <a:p>
            <a:pPr marL="0" indent="0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在其实现中，会初始化这三种服务，并注入其实现，然后在为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中注册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;</a:t>
            </a:r>
          </a:p>
          <a:p>
            <a:pPr marL="0" indent="0"/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然后在前面通过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addingservice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()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中很到的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getService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servicereference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bindingawarebroker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));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中得到其它注册来的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borker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得到后，会将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Consumer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注册到这个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broker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中，得到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ConsumerContext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后调用各自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Consumer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的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onSessionInitialized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ConsumerContext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);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其中会通过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getPrcService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与</a:t>
            </a:r>
            <a:r>
              <a:rPr lang="en-US" altLang="zh-CN" sz="2400" dirty="0" err="1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getSALservice</a:t>
            </a:r>
            <a:r>
              <a:rPr lang="zh-CN" altLang="en-US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得到这三类服务</a:t>
            </a:r>
            <a:r>
              <a:rPr lang="en-US" altLang="zh-CN" sz="24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;</a:t>
            </a: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718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LearningSwitch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Learningswitch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 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继承了  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Abstractbindingawareconsumer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在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Onsessioninitialized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(){}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Learningswitchmanagermultiimpl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新建一个实例 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并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Get References To The Following Services Registered With MD-SAL: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  <a:hlinkClick r:id="rId2"/>
              </a:rPr>
              <a:t>1)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  <a:hlinkClick r:id="rId2"/>
              </a:rPr>
              <a:t>Databrokerservice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   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数据存储服务，配置流，获取交换机状态     其实现类为  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Databrokerimpl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 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Begintransaction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中返回的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transaction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Datatransactionimpl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  <a:hlinkClick r:id="rId3"/>
              </a:rPr>
              <a:t>2)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  <a:hlinkClick r:id="rId3"/>
              </a:rPr>
              <a:t>Notificationservice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 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Packetin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通知服务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3)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Packetprocessingservice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发送报文，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通过三述服务，得到与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Md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-SAL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层通知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;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在这个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Consumer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中，处理交换机，映射表，及自学习的过程，下发相应流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722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FRM(forwarding route manager)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485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Frm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 Extends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AbstractBindAwareProvider</a:t>
            </a:r>
            <a:endParaRPr lang="en-US" altLang="zh-CN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）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Provider.Dataservice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=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Providercontext.getSalservice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dataproviderserivce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Salflowservice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providercontext.getRpcService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dataProviderSerivce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通过  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ProviderContext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获得两种服务，一种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层服务，和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rpc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服务，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Provider.start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，中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CommitHandler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= New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FlowCommitHandler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salFlowService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Path 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新建一个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data Tree  Modeled By YANG;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DataService.RegisterCommitHandler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path,flowcommithandler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3)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当有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Databrokerservice.Commit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时， 调用 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Requestcommit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datastoreindentifier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);return  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Flowtransaction;invoke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 Finish();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datacommittransaction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dirty="0" err="1">
                <a:latin typeface="宋体" panose="02010600030101010101" pitchFamily="2" charset="-122"/>
                <a:sym typeface="宋体" panose="02010600030101010101" pitchFamily="2" charset="-122"/>
              </a:rPr>
              <a:t>datacommithandler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的内部类</a:t>
            </a: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;finish Commit;</a:t>
            </a:r>
            <a:endParaRPr lang="zh-CN" altLang="en-US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651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Ovs</a:t>
            </a:r>
            <a:r>
              <a:rPr lang="zh-CN" altLang="en-US" dirty="0" smtClean="0"/>
              <a:t>内部工作流程</a:t>
            </a:r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203200"/>
            <a:ext cx="11155680" cy="680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1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362" y="21323"/>
            <a:ext cx="10515600" cy="917791"/>
          </a:xfrm>
        </p:spPr>
        <p:txBody>
          <a:bodyPr/>
          <a:lstStyle/>
          <a:p>
            <a:r>
              <a:rPr lang="en-US" altLang="zh-CN" dirty="0" smtClean="0"/>
              <a:t>Yang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741405"/>
            <a:ext cx="8592000" cy="6116595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上面已经讲了</a:t>
            </a:r>
            <a:r>
              <a:rPr lang="en-US" altLang="zh-CN" sz="2000" dirty="0" err="1" smtClean="0"/>
              <a:t>openflow</a:t>
            </a:r>
            <a:r>
              <a:rPr lang="zh-CN" altLang="en-US" sz="2000" dirty="0" smtClean="0"/>
              <a:t>中的</a:t>
            </a:r>
            <a:r>
              <a:rPr lang="en-US" altLang="zh-CN" sz="2000" dirty="0" smtClean="0"/>
              <a:t>yang</a:t>
            </a:r>
            <a:r>
              <a:rPr lang="zh-CN" altLang="en-US" sz="2000" dirty="0" smtClean="0"/>
              <a:t>应用，</a:t>
            </a:r>
            <a:r>
              <a:rPr lang="en-US" altLang="zh-CN" sz="2000" dirty="0" err="1" smtClean="0"/>
              <a:t>netconf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yang</a:t>
            </a:r>
            <a:r>
              <a:rPr lang="zh-CN" altLang="en-US" sz="2000" dirty="0" smtClean="0"/>
              <a:t>应用是这样：</a:t>
            </a:r>
            <a:endParaRPr lang="en-US" altLang="zh-CN" sz="2000" dirty="0"/>
          </a:p>
          <a:p>
            <a:r>
              <a:rPr lang="en-US" altLang="zh-CN" sz="2000" dirty="0" err="1" smtClean="0"/>
              <a:t>netconf</a:t>
            </a:r>
            <a:r>
              <a:rPr lang="zh-CN" altLang="en-US" sz="2000" dirty="0"/>
              <a:t>是一种协议用于给网络设备发送配置</a:t>
            </a:r>
            <a:r>
              <a:rPr lang="zh-CN" altLang="en-US" sz="2000" dirty="0" smtClean="0"/>
              <a:t>。比如</a:t>
            </a:r>
            <a:r>
              <a:rPr lang="zh-CN" altLang="en-US" sz="2000" dirty="0"/>
              <a:t>我有一台路由器，我想配一条静态路由，正常的办法是什么呢，我连上面去打命令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en-US" altLang="zh-CN" sz="2000" dirty="0" err="1"/>
              <a:t>netconf</a:t>
            </a:r>
            <a:r>
              <a:rPr lang="zh-CN" altLang="en-US" sz="2000" dirty="0"/>
              <a:t>你可以理解成一种通用的协议，它就是那个会各种配置的人，你只要吩咐他做什么事情，他就会按你说的去做。</a:t>
            </a:r>
          </a:p>
          <a:p>
            <a:r>
              <a:rPr lang="zh-CN" altLang="en-US" sz="2000" dirty="0" smtClean="0"/>
              <a:t>理想</a:t>
            </a:r>
            <a:r>
              <a:rPr lang="zh-CN" altLang="en-US" sz="2000" dirty="0"/>
              <a:t>的情况，所有的设备都用相同的配置，</a:t>
            </a:r>
            <a:r>
              <a:rPr lang="en-US" altLang="zh-CN" sz="2000" dirty="0" err="1"/>
              <a:t>netconf</a:t>
            </a:r>
            <a:r>
              <a:rPr lang="zh-CN" altLang="en-US" sz="2000" dirty="0"/>
              <a:t>会自己处理他们到相应的机器的上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但是</a:t>
            </a:r>
            <a:r>
              <a:rPr lang="zh-CN" altLang="en-US" sz="2000" dirty="0" smtClean="0"/>
              <a:t>网络</a:t>
            </a:r>
            <a:r>
              <a:rPr lang="zh-CN" altLang="en-US" sz="2000" dirty="0"/>
              <a:t>设备的配置结构</a:t>
            </a:r>
            <a:r>
              <a:rPr lang="zh-CN" altLang="en-US" sz="2000" dirty="0" smtClean="0"/>
              <a:t>往往不同。</a:t>
            </a:r>
            <a:r>
              <a:rPr lang="zh-CN" altLang="en-US" sz="2000" dirty="0"/>
              <a:t>实现同样的功能的不同设备需要的配置结构也往往不同。比如思科设备接口上配置一个</a:t>
            </a:r>
            <a:r>
              <a:rPr lang="en-US" altLang="zh-CN" sz="2000" dirty="0"/>
              <a:t>address </a:t>
            </a:r>
            <a:r>
              <a:rPr lang="zh-CN" altLang="en-US" sz="2000" dirty="0"/>
              <a:t>只要知道接口名 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版本 和地址掩码就足够了 但是</a:t>
            </a:r>
            <a:r>
              <a:rPr lang="en-US" altLang="zh-CN" sz="2000" dirty="0"/>
              <a:t>juniper</a:t>
            </a:r>
            <a:r>
              <a:rPr lang="zh-CN" altLang="en-US" sz="2000" dirty="0"/>
              <a:t>的机器上不但要知道这些还要额外提供一个</a:t>
            </a:r>
            <a:r>
              <a:rPr lang="en-US" altLang="zh-CN" sz="2000" dirty="0"/>
              <a:t>unit </a:t>
            </a:r>
            <a:r>
              <a:rPr lang="zh-CN" altLang="en-US" sz="2000" dirty="0"/>
              <a:t>号来标识逻辑接口。</a:t>
            </a:r>
          </a:p>
          <a:p>
            <a:r>
              <a:rPr lang="zh-CN" altLang="en-US" sz="2000" dirty="0" smtClean="0"/>
              <a:t>为了解决这个问题，引出</a:t>
            </a:r>
            <a:r>
              <a:rPr lang="en-US" altLang="zh-CN" sz="2000" dirty="0" smtClean="0"/>
              <a:t>yang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我们</a:t>
            </a:r>
            <a:r>
              <a:rPr lang="zh-CN" altLang="en-US" sz="2000" dirty="0"/>
              <a:t>只要给对应的设备所需的配置结构来个</a:t>
            </a:r>
            <a:r>
              <a:rPr lang="zh-CN" altLang="en-US" sz="2000" dirty="0" smtClean="0"/>
              <a:t>模型。到时候就像是完</a:t>
            </a:r>
            <a:r>
              <a:rPr lang="zh-CN" altLang="en-US" sz="2000" dirty="0"/>
              <a:t>形</a:t>
            </a:r>
            <a:r>
              <a:rPr lang="zh-CN" altLang="en-US" sz="2000" dirty="0" smtClean="0"/>
              <a:t>填空一样，也就是</a:t>
            </a:r>
            <a:r>
              <a:rPr lang="en-US" altLang="zh-CN" sz="2000" dirty="0" smtClean="0"/>
              <a:t>yang model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我只需知道对应设备的</a:t>
            </a:r>
            <a:r>
              <a:rPr lang="en-US" altLang="zh-CN" sz="2000" dirty="0"/>
              <a:t>yang model</a:t>
            </a:r>
            <a:r>
              <a:rPr lang="zh-CN" altLang="en-US" sz="2000" dirty="0"/>
              <a:t>就可以向管理者请求对应设备所需的信息了，具体结构上的问题有</a:t>
            </a:r>
            <a:r>
              <a:rPr lang="en-US" altLang="zh-CN" sz="2000" dirty="0"/>
              <a:t>yang model</a:t>
            </a:r>
            <a:r>
              <a:rPr lang="zh-CN" altLang="en-US" sz="2000" dirty="0"/>
              <a:t>来解释。</a:t>
            </a:r>
          </a:p>
          <a:p>
            <a:r>
              <a:rPr lang="zh-CN" altLang="en-US" sz="2000" dirty="0" smtClean="0"/>
              <a:t>思科</a:t>
            </a:r>
            <a:r>
              <a:rPr lang="zh-CN" altLang="en-US" sz="2000" dirty="0"/>
              <a:t>为啥不需要</a:t>
            </a:r>
            <a:r>
              <a:rPr lang="en-US" altLang="zh-CN" sz="2000" dirty="0"/>
              <a:t>unit</a:t>
            </a:r>
            <a:r>
              <a:rPr lang="zh-CN" altLang="en-US" sz="2000" dirty="0"/>
              <a:t>号来指定逻辑端口呢？因为它的逻辑端口藏在接口名</a:t>
            </a:r>
            <a:r>
              <a:rPr lang="zh-CN" altLang="en-US" sz="2000" dirty="0" smtClean="0"/>
              <a:t>里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000" y="365125"/>
            <a:ext cx="3600000" cy="57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7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官网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95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NFV/SDN</a:t>
            </a:r>
            <a:r>
              <a:rPr lang="zh-CN" altLang="en-US" dirty="0"/>
              <a:t>领域，北向控制器面向业务</a:t>
            </a:r>
            <a:r>
              <a:rPr lang="en-US" altLang="zh-CN" dirty="0"/>
              <a:t>APP</a:t>
            </a:r>
            <a:r>
              <a:rPr lang="zh-CN" altLang="en-US" dirty="0"/>
              <a:t>目前最流行的是</a:t>
            </a:r>
            <a:r>
              <a:rPr lang="en-US" altLang="zh-CN" dirty="0"/>
              <a:t>REST API</a:t>
            </a:r>
            <a:r>
              <a:rPr lang="zh-CN" altLang="en-US" dirty="0"/>
              <a:t>，并且</a:t>
            </a:r>
            <a:r>
              <a:rPr lang="en-US" altLang="zh-CN" dirty="0"/>
              <a:t>REST API</a:t>
            </a:r>
            <a:r>
              <a:rPr lang="zh-CN" altLang="en-US" dirty="0"/>
              <a:t>在这个领域正逐步标准化为</a:t>
            </a:r>
            <a:r>
              <a:rPr lang="en-US" altLang="zh-CN" dirty="0"/>
              <a:t>RFC</a:t>
            </a:r>
            <a:r>
              <a:rPr lang="zh-CN" altLang="en-US" dirty="0"/>
              <a:t>，叫做</a:t>
            </a:r>
            <a:r>
              <a:rPr lang="en-US" altLang="zh-CN" dirty="0"/>
              <a:t>RESTCONF</a:t>
            </a:r>
            <a:r>
              <a:rPr lang="zh-CN" altLang="en-US" dirty="0"/>
              <a:t>。这种基于</a:t>
            </a:r>
            <a:r>
              <a:rPr lang="en-US" altLang="zh-CN" dirty="0"/>
              <a:t>HTTP</a:t>
            </a:r>
            <a:r>
              <a:rPr lang="zh-CN" altLang="en-US" dirty="0"/>
              <a:t>的可编程接口无关编程语言，为</a:t>
            </a:r>
            <a:r>
              <a:rPr lang="en-US" altLang="zh-CN" dirty="0"/>
              <a:t>APP</a:t>
            </a:r>
            <a:r>
              <a:rPr lang="zh-CN" altLang="en-US" dirty="0"/>
              <a:t>对接控制器提供了强大的灵活性，同时也非常简单易学。</a:t>
            </a:r>
          </a:p>
          <a:p>
            <a:r>
              <a:rPr lang="zh-CN" altLang="en-US" dirty="0"/>
              <a:t>控制器南向对接设备根据应用场景的不同，网络设备（物理设备或虚拟设备）提供多种多样的接口。</a:t>
            </a:r>
            <a:r>
              <a:rPr lang="en-US" altLang="zh-CN" dirty="0"/>
              <a:t>ODL</a:t>
            </a:r>
            <a:r>
              <a:rPr lang="zh-CN" altLang="en-US" dirty="0"/>
              <a:t>设计之初就考虑到这一点，所以提供了基本上全部的常见南向接口，比如图中的</a:t>
            </a:r>
            <a:r>
              <a:rPr lang="en-US" altLang="zh-CN" dirty="0" err="1"/>
              <a:t>OpenFlow</a:t>
            </a:r>
            <a:r>
              <a:rPr lang="zh-CN" altLang="en-US" dirty="0"/>
              <a:t>，</a:t>
            </a:r>
            <a:r>
              <a:rPr lang="en-US" altLang="zh-CN" dirty="0"/>
              <a:t>OVSDB</a:t>
            </a:r>
            <a:r>
              <a:rPr lang="zh-CN" altLang="en-US" dirty="0"/>
              <a:t>，</a:t>
            </a:r>
            <a:r>
              <a:rPr lang="en-US" altLang="zh-CN" dirty="0"/>
              <a:t>Netconf</a:t>
            </a:r>
            <a:r>
              <a:rPr lang="zh-CN" altLang="en-US" dirty="0"/>
              <a:t>，</a:t>
            </a:r>
            <a:r>
              <a:rPr lang="en-US" altLang="zh-CN" dirty="0"/>
              <a:t>BGP</a:t>
            </a:r>
            <a:r>
              <a:rPr lang="zh-CN" altLang="en-US" dirty="0"/>
              <a:t>（</a:t>
            </a:r>
            <a:r>
              <a:rPr lang="en-US" altLang="zh-CN" dirty="0"/>
              <a:t>MP-BGP</a:t>
            </a:r>
            <a:r>
              <a:rPr lang="zh-CN" altLang="en-US" dirty="0"/>
              <a:t>），</a:t>
            </a:r>
            <a:r>
              <a:rPr lang="en-US" altLang="zh-CN" dirty="0"/>
              <a:t>PCEP</a:t>
            </a:r>
            <a:r>
              <a:rPr lang="zh-CN" altLang="en-US" dirty="0"/>
              <a:t>等等，这些协议或多或少都是在</a:t>
            </a:r>
            <a:r>
              <a:rPr lang="en-US" altLang="zh-CN" dirty="0"/>
              <a:t>SDN</a:t>
            </a:r>
            <a:r>
              <a:rPr lang="zh-CN" altLang="en-US" dirty="0"/>
              <a:t>火起来之后，根据新的业务场景刚刚诞生的。对于这些协议具体的适用场景</a:t>
            </a:r>
            <a:r>
              <a:rPr lang="zh-CN" altLang="en-US" dirty="0" smtClean="0"/>
              <a:t>，感兴趣可以深入学习</a:t>
            </a:r>
            <a:r>
              <a:rPr lang="zh-CN" altLang="en-US" dirty="0"/>
              <a:t>，这些就不是一两句可以讲清楚的了。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75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Opendaylight</a:t>
            </a:r>
            <a:r>
              <a:rPr lang="zh-CN" altLang="en-US" dirty="0" smtClean="0"/>
              <a:t>南向插件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7500"/>
            <a:ext cx="5130800" cy="4589463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南向各插件</a:t>
            </a:r>
            <a:endParaRPr lang="en-US" altLang="zh-CN" sz="1800" dirty="0" smtClean="0"/>
          </a:p>
          <a:p>
            <a:r>
              <a:rPr lang="en-US" altLang="zh-CN" sz="1800" dirty="0" smtClean="0"/>
              <a:t>Ovsdb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ovs</a:t>
            </a:r>
            <a:r>
              <a:rPr lang="zh-CN" altLang="en-US" sz="1800" dirty="0" smtClean="0"/>
              <a:t>数据库管理</a:t>
            </a:r>
            <a:endParaRPr lang="en-US" altLang="zh-CN" sz="1800" dirty="0"/>
          </a:p>
          <a:p>
            <a:r>
              <a:rPr lang="en-US" altLang="zh-CN" sz="1800" dirty="0" smtClean="0"/>
              <a:t>Netconf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用于给网络设备发送配置</a:t>
            </a:r>
            <a:endParaRPr lang="en-US" altLang="zh-CN" sz="1800" dirty="0" smtClean="0"/>
          </a:p>
          <a:p>
            <a:r>
              <a:rPr lang="en-US" altLang="zh-CN" sz="1800" dirty="0" smtClean="0"/>
              <a:t>Pcmm/cops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进行</a:t>
            </a:r>
            <a:r>
              <a:rPr lang="en-US" altLang="zh-CN" sz="1800" dirty="0" smtClean="0"/>
              <a:t>DOCSIS</a:t>
            </a:r>
            <a:r>
              <a:rPr lang="zh-CN" altLang="en-US" sz="1800" dirty="0" smtClean="0"/>
              <a:t>（有线电缆服务接口</a:t>
            </a:r>
            <a:r>
              <a:rPr lang="zh-CN" altLang="en-US" sz="1800" dirty="0"/>
              <a:t>规范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QoS</a:t>
            </a:r>
            <a:r>
              <a:rPr lang="en-US" altLang="zh-CN" sz="1800" dirty="0"/>
              <a:t> Gates</a:t>
            </a:r>
            <a:r>
              <a:rPr lang="zh-CN" altLang="en-US" sz="1800" dirty="0"/>
              <a:t>管理</a:t>
            </a:r>
            <a:endParaRPr lang="en-US" altLang="zh-CN" sz="1800" dirty="0" smtClean="0"/>
          </a:p>
          <a:p>
            <a:r>
              <a:rPr lang="en-US" altLang="zh-CN" sz="1800" dirty="0" smtClean="0"/>
              <a:t>Snbi</a:t>
            </a:r>
            <a:r>
              <a:rPr lang="zh-CN" altLang="en-US" sz="1800" dirty="0" smtClean="0"/>
              <a:t>：（安全</a:t>
            </a:r>
            <a:r>
              <a:rPr lang="zh-CN" altLang="en-US" sz="1800" dirty="0"/>
              <a:t>网络引导基础</a:t>
            </a:r>
            <a:r>
              <a:rPr lang="zh-CN" altLang="en-US" sz="1800" dirty="0" smtClean="0"/>
              <a:t>设施）</a:t>
            </a:r>
            <a:r>
              <a:rPr lang="zh-CN" altLang="en-US" sz="1800" dirty="0"/>
              <a:t>允许用户</a:t>
            </a:r>
            <a:r>
              <a:rPr lang="zh-CN" altLang="en-US" sz="1800" dirty="0" smtClean="0"/>
              <a:t>对控制器</a:t>
            </a:r>
            <a:r>
              <a:rPr lang="zh-CN" altLang="en-US" sz="1800" dirty="0"/>
              <a:t>与网络设备安全集进行定义与启用。</a:t>
            </a:r>
            <a:endParaRPr lang="en-US" altLang="zh-CN" sz="1800" dirty="0" smtClean="0"/>
          </a:p>
          <a:p>
            <a:r>
              <a:rPr lang="en-US" altLang="zh-CN" sz="1800" dirty="0" smtClean="0"/>
              <a:t>Lisp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名址分离网络协议</a:t>
            </a:r>
            <a:endParaRPr lang="en-US" altLang="zh-CN" sz="1800" dirty="0" smtClean="0"/>
          </a:p>
          <a:p>
            <a:r>
              <a:rPr lang="en-US" altLang="zh-CN" sz="1800" dirty="0" smtClean="0"/>
              <a:t>Bgp</a:t>
            </a:r>
            <a:r>
              <a:rPr lang="zh-CN" altLang="en-US" sz="1800" dirty="0" smtClean="0"/>
              <a:t>：边界网关协议</a:t>
            </a:r>
            <a:endParaRPr lang="en-US" altLang="zh-CN" sz="1800" dirty="0" smtClean="0"/>
          </a:p>
          <a:p>
            <a:r>
              <a:rPr lang="en-US" altLang="zh-CN" sz="1800" dirty="0" smtClean="0"/>
              <a:t>Pcep</a:t>
            </a:r>
            <a:r>
              <a:rPr lang="zh-CN" altLang="en-US" sz="1800" dirty="0" smtClean="0"/>
              <a:t>：路径计算协议</a:t>
            </a:r>
            <a:endParaRPr lang="en-US" altLang="zh-CN" sz="1800" dirty="0" smtClean="0"/>
          </a:p>
          <a:p>
            <a:r>
              <a:rPr lang="en-US" altLang="zh-CN" sz="1800" dirty="0" smtClean="0"/>
              <a:t>Snmp</a:t>
            </a:r>
            <a:r>
              <a:rPr lang="zh-CN" altLang="en-US" sz="1800" dirty="0" smtClean="0"/>
              <a:t>：简单网络管理协议</a:t>
            </a:r>
            <a:endParaRPr lang="en-US" altLang="zh-CN" sz="1800" dirty="0" smtClean="0"/>
          </a:p>
          <a:p>
            <a:r>
              <a:rPr lang="en-US" altLang="zh-CN" sz="1800" dirty="0" smtClean="0"/>
              <a:t>Southbound interface &amp; protocol plugins</a:t>
            </a:r>
          </a:p>
          <a:p>
            <a:endParaRPr lang="en-US" altLang="zh-CN" sz="2000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77000" y="1422400"/>
            <a:ext cx="478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北</a:t>
            </a:r>
            <a:r>
              <a:rPr lang="zh-CN" altLang="en-US" dirty="0" smtClean="0"/>
              <a:t>向各插件都是跟具体应用相关的，比如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相关的插件</a:t>
            </a:r>
            <a:r>
              <a:rPr lang="en-US" altLang="zh-CN" dirty="0" smtClean="0"/>
              <a:t>Openstack Neutron</a:t>
            </a:r>
          </a:p>
        </p:txBody>
      </p:sp>
    </p:spTree>
    <p:extLst>
      <p:ext uri="{BB962C8B-B14F-4D97-AF65-F5344CB8AC3E}">
        <p14:creationId xmlns:p14="http://schemas.microsoft.com/office/powerpoint/2010/main" val="252557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vsdb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832100" cy="4351338"/>
          </a:xfrm>
        </p:spPr>
        <p:txBody>
          <a:bodyPr/>
          <a:lstStyle/>
          <a:p>
            <a:r>
              <a:rPr lang="en-US" altLang="zh-CN" dirty="0" smtClean="0"/>
              <a:t>Ovsdb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openvswitch</a:t>
            </a:r>
            <a:r>
              <a:rPr lang="zh-CN" altLang="en-US" dirty="0" smtClean="0"/>
              <a:t>数据库管理协议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596900"/>
            <a:ext cx="80899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9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Floodlight</a:t>
            </a:r>
            <a:r>
              <a:rPr lang="zh-CN" altLang="en-US" dirty="0" smtClean="0"/>
              <a:t>的简单区别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采用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框架，各模块间功能隔离开来，有利于扩展性、而且可以动态部署。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OSGI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的</a:t>
            </a:r>
            <a:r>
              <a:rPr lang="zh-CN" altLang="en-US" sz="3600" dirty="0"/>
              <a:t>依赖关系管理，有多种实现方式，可以通过 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Dependency  Manager</a:t>
            </a:r>
            <a:r>
              <a:rPr lang="en-US" altLang="zh-CN" sz="3600" dirty="0"/>
              <a:t> </a:t>
            </a:r>
            <a:r>
              <a:rPr lang="zh-CN" altLang="en-US" sz="3600" dirty="0"/>
              <a:t>对象来注册服务，并通过反射注明依赖的服务。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而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Floodlight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只是单纯的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java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包之间的引用，扩展性不好，支持的南向接口少，目前只有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OF1.0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；但是易于上手。是一个</a:t>
            </a:r>
            <a:r>
              <a:rPr lang="en-US" altLang="zh-CN" sz="3600" dirty="0" err="1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Openflow</a:t>
            </a:r>
            <a:r>
              <a:rPr lang="zh-CN" altLang="en-US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控制器</a:t>
            </a:r>
            <a:r>
              <a:rPr lang="en-US" altLang="zh-CN" sz="3600" dirty="0">
                <a:latin typeface="仿宋" panose="02010609060101010101" pitchFamily="49" charset="-122"/>
                <a:ea typeface="仿宋" panose="02010609060101010101" pitchFamily="49" charset="-122"/>
                <a:sym typeface="仿宋" panose="02010609060101010101" pitchFamily="49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51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OSGI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57835" y="4195482"/>
            <a:ext cx="9843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这个框架的巨大好处是可以热插拔各个组件，即不用关闭应用就能为</a:t>
            </a:r>
            <a:r>
              <a:rPr lang="en-US" altLang="zh-CN" dirty="0"/>
              <a:t>ODL</a:t>
            </a:r>
            <a:r>
              <a:rPr lang="zh-CN" altLang="en-US" dirty="0"/>
              <a:t>安装各个应用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ODL</a:t>
            </a:r>
            <a:r>
              <a:rPr lang="zh-CN" altLang="en-US" dirty="0"/>
              <a:t>控制器有多个小项目，每个小项目是一个</a:t>
            </a:r>
            <a:r>
              <a:rPr lang="en-US" altLang="zh-CN" dirty="0"/>
              <a:t>bundle</a:t>
            </a:r>
            <a:r>
              <a:rPr lang="zh-CN" altLang="en-US" dirty="0"/>
              <a:t>（组件），组件之间可以为其他组件提供服务。</a:t>
            </a:r>
            <a:r>
              <a:rPr lang="en-US" altLang="zh-CN" dirty="0"/>
              <a:t>openflow1.0</a:t>
            </a:r>
            <a:r>
              <a:rPr lang="zh-CN" altLang="en-US" dirty="0"/>
              <a:t>插件属于其南向各种</a:t>
            </a:r>
            <a:r>
              <a:rPr lang="en-US" altLang="zh-CN" dirty="0"/>
              <a:t>plugin</a:t>
            </a:r>
            <a:r>
              <a:rPr lang="zh-CN" altLang="en-US" dirty="0"/>
              <a:t>的一个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471673"/>
            <a:ext cx="9935882" cy="2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Openflow</a:t>
            </a:r>
            <a:r>
              <a:rPr lang="zh-CN" altLang="en-US" dirty="0" smtClean="0"/>
              <a:t>插件结构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3046" y="1690688"/>
            <a:ext cx="327073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这些插件在</a:t>
            </a:r>
            <a:r>
              <a:rPr lang="en-US" altLang="zh-CN" sz="2800" dirty="0" err="1" smtClean="0"/>
              <a:t>protocol_plugin</a:t>
            </a:r>
            <a:r>
              <a:rPr lang="zh-CN" altLang="en-US" sz="2800" dirty="0" smtClean="0"/>
              <a:t>文件夹，里面有</a:t>
            </a:r>
            <a:r>
              <a:rPr lang="en-US" altLang="zh-CN" sz="2800" dirty="0" smtClean="0"/>
              <a:t>core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internal</a:t>
            </a:r>
            <a:r>
              <a:rPr lang="zh-CN" altLang="en-US" sz="2800" dirty="0" smtClean="0"/>
              <a:t>两个文件夹管理不同功能。</a:t>
            </a:r>
            <a:endParaRPr lang="en-US" altLang="zh-CN" sz="2800" dirty="0" smtClean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core</a:t>
            </a:r>
            <a:r>
              <a:rPr lang="zh-CN" altLang="en-US" sz="2800" dirty="0"/>
              <a:t>是</a:t>
            </a:r>
            <a:r>
              <a:rPr lang="en-US" altLang="zh-CN" sz="2800" dirty="0"/>
              <a:t>openflow1.0</a:t>
            </a:r>
            <a:r>
              <a:rPr lang="zh-CN" altLang="en-US" sz="2800" dirty="0"/>
              <a:t>的核心</a:t>
            </a:r>
            <a:r>
              <a:rPr lang="zh-CN" altLang="en-US" sz="2800" dirty="0" smtClean="0"/>
              <a:t>代码。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，</a:t>
            </a:r>
            <a:r>
              <a:rPr lang="en-US" altLang="zh-CN" sz="2800" dirty="0"/>
              <a:t>internal </a:t>
            </a:r>
            <a:r>
              <a:rPr lang="zh-CN" altLang="en-US" sz="2800" dirty="0"/>
              <a:t>是</a:t>
            </a:r>
            <a:r>
              <a:rPr lang="en-US" altLang="zh-CN" sz="2800" dirty="0"/>
              <a:t>openflow1.0</a:t>
            </a:r>
            <a:r>
              <a:rPr lang="zh-CN" altLang="en-US" sz="2800" dirty="0"/>
              <a:t>插件上层的服务</a:t>
            </a:r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  <p:pic>
        <p:nvPicPr>
          <p:cNvPr id="5" name="Picture 2" descr="整个数据传输结构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466" y="211138"/>
            <a:ext cx="6418385" cy="244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016" y="2810690"/>
            <a:ext cx="8007179" cy="378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6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3074</Words>
  <Application>Microsoft Office PowerPoint</Application>
  <PresentationFormat>宽屏</PresentationFormat>
  <Paragraphs>220</Paragraphs>
  <Slides>36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等线</vt:lpstr>
      <vt:lpstr>等线 Light</vt:lpstr>
      <vt:lpstr>仿宋</vt:lpstr>
      <vt:lpstr>华文宋体</vt:lpstr>
      <vt:lpstr>宋体</vt:lpstr>
      <vt:lpstr>新宋体</vt:lpstr>
      <vt:lpstr>Arial</vt:lpstr>
      <vt:lpstr>Calibri</vt:lpstr>
      <vt:lpstr>Impact</vt:lpstr>
      <vt:lpstr>Times New Roman</vt:lpstr>
      <vt:lpstr>Office 主题​​</vt:lpstr>
      <vt:lpstr>Opendaylight架构</vt:lpstr>
      <vt:lpstr>Opendaylight架构分析</vt:lpstr>
      <vt:lpstr>Opendaylight简介</vt:lpstr>
      <vt:lpstr>PowerPoint 演示文稿</vt:lpstr>
      <vt:lpstr>Opendaylight南向插件</vt:lpstr>
      <vt:lpstr>Ovsdb</vt:lpstr>
      <vt:lpstr>与Floodlight的简单区别</vt:lpstr>
      <vt:lpstr>OSGI框架</vt:lpstr>
      <vt:lpstr>Openflow插件结构</vt:lpstr>
      <vt:lpstr>Core里面的一些处理逻辑</vt:lpstr>
      <vt:lpstr>ControllerIO.java</vt:lpstr>
      <vt:lpstr>Controller.java</vt:lpstr>
      <vt:lpstr>internal</vt:lpstr>
      <vt:lpstr>1，Event来源</vt:lpstr>
      <vt:lpstr>2，DataPacketMuxDemux</vt:lpstr>
      <vt:lpstr>OFMessage消息的种类</vt:lpstr>
      <vt:lpstr>3，每种消息使用一个listener</vt:lpstr>
      <vt:lpstr>SAL层数据流入</vt:lpstr>
      <vt:lpstr>整个数据传输结构图</vt:lpstr>
      <vt:lpstr>上层服务的种类</vt:lpstr>
      <vt:lpstr>上层服务接受sal层数据</vt:lpstr>
      <vt:lpstr>OpenDayLight中的bundles</vt:lpstr>
      <vt:lpstr>核心基类ComponentactivatorabstractBase主要实现方法</vt:lpstr>
      <vt:lpstr>Bundle启动过程</vt:lpstr>
      <vt:lpstr>上层服务ArpHandler模块</vt:lpstr>
      <vt:lpstr>Aprhandler模块(ping操作)</vt:lpstr>
      <vt:lpstr>SAL服务抽象层</vt:lpstr>
      <vt:lpstr>Md-SAL分析</vt:lpstr>
      <vt:lpstr>MD-SAL架构</vt:lpstr>
      <vt:lpstr>MD_SAL_BUNDLES的serviceTracker</vt:lpstr>
      <vt:lpstr>BingAwareBroker</vt:lpstr>
      <vt:lpstr>LearningSwitch</vt:lpstr>
      <vt:lpstr>FRM(forwarding route manager)</vt:lpstr>
      <vt:lpstr>Ovs内部工作流程</vt:lpstr>
      <vt:lpstr>Yang模型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OVS架构</dc:title>
  <dc:creator>Z Nacht</dc:creator>
  <cp:lastModifiedBy>zengxiaosen</cp:lastModifiedBy>
  <cp:revision>121</cp:revision>
  <dcterms:created xsi:type="dcterms:W3CDTF">2017-05-31T01:18:59Z</dcterms:created>
  <dcterms:modified xsi:type="dcterms:W3CDTF">2017-06-29T05:16:17Z</dcterms:modified>
</cp:coreProperties>
</file>