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48" r:id="rId3"/>
    <p:sldId id="349" r:id="rId4"/>
    <p:sldId id="350" r:id="rId5"/>
    <p:sldId id="364" r:id="rId6"/>
    <p:sldId id="371" r:id="rId7"/>
    <p:sldId id="353" r:id="rId8"/>
    <p:sldId id="391" r:id="rId9"/>
    <p:sldId id="392" r:id="rId10"/>
    <p:sldId id="372" r:id="rId11"/>
    <p:sldId id="373" r:id="rId12"/>
    <p:sldId id="374" r:id="rId13"/>
    <p:sldId id="393" r:id="rId14"/>
    <p:sldId id="394" r:id="rId15"/>
    <p:sldId id="395" r:id="rId16"/>
    <p:sldId id="396" r:id="rId17"/>
    <p:sldId id="365" r:id="rId18"/>
    <p:sldId id="375" r:id="rId19"/>
    <p:sldId id="376" r:id="rId20"/>
    <p:sldId id="398" r:id="rId21"/>
    <p:sldId id="354" r:id="rId22"/>
    <p:sldId id="400" r:id="rId23"/>
    <p:sldId id="401" r:id="rId24"/>
    <p:sldId id="402" r:id="rId25"/>
    <p:sldId id="403" r:id="rId26"/>
    <p:sldId id="404" r:id="rId27"/>
    <p:sldId id="405" r:id="rId28"/>
    <p:sldId id="406" r:id="rId29"/>
    <p:sldId id="409" r:id="rId30"/>
    <p:sldId id="410" r:id="rId31"/>
    <p:sldId id="411" r:id="rId32"/>
    <p:sldId id="412" r:id="rId33"/>
    <p:sldId id="408" r:id="rId34"/>
    <p:sldId id="399" r:id="rId35"/>
    <p:sldId id="418" r:id="rId36"/>
    <p:sldId id="419" r:id="rId37"/>
    <p:sldId id="420" r:id="rId38"/>
    <p:sldId id="421" r:id="rId39"/>
    <p:sldId id="422" r:id="rId40"/>
    <p:sldId id="423" r:id="rId41"/>
    <p:sldId id="424" r:id="rId42"/>
    <p:sldId id="425" r:id="rId43"/>
    <p:sldId id="426" r:id="rId44"/>
    <p:sldId id="367" r:id="rId45"/>
    <p:sldId id="382" r:id="rId46"/>
    <p:sldId id="384" r:id="rId47"/>
    <p:sldId id="385" r:id="rId48"/>
    <p:sldId id="417" r:id="rId49"/>
    <p:sldId id="413" r:id="rId50"/>
    <p:sldId id="387" r:id="rId51"/>
    <p:sldId id="369" r:id="rId52"/>
    <p:sldId id="368" r:id="rId53"/>
    <p:sldId id="388" r:id="rId54"/>
    <p:sldId id="283"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27" autoAdjust="0"/>
  </p:normalViewPr>
  <p:slideViewPr>
    <p:cSldViewPr>
      <p:cViewPr varScale="1">
        <p:scale>
          <a:sx n="65" d="100"/>
          <a:sy n="65" d="100"/>
        </p:scale>
        <p:origin x="68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72838-F7B8-453B-932F-EBD7049F0ED3}" type="datetimeFigureOut">
              <a:rPr lang="zh-CN" altLang="en-US" smtClean="0"/>
              <a:t>2017/11/16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D3F9F-480C-4DB9-A73C-A1194327C824}" type="slidenum">
              <a:rPr lang="zh-CN" altLang="en-US" smtClean="0"/>
              <a:t>‹#›</a:t>
            </a:fld>
            <a:endParaRPr lang="zh-CN" altLang="en-US"/>
          </a:p>
        </p:txBody>
      </p:sp>
    </p:spTree>
    <p:extLst>
      <p:ext uri="{BB962C8B-B14F-4D97-AF65-F5344CB8AC3E}">
        <p14:creationId xmlns:p14="http://schemas.microsoft.com/office/powerpoint/2010/main" val="96560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一般要研究负载均衡问题都是在数据中心中</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a:t>
            </a:fld>
            <a:endParaRPr lang="zh-CN" altLang="en-US"/>
          </a:p>
        </p:txBody>
      </p:sp>
    </p:spTree>
    <p:extLst>
      <p:ext uri="{BB962C8B-B14F-4D97-AF65-F5344CB8AC3E}">
        <p14:creationId xmlns:p14="http://schemas.microsoft.com/office/powerpoint/2010/main" val="14855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10</a:t>
            </a:fld>
            <a:endParaRPr lang="zh-CN" altLang="en-US"/>
          </a:p>
        </p:txBody>
      </p:sp>
    </p:spTree>
    <p:extLst>
      <p:ext uri="{BB962C8B-B14F-4D97-AF65-F5344CB8AC3E}">
        <p14:creationId xmlns:p14="http://schemas.microsoft.com/office/powerpoint/2010/main" val="2447391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11</a:t>
            </a:fld>
            <a:endParaRPr lang="zh-CN" altLang="en-US"/>
          </a:p>
        </p:txBody>
      </p:sp>
    </p:spTree>
    <p:extLst>
      <p:ext uri="{BB962C8B-B14F-4D97-AF65-F5344CB8AC3E}">
        <p14:creationId xmlns:p14="http://schemas.microsoft.com/office/powerpoint/2010/main" val="343710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DLB</a:t>
            </a:r>
            <a:r>
              <a:rPr lang="zh-CN" altLang="zh-CN" sz="1200" kern="1200" dirty="0" smtClean="0">
                <a:solidFill>
                  <a:schemeClr val="tx1"/>
                </a:solidFill>
                <a:effectLst/>
                <a:latin typeface="+mn-lt"/>
                <a:ea typeface="+mn-ea"/>
                <a:cs typeface="+mn-cs"/>
              </a:rPr>
              <a:t>算法的优点是不需要维护所有路径信息，能够适应网络规模比较大的情况，缺点是由于使用贪心算法，容易陷入局部最优。</a:t>
            </a:r>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12</a:t>
            </a:fld>
            <a:endParaRPr lang="zh-CN" altLang="en-US"/>
          </a:p>
        </p:txBody>
      </p:sp>
    </p:spTree>
    <p:extLst>
      <p:ext uri="{BB962C8B-B14F-4D97-AF65-F5344CB8AC3E}">
        <p14:creationId xmlns:p14="http://schemas.microsoft.com/office/powerpoint/2010/main" val="142069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从上到下，从左到右</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13</a:t>
            </a:fld>
            <a:endParaRPr lang="zh-CN" altLang="en-US"/>
          </a:p>
        </p:txBody>
      </p:sp>
    </p:spTree>
    <p:extLst>
      <p:ext uri="{BB962C8B-B14F-4D97-AF65-F5344CB8AC3E}">
        <p14:creationId xmlns:p14="http://schemas.microsoft.com/office/powerpoint/2010/main" val="2356476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traffic load is defined as the ratio of average occupied bandwidth on links to hosts divided by the link capacity. It ranges from 0 to 1. We tested 9 groups with the load from 0.1 to 0.9.</a:t>
            </a:r>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14</a:t>
            </a:fld>
            <a:endParaRPr lang="zh-CN" altLang="en-US"/>
          </a:p>
        </p:txBody>
      </p:sp>
    </p:spTree>
    <p:extLst>
      <p:ext uri="{BB962C8B-B14F-4D97-AF65-F5344CB8AC3E}">
        <p14:creationId xmlns:p14="http://schemas.microsoft.com/office/powerpoint/2010/main" val="30954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15</a:t>
            </a:fld>
            <a:endParaRPr lang="zh-CN" altLang="en-US"/>
          </a:p>
        </p:txBody>
      </p:sp>
    </p:spTree>
    <p:extLst>
      <p:ext uri="{BB962C8B-B14F-4D97-AF65-F5344CB8AC3E}">
        <p14:creationId xmlns:p14="http://schemas.microsoft.com/office/powerpoint/2010/main" val="314101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16</a:t>
            </a:fld>
            <a:endParaRPr lang="zh-CN" altLang="en-US"/>
          </a:p>
        </p:txBody>
      </p:sp>
    </p:spTree>
    <p:extLst>
      <p:ext uri="{BB962C8B-B14F-4D97-AF65-F5344CB8AC3E}">
        <p14:creationId xmlns:p14="http://schemas.microsoft.com/office/powerpoint/2010/main" val="3199944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全局首先适应算法的思路是首次找到一条路径上所有剩余带宽都大于流的当前速率则将流调度到这条路径上，优点是简单快速，但存在的不足时不保证找到的路径最优，而模拟退火算法的优点是能趋近最优解，但不足是收敛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17</a:t>
            </a:fld>
            <a:endParaRPr lang="zh-CN" altLang="en-US"/>
          </a:p>
        </p:txBody>
      </p:sp>
    </p:spTree>
    <p:extLst>
      <p:ext uri="{BB962C8B-B14F-4D97-AF65-F5344CB8AC3E}">
        <p14:creationId xmlns:p14="http://schemas.microsoft.com/office/powerpoint/2010/main" val="2454624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最开始的时候</a:t>
            </a:r>
            <a:r>
              <a:rPr lang="en-US" altLang="zh-CN" dirty="0" smtClean="0"/>
              <a:t>h0</a:t>
            </a:r>
            <a:r>
              <a:rPr lang="zh-CN" altLang="zh-CN" dirty="0" smtClean="0"/>
              <a:t>给</a:t>
            </a:r>
            <a:r>
              <a:rPr lang="en-US" altLang="zh-CN" dirty="0" smtClean="0"/>
              <a:t>h1</a:t>
            </a:r>
            <a:r>
              <a:rPr lang="zh-CN" altLang="zh-CN" dirty="0" smtClean="0"/>
              <a:t>，</a:t>
            </a:r>
            <a:r>
              <a:rPr lang="en-US" altLang="zh-CN" dirty="0" smtClean="0"/>
              <a:t>h2</a:t>
            </a:r>
            <a:r>
              <a:rPr lang="zh-CN" altLang="zh-CN" dirty="0" smtClean="0"/>
              <a:t>，</a:t>
            </a:r>
            <a:r>
              <a:rPr lang="en-US" altLang="zh-CN" dirty="0" smtClean="0"/>
              <a:t>h3</a:t>
            </a:r>
            <a:r>
              <a:rPr lang="zh-CN" altLang="zh-CN" dirty="0" smtClean="0"/>
              <a:t>分别发送三条流，</a:t>
            </a:r>
            <a:r>
              <a:rPr lang="en-US" altLang="zh-CN" dirty="0" smtClean="0"/>
              <a:t>h1</a:t>
            </a:r>
            <a:r>
              <a:rPr lang="zh-CN" altLang="zh-CN" dirty="0" smtClean="0"/>
              <a:t>给</a:t>
            </a:r>
            <a:r>
              <a:rPr lang="en-US" altLang="zh-CN" dirty="0" smtClean="0"/>
              <a:t>h0</a:t>
            </a:r>
            <a:r>
              <a:rPr lang="zh-CN" altLang="zh-CN" dirty="0" smtClean="0"/>
              <a:t>发送两条流并给</a:t>
            </a:r>
            <a:r>
              <a:rPr lang="en-US" altLang="zh-CN" dirty="0" smtClean="0"/>
              <a:t>h2</a:t>
            </a:r>
            <a:r>
              <a:rPr lang="zh-CN" altLang="zh-CN" dirty="0" smtClean="0"/>
              <a:t>发送一条流，</a:t>
            </a:r>
            <a:r>
              <a:rPr lang="en-US" altLang="zh-CN" dirty="0" smtClean="0"/>
              <a:t>h2</a:t>
            </a:r>
            <a:r>
              <a:rPr lang="zh-CN" altLang="zh-CN" dirty="0" smtClean="0"/>
              <a:t>给</a:t>
            </a:r>
            <a:r>
              <a:rPr lang="en-US" altLang="zh-CN" dirty="0" smtClean="0"/>
              <a:t>h0</a:t>
            </a:r>
            <a:r>
              <a:rPr lang="zh-CN" altLang="zh-CN" dirty="0" smtClean="0"/>
              <a:t>发送一条流并给</a:t>
            </a:r>
            <a:r>
              <a:rPr lang="en-US" altLang="zh-CN" dirty="0" smtClean="0"/>
              <a:t>h3</a:t>
            </a:r>
            <a:r>
              <a:rPr lang="zh-CN" altLang="zh-CN" dirty="0" smtClean="0"/>
              <a:t>发送一条流，</a:t>
            </a:r>
            <a:r>
              <a:rPr lang="en-US" altLang="zh-CN" dirty="0" smtClean="0"/>
              <a:t>h3</a:t>
            </a:r>
            <a:r>
              <a:rPr lang="zh-CN" altLang="zh-CN" dirty="0" smtClean="0"/>
              <a:t>给</a:t>
            </a:r>
            <a:r>
              <a:rPr lang="en-US" altLang="zh-CN" dirty="0" smtClean="0"/>
              <a:t>h1</a:t>
            </a:r>
            <a:r>
              <a:rPr lang="zh-CN" altLang="zh-CN" dirty="0" smtClean="0"/>
              <a:t>发送两条流</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代表需求矩阵，</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代表主机，</a:t>
            </a:r>
            <a:r>
              <a:rPr lang="en-US" altLang="zh-CN" sz="1200" kern="1200" dirty="0" smtClean="0">
                <a:solidFill>
                  <a:schemeClr val="tx1"/>
                </a:solidFill>
                <a:effectLst/>
                <a:latin typeface="+mn-lt"/>
                <a:ea typeface="+mn-ea"/>
                <a:cs typeface="+mn-cs"/>
              </a:rPr>
              <a:t>d(F)</a:t>
            </a:r>
            <a:r>
              <a:rPr lang="zh-CN" altLang="zh-CN" sz="1200" kern="1200" dirty="0" smtClean="0">
                <a:solidFill>
                  <a:schemeClr val="tx1"/>
                </a:solidFill>
                <a:effectLst/>
                <a:latin typeface="+mn-lt"/>
                <a:ea typeface="+mn-ea"/>
                <a:cs typeface="+mn-cs"/>
              </a:rPr>
              <a:t>代表收敛的流量需求，</a:t>
            </a:r>
            <a:r>
              <a:rPr lang="en-US" altLang="zh-CN" sz="1200" kern="1200" dirty="0" smtClean="0">
                <a:solidFill>
                  <a:schemeClr val="tx1"/>
                </a:solidFill>
                <a:effectLst/>
                <a:latin typeface="+mn-lt"/>
                <a:ea typeface="+mn-ea"/>
                <a:cs typeface="+mn-cs"/>
              </a:rPr>
              <a:t>e(S)</a:t>
            </a:r>
            <a:r>
              <a:rPr lang="zh-CN" altLang="zh-CN" sz="1200" kern="1200" dirty="0" smtClean="0">
                <a:solidFill>
                  <a:schemeClr val="tx1"/>
                </a:solidFill>
                <a:effectLst/>
                <a:latin typeface="+mn-lt"/>
                <a:ea typeface="+mn-ea"/>
                <a:cs typeface="+mn-cs"/>
              </a:rPr>
              <a:t>代表均等收益率，</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src</a:t>
            </a:r>
            <a:r>
              <a:rPr lang="en-US" altLang="zh-CN" sz="1200" kern="1200" dirty="0" smtClean="0">
                <a:solidFill>
                  <a:schemeClr val="tx1"/>
                </a:solidFill>
                <a:effectLst/>
                <a:latin typeface="+mn-lt"/>
                <a:ea typeface="+mn-ea"/>
                <a:cs typeface="+mn-cs"/>
              </a:rPr>
              <a:t> -&gt; </a:t>
            </a:r>
            <a:r>
              <a:rPr lang="en-US" altLang="zh-CN" sz="1200" kern="1200" dirty="0" err="1" smtClean="0">
                <a:solidFill>
                  <a:schemeClr val="tx1"/>
                </a:solidFill>
                <a:effectLst/>
                <a:latin typeface="+mn-lt"/>
                <a:ea typeface="+mn-ea"/>
                <a:cs typeface="+mn-cs"/>
              </a:rPr>
              <a:t>dst</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代表从源到目的主机的集合，</a:t>
            </a:r>
            <a:r>
              <a:rPr lang="en-US" altLang="zh-CN" sz="1200" kern="1200" dirty="0" smtClean="0">
                <a:solidFill>
                  <a:schemeClr val="tx1"/>
                </a:solidFill>
                <a:effectLst/>
                <a:latin typeface="+mn-lt"/>
                <a:ea typeface="+mn-ea"/>
                <a:cs typeface="+mn-cs"/>
              </a:rPr>
              <a:t>d(T)</a:t>
            </a:r>
            <a:r>
              <a:rPr lang="zh-CN" altLang="zh-CN" sz="1200" kern="1200" dirty="0" smtClean="0">
                <a:solidFill>
                  <a:schemeClr val="tx1"/>
                </a:solidFill>
                <a:effectLst/>
                <a:latin typeface="+mn-lt"/>
                <a:ea typeface="+mn-ea"/>
                <a:cs typeface="+mn-cs"/>
              </a:rPr>
              <a:t>代表总需求，</a:t>
            </a:r>
            <a:r>
              <a:rPr lang="en-US" altLang="zh-CN" sz="1200" kern="1200" dirty="0" smtClean="0">
                <a:solidFill>
                  <a:schemeClr val="tx1"/>
                </a:solidFill>
                <a:effectLst/>
                <a:latin typeface="+mn-lt"/>
                <a:ea typeface="+mn-ea"/>
                <a:cs typeface="+mn-cs"/>
              </a:rPr>
              <a:t>d(S)</a:t>
            </a:r>
            <a:r>
              <a:rPr lang="zh-CN" altLang="zh-CN" sz="1200" kern="1200" dirty="0" smtClean="0">
                <a:solidFill>
                  <a:schemeClr val="tx1"/>
                </a:solidFill>
                <a:effectLst/>
                <a:latin typeface="+mn-lt"/>
                <a:ea typeface="+mn-ea"/>
                <a:cs typeface="+mn-cs"/>
              </a:rPr>
              <a:t>代表受限流总需求，</a:t>
            </a:r>
            <a:r>
              <a:rPr lang="en-US" altLang="zh-CN" sz="1200" kern="1200" dirty="0" smtClean="0">
                <a:solidFill>
                  <a:schemeClr val="tx1"/>
                </a:solidFill>
                <a:effectLst/>
                <a:latin typeface="+mn-lt"/>
                <a:ea typeface="+mn-ea"/>
                <a:cs typeface="+mn-cs"/>
              </a:rPr>
              <a:t>f.r1</a:t>
            </a:r>
            <a:r>
              <a:rPr lang="zh-CN" altLang="zh-CN" sz="1200" kern="1200" dirty="0" smtClean="0">
                <a:solidFill>
                  <a:schemeClr val="tx1"/>
                </a:solidFill>
                <a:effectLst/>
                <a:latin typeface="+mn-lt"/>
                <a:ea typeface="+mn-ea"/>
                <a:cs typeface="+mn-cs"/>
              </a:rPr>
              <a:t>代表接收流受限的标记，</a:t>
            </a:r>
            <a:r>
              <a:rPr lang="en-US" altLang="zh-CN" sz="1200" kern="1200" dirty="0" smtClean="0">
                <a:solidFill>
                  <a:schemeClr val="tx1"/>
                </a:solidFill>
                <a:effectLst/>
                <a:latin typeface="+mn-lt"/>
                <a:ea typeface="+mn-ea"/>
                <a:cs typeface="+mn-cs"/>
              </a:rPr>
              <a:t>n(R)</a:t>
            </a:r>
            <a:r>
              <a:rPr lang="zh-CN" altLang="zh-CN" sz="1200" kern="1200" dirty="0" smtClean="0">
                <a:solidFill>
                  <a:schemeClr val="tx1"/>
                </a:solidFill>
                <a:effectLst/>
                <a:latin typeface="+mn-lt"/>
                <a:ea typeface="+mn-ea"/>
                <a:cs typeface="+mn-cs"/>
              </a:rPr>
              <a:t>代表接收受限流的数量。</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19</a:t>
            </a:fld>
            <a:endParaRPr lang="zh-CN" altLang="en-US"/>
          </a:p>
        </p:txBody>
      </p:sp>
    </p:spTree>
    <p:extLst>
      <p:ext uri="{BB962C8B-B14F-4D97-AF65-F5344CB8AC3E}">
        <p14:creationId xmlns:p14="http://schemas.microsoft.com/office/powerpoint/2010/main" val="2710269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20</a:t>
            </a:fld>
            <a:endParaRPr lang="zh-CN" altLang="en-US"/>
          </a:p>
        </p:txBody>
      </p:sp>
    </p:spTree>
    <p:extLst>
      <p:ext uri="{BB962C8B-B14F-4D97-AF65-F5344CB8AC3E}">
        <p14:creationId xmlns:p14="http://schemas.microsoft.com/office/powerpoint/2010/main" val="215720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a:t>
            </a:fld>
            <a:endParaRPr lang="zh-CN" altLang="en-US"/>
          </a:p>
        </p:txBody>
      </p:sp>
    </p:spTree>
    <p:extLst>
      <p:ext uri="{BB962C8B-B14F-4D97-AF65-F5344CB8AC3E}">
        <p14:creationId xmlns:p14="http://schemas.microsoft.com/office/powerpoint/2010/main" val="4220313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21</a:t>
            </a:fld>
            <a:endParaRPr lang="zh-CN" altLang="en-US"/>
          </a:p>
        </p:txBody>
      </p:sp>
    </p:spTree>
    <p:extLst>
      <p:ext uri="{BB962C8B-B14F-4D97-AF65-F5344CB8AC3E}">
        <p14:creationId xmlns:p14="http://schemas.microsoft.com/office/powerpoint/2010/main" val="3054614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先选</a:t>
            </a:r>
            <a:r>
              <a:rPr lang="en-US" altLang="zh-CN" dirty="0" err="1" smtClean="0"/>
              <a:t>topk</a:t>
            </a:r>
            <a:r>
              <a:rPr lang="zh-CN" altLang="en-US" dirty="0" smtClean="0"/>
              <a:t>路径的目的：</a:t>
            </a:r>
            <a:r>
              <a:rPr lang="en-US" altLang="zh-CN" dirty="0" smtClean="0"/>
              <a:t>since there may be many redundant(</a:t>
            </a:r>
            <a:r>
              <a:rPr lang="zh-CN" altLang="en-US" dirty="0" smtClean="0"/>
              <a:t>过剩</a:t>
            </a:r>
            <a:r>
              <a:rPr lang="en-US" altLang="zh-CN" dirty="0" smtClean="0"/>
              <a:t>)</a:t>
            </a:r>
            <a:r>
              <a:rPr lang="zh-CN" altLang="en-US" dirty="0" smtClean="0"/>
              <a:t>的</a:t>
            </a:r>
            <a:r>
              <a:rPr lang="en-US" altLang="zh-CN" dirty="0" smtClean="0"/>
              <a:t>paths in the network</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22</a:t>
            </a:fld>
            <a:endParaRPr lang="zh-CN" altLang="en-US"/>
          </a:p>
        </p:txBody>
      </p:sp>
    </p:spTree>
    <p:extLst>
      <p:ext uri="{BB962C8B-B14F-4D97-AF65-F5344CB8AC3E}">
        <p14:creationId xmlns:p14="http://schemas.microsoft.com/office/powerpoint/2010/main" val="1766863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23</a:t>
            </a:fld>
            <a:endParaRPr lang="zh-CN" altLang="en-US"/>
          </a:p>
        </p:txBody>
      </p:sp>
    </p:spTree>
    <p:extLst>
      <p:ext uri="{BB962C8B-B14F-4D97-AF65-F5344CB8AC3E}">
        <p14:creationId xmlns:p14="http://schemas.microsoft.com/office/powerpoint/2010/main" val="2182733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24</a:t>
            </a:fld>
            <a:endParaRPr lang="zh-CN" altLang="en-US"/>
          </a:p>
        </p:txBody>
      </p:sp>
    </p:spTree>
    <p:extLst>
      <p:ext uri="{BB962C8B-B14F-4D97-AF65-F5344CB8AC3E}">
        <p14:creationId xmlns:p14="http://schemas.microsoft.com/office/powerpoint/2010/main" val="408999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25</a:t>
            </a:fld>
            <a:endParaRPr lang="zh-CN" altLang="en-US"/>
          </a:p>
        </p:txBody>
      </p:sp>
    </p:spTree>
    <p:extLst>
      <p:ext uri="{BB962C8B-B14F-4D97-AF65-F5344CB8AC3E}">
        <p14:creationId xmlns:p14="http://schemas.microsoft.com/office/powerpoint/2010/main" val="3409866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27</a:t>
            </a:fld>
            <a:endParaRPr lang="zh-CN" altLang="en-US"/>
          </a:p>
        </p:txBody>
      </p:sp>
    </p:spTree>
    <p:extLst>
      <p:ext uri="{BB962C8B-B14F-4D97-AF65-F5344CB8AC3E}">
        <p14:creationId xmlns:p14="http://schemas.microsoft.com/office/powerpoint/2010/main" val="3782680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host5</a:t>
            </a:r>
            <a:r>
              <a:rPr lang="zh-CN" altLang="en-US" dirty="0" smtClean="0"/>
              <a:t>发</a:t>
            </a:r>
            <a:r>
              <a:rPr lang="en-US" altLang="zh-CN" dirty="0" err="1" smtClean="0"/>
              <a:t>udp</a:t>
            </a:r>
            <a:r>
              <a:rPr lang="zh-CN" altLang="en-US" dirty="0" smtClean="0"/>
              <a:t>包给</a:t>
            </a:r>
            <a:r>
              <a:rPr lang="en-US" altLang="zh-CN" dirty="0" smtClean="0"/>
              <a:t>host8</a:t>
            </a:r>
            <a:r>
              <a:rPr lang="zh-CN" altLang="en-US" dirty="0" smtClean="0"/>
              <a:t>来占用</a:t>
            </a:r>
            <a:r>
              <a:rPr lang="en-US" altLang="zh-CN" dirty="0" smtClean="0">
                <a:solidFill>
                  <a:srgbClr val="FF0000"/>
                </a:solidFill>
              </a:rPr>
              <a:t>s4</a:t>
            </a:r>
            <a:r>
              <a:rPr lang="zh-CN" altLang="en-US" dirty="0" smtClean="0">
                <a:solidFill>
                  <a:srgbClr val="FF0000"/>
                </a:solidFill>
              </a:rPr>
              <a:t>和</a:t>
            </a:r>
            <a:r>
              <a:rPr lang="en-US" altLang="zh-CN" dirty="0" smtClean="0">
                <a:solidFill>
                  <a:srgbClr val="FF0000"/>
                </a:solidFill>
              </a:rPr>
              <a:t>s5</a:t>
            </a:r>
            <a:r>
              <a:rPr lang="zh-CN" altLang="en-US" dirty="0" smtClean="0"/>
              <a:t>之间</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Host5</a:t>
            </a:r>
            <a:r>
              <a:rPr lang="zh-CN" altLang="en-US" dirty="0" smtClean="0"/>
              <a:t>和</a:t>
            </a:r>
            <a:r>
              <a:rPr lang="en-US" altLang="zh-CN" dirty="0" smtClean="0"/>
              <a:t>host2</a:t>
            </a:r>
            <a:r>
              <a:rPr lang="zh-CN" altLang="en-US" dirty="0" smtClean="0"/>
              <a:t>被选择作观测对象。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30</a:t>
            </a:fld>
            <a:endParaRPr lang="zh-CN" altLang="en-US"/>
          </a:p>
        </p:txBody>
      </p:sp>
    </p:spTree>
    <p:extLst>
      <p:ext uri="{BB962C8B-B14F-4D97-AF65-F5344CB8AC3E}">
        <p14:creationId xmlns:p14="http://schemas.microsoft.com/office/powerpoint/2010/main" val="273227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31</a:t>
            </a:fld>
            <a:endParaRPr lang="zh-CN" altLang="en-US"/>
          </a:p>
        </p:txBody>
      </p:sp>
    </p:spTree>
    <p:extLst>
      <p:ext uri="{BB962C8B-B14F-4D97-AF65-F5344CB8AC3E}">
        <p14:creationId xmlns:p14="http://schemas.microsoft.com/office/powerpoint/2010/main" val="4267538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33</a:t>
            </a:fld>
            <a:endParaRPr lang="zh-CN" altLang="en-US"/>
          </a:p>
        </p:txBody>
      </p:sp>
    </p:spTree>
    <p:extLst>
      <p:ext uri="{BB962C8B-B14F-4D97-AF65-F5344CB8AC3E}">
        <p14:creationId xmlns:p14="http://schemas.microsoft.com/office/powerpoint/2010/main" val="3835679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Differentiating</a:t>
            </a:r>
            <a:r>
              <a:rPr lang="en-US" altLang="zh-CN" baseline="0" dirty="0" smtClean="0"/>
              <a:t> short and long flows for load balancing in data center network</a:t>
            </a:r>
          </a:p>
          <a:p>
            <a:r>
              <a:rPr lang="zh-CN" altLang="en-US" baseline="0" dirty="0" smtClean="0"/>
              <a:t>大小流判断依据：</a:t>
            </a:r>
            <a:r>
              <a:rPr lang="en-US" altLang="zh-CN" baseline="0" dirty="0" smtClean="0"/>
              <a:t>lifetime</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对小流使用</a:t>
            </a:r>
            <a:r>
              <a:rPr lang="en-US" altLang="zh-CN" dirty="0" err="1" smtClean="0"/>
              <a:t>ecmp</a:t>
            </a:r>
            <a:r>
              <a:rPr lang="zh-CN" altLang="en-US" dirty="0" smtClean="0"/>
              <a:t>是因为它不会造成失序问题；而对于大流来说</a:t>
            </a:r>
            <a:r>
              <a:rPr lang="en-US" altLang="zh-CN" dirty="0" err="1" smtClean="0"/>
              <a:t>rps</a:t>
            </a:r>
            <a:r>
              <a:rPr lang="zh-CN" altLang="en-US" dirty="0" smtClean="0"/>
              <a:t>能使整个网路负载平衡，</a:t>
            </a:r>
          </a:p>
          <a:p>
            <a:r>
              <a:rPr lang="en-US" altLang="zh-CN" dirty="0" err="1" smtClean="0"/>
              <a:t>Ecmp</a:t>
            </a:r>
            <a:r>
              <a:rPr lang="zh-CN" altLang="en-US" dirty="0" smtClean="0"/>
              <a:t>：</a:t>
            </a:r>
            <a:r>
              <a:rPr lang="en-US" altLang="zh-CN" dirty="0" smtClean="0"/>
              <a:t>is used as default routing algorithm in data centers, where an individual flow between a pair of servers is routed over one possible shortest path, which is selected calculating the hash value of the 5-tuple header fields. </a:t>
            </a:r>
            <a:endParaRPr lang="en-US" altLang="zh-CN" dirty="0" smtClean="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35</a:t>
            </a:fld>
            <a:endParaRPr lang="zh-CN" altLang="en-US"/>
          </a:p>
        </p:txBody>
      </p:sp>
    </p:spTree>
    <p:extLst>
      <p:ext uri="{BB962C8B-B14F-4D97-AF65-F5344CB8AC3E}">
        <p14:creationId xmlns:p14="http://schemas.microsoft.com/office/powerpoint/2010/main" val="107014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a:t>
            </a:fld>
            <a:endParaRPr lang="zh-CN" altLang="en-US"/>
          </a:p>
        </p:txBody>
      </p:sp>
    </p:spTree>
    <p:extLst>
      <p:ext uri="{BB962C8B-B14F-4D97-AF65-F5344CB8AC3E}">
        <p14:creationId xmlns:p14="http://schemas.microsoft.com/office/powerpoint/2010/main" val="533601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36</a:t>
            </a:fld>
            <a:endParaRPr lang="zh-CN" altLang="en-US"/>
          </a:p>
        </p:txBody>
      </p:sp>
    </p:spTree>
    <p:extLst>
      <p:ext uri="{BB962C8B-B14F-4D97-AF65-F5344CB8AC3E}">
        <p14:creationId xmlns:p14="http://schemas.microsoft.com/office/powerpoint/2010/main" val="2368431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37</a:t>
            </a:fld>
            <a:endParaRPr lang="zh-CN" altLang="en-US"/>
          </a:p>
        </p:txBody>
      </p:sp>
    </p:spTree>
    <p:extLst>
      <p:ext uri="{BB962C8B-B14F-4D97-AF65-F5344CB8AC3E}">
        <p14:creationId xmlns:p14="http://schemas.microsoft.com/office/powerpoint/2010/main" val="3488924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这里的包采样如果上一个</a:t>
            </a:r>
            <a:r>
              <a:rPr lang="en-US" altLang="zh-CN" dirty="0" smtClean="0"/>
              <a:t>period</a:t>
            </a:r>
            <a:r>
              <a:rPr lang="zh-CN" altLang="en-US" dirty="0" smtClean="0"/>
              <a:t>和这个</a:t>
            </a:r>
            <a:r>
              <a:rPr lang="en-US" altLang="zh-CN" dirty="0" smtClean="0"/>
              <a:t>period</a:t>
            </a:r>
            <a:r>
              <a:rPr lang="zh-CN" altLang="en-US" dirty="0" smtClean="0"/>
              <a:t>采样到的包相同，证明这条流流了</a:t>
            </a:r>
            <a:r>
              <a:rPr lang="en-US" altLang="zh-CN" dirty="0" smtClean="0"/>
              <a:t>period</a:t>
            </a:r>
            <a:r>
              <a:rPr lang="zh-CN" altLang="en-US" dirty="0" smtClean="0"/>
              <a:t>的时间，判定为大流</a:t>
            </a:r>
            <a:endParaRPr lang="en-US" altLang="zh-CN" dirty="0" smtClean="0"/>
          </a:p>
          <a:p>
            <a:r>
              <a:rPr lang="zh-CN" altLang="en-US" dirty="0" smtClean="0"/>
              <a:t>所以这里检测大流还是小流是根据</a:t>
            </a:r>
            <a:r>
              <a:rPr lang="en-US" altLang="zh-CN" dirty="0" smtClean="0"/>
              <a:t>period</a:t>
            </a:r>
            <a:r>
              <a:rPr lang="zh-CN" altLang="en-US" dirty="0" smtClean="0"/>
              <a:t>来的，</a:t>
            </a:r>
            <a:r>
              <a:rPr lang="en-US" altLang="zh-CN" dirty="0" smtClean="0"/>
              <a:t>period</a:t>
            </a:r>
            <a:r>
              <a:rPr lang="zh-CN" altLang="en-US" dirty="0" smtClean="0"/>
              <a:t>如果设置过小，原本的小流也可能判定为大流</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39</a:t>
            </a:fld>
            <a:endParaRPr lang="zh-CN" altLang="en-US"/>
          </a:p>
        </p:txBody>
      </p:sp>
    </p:spTree>
    <p:extLst>
      <p:ext uri="{BB962C8B-B14F-4D97-AF65-F5344CB8AC3E}">
        <p14:creationId xmlns:p14="http://schemas.microsoft.com/office/powerpoint/2010/main" val="3291795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优点：</a:t>
            </a:r>
            <a:r>
              <a:rPr lang="en-US" altLang="zh-CN" dirty="0" smtClean="0"/>
              <a:t>the communication with the controller only takes place for long flows, which makes our solution scalable even for large topologies, since long flows are only about 10% of flows in DCN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40</a:t>
            </a:fld>
            <a:endParaRPr lang="zh-CN" altLang="en-US"/>
          </a:p>
        </p:txBody>
      </p:sp>
    </p:spTree>
    <p:extLst>
      <p:ext uri="{BB962C8B-B14F-4D97-AF65-F5344CB8AC3E}">
        <p14:creationId xmlns:p14="http://schemas.microsoft.com/office/powerpoint/2010/main" val="1389984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41</a:t>
            </a:fld>
            <a:endParaRPr lang="zh-CN" altLang="en-US"/>
          </a:p>
        </p:txBody>
      </p:sp>
    </p:spTree>
    <p:extLst>
      <p:ext uri="{BB962C8B-B14F-4D97-AF65-F5344CB8AC3E}">
        <p14:creationId xmlns:p14="http://schemas.microsoft.com/office/powerpoint/2010/main" val="281243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一个要发送的包</a:t>
            </a:r>
            <a:r>
              <a:rPr lang="en-US" altLang="zh-CN" dirty="0" smtClean="0"/>
              <a:t>dropped</a:t>
            </a:r>
            <a:r>
              <a:rPr lang="zh-CN" altLang="en-US" dirty="0" smtClean="0"/>
              <a:t>了的原因是缓冲区溢出</a:t>
            </a:r>
            <a:endParaRPr lang="en-US" altLang="zh-CN" dirty="0" smtClean="0"/>
          </a:p>
          <a:p>
            <a:r>
              <a:rPr lang="en-US" altLang="zh-CN" dirty="0" smtClean="0"/>
              <a:t>PB</a:t>
            </a:r>
            <a:r>
              <a:rPr lang="zh-CN" altLang="en-US" dirty="0" smtClean="0"/>
              <a:t>（</a:t>
            </a:r>
            <a:r>
              <a:rPr lang="en-US" altLang="zh-CN" dirty="0" err="1" smtClean="0"/>
              <a:t>Vq</a:t>
            </a:r>
            <a:r>
              <a:rPr lang="zh-CN" altLang="en-US" dirty="0" smtClean="0"/>
              <a:t>）是某个节点排队</a:t>
            </a:r>
            <a:r>
              <a:rPr lang="en-US" altLang="zh-CN" dirty="0" smtClean="0"/>
              <a:t>queue</a:t>
            </a:r>
            <a:r>
              <a:rPr lang="zh-CN" altLang="en-US" dirty="0" smtClean="0"/>
              <a:t>的概率（参考的是</a:t>
            </a:r>
            <a:r>
              <a:rPr lang="en-US" altLang="zh-CN" dirty="0" smtClean="0"/>
              <a:t>a’’</a:t>
            </a:r>
            <a:r>
              <a:rPr lang="zh-CN" altLang="en-US" dirty="0" smtClean="0"/>
              <a:t>拥塞路径组合）</a:t>
            </a:r>
            <a:endParaRPr lang="en-US" altLang="zh-CN" dirty="0" smtClean="0"/>
          </a:p>
          <a:p>
            <a:r>
              <a:rPr lang="zh-CN" altLang="en-US" dirty="0" smtClean="0"/>
              <a:t>为什么需要排队：某一时刻超过一个</a:t>
            </a:r>
            <a:r>
              <a:rPr lang="en-US" altLang="zh-CN" dirty="0" smtClean="0"/>
              <a:t>packet</a:t>
            </a:r>
            <a:r>
              <a:rPr lang="zh-CN" altLang="en-US" dirty="0" smtClean="0"/>
              <a:t>包申请同一个</a:t>
            </a:r>
            <a:r>
              <a:rPr lang="en-US" altLang="zh-CN" dirty="0" smtClean="0"/>
              <a:t>link</a:t>
            </a:r>
          </a:p>
          <a:p>
            <a:r>
              <a:rPr lang="zh-CN" altLang="en-US" dirty="0" smtClean="0"/>
              <a:t>第一个参数</a:t>
            </a:r>
            <a:r>
              <a:rPr lang="en-US" altLang="zh-CN" dirty="0" smtClean="0"/>
              <a:t> </a:t>
            </a:r>
            <a:r>
              <a:rPr lang="zh-CN" altLang="en-US" dirty="0" smtClean="0"/>
              <a:t>𝜏</a:t>
            </a:r>
            <a:r>
              <a:rPr lang="en-US" altLang="zh-CN" dirty="0" smtClean="0"/>
              <a:t>¯</a:t>
            </a:r>
            <a:r>
              <a:rPr lang="zh-CN" altLang="en-US" dirty="0" smtClean="0"/>
              <a:t>是路径中的时间，不包括</a:t>
            </a:r>
            <a:r>
              <a:rPr lang="en-US" altLang="zh-CN" dirty="0" smtClean="0"/>
              <a:t>node</a:t>
            </a:r>
            <a:r>
              <a:rPr lang="zh-CN" altLang="en-US" dirty="0" smtClean="0"/>
              <a:t>中的时间。</a:t>
            </a:r>
            <a:endParaRPr lang="en-US" altLang="zh-CN" dirty="0" smtClean="0"/>
          </a:p>
          <a:p>
            <a:r>
              <a:rPr lang="en-US" altLang="zh-CN" dirty="0" smtClean="0"/>
              <a:t>1~a’’</a:t>
            </a:r>
            <a:r>
              <a:rPr lang="zh-CN" altLang="en-US" dirty="0" smtClean="0"/>
              <a:t>表示对于所有</a:t>
            </a:r>
            <a:r>
              <a:rPr lang="en-US" altLang="zh-CN" dirty="0" smtClean="0"/>
              <a:t>blocking</a:t>
            </a:r>
            <a:r>
              <a:rPr lang="en-US" altLang="zh-CN" baseline="0" dirty="0" smtClean="0"/>
              <a:t> path</a:t>
            </a:r>
            <a:r>
              <a:rPr lang="zh-CN" altLang="en-US" baseline="0" dirty="0" smtClean="0"/>
              <a:t>组合（通过包采样检测到的</a:t>
            </a:r>
            <a:r>
              <a:rPr lang="en-US" altLang="zh-CN" baseline="0" dirty="0" smtClean="0"/>
              <a:t>path</a:t>
            </a:r>
            <a:r>
              <a:rPr lang="zh-CN" altLang="en-US" baseline="0" dirty="0" smtClean="0"/>
              <a:t>）都去算排队概率</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42</a:t>
            </a:fld>
            <a:endParaRPr lang="zh-CN" altLang="en-US"/>
          </a:p>
        </p:txBody>
      </p:sp>
    </p:spTree>
    <p:extLst>
      <p:ext uri="{BB962C8B-B14F-4D97-AF65-F5344CB8AC3E}">
        <p14:creationId xmlns:p14="http://schemas.microsoft.com/office/powerpoint/2010/main" val="2568406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globalcomm</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43</a:t>
            </a:fld>
            <a:endParaRPr lang="zh-CN" altLang="en-US"/>
          </a:p>
        </p:txBody>
      </p:sp>
    </p:spTree>
    <p:extLst>
      <p:ext uri="{BB962C8B-B14F-4D97-AF65-F5344CB8AC3E}">
        <p14:creationId xmlns:p14="http://schemas.microsoft.com/office/powerpoint/2010/main" val="103895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LABERIO</a:t>
            </a:r>
            <a:r>
              <a:rPr lang="zh-CN" altLang="en-US" dirty="0" smtClean="0"/>
              <a:t>算法的实验对比图可以看出，当以某台主机为中心，向其他主机发送流量，也就是模拟数据中心突发流量的场景时，性能表现比较好。</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44</a:t>
            </a:fld>
            <a:endParaRPr lang="zh-CN" altLang="en-US"/>
          </a:p>
        </p:txBody>
      </p:sp>
    </p:spTree>
    <p:extLst>
      <p:ext uri="{BB962C8B-B14F-4D97-AF65-F5344CB8AC3E}">
        <p14:creationId xmlns:p14="http://schemas.microsoft.com/office/powerpoint/2010/main" val="326193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45</a:t>
            </a:fld>
            <a:endParaRPr lang="zh-CN" altLang="en-US"/>
          </a:p>
        </p:txBody>
      </p:sp>
    </p:spTree>
    <p:extLst>
      <p:ext uri="{BB962C8B-B14F-4D97-AF65-F5344CB8AC3E}">
        <p14:creationId xmlns:p14="http://schemas.microsoft.com/office/powerpoint/2010/main" val="10422322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46</a:t>
            </a:fld>
            <a:endParaRPr lang="zh-CN" altLang="en-US"/>
          </a:p>
        </p:txBody>
      </p:sp>
    </p:spTree>
    <p:extLst>
      <p:ext uri="{BB962C8B-B14F-4D97-AF65-F5344CB8AC3E}">
        <p14:creationId xmlns:p14="http://schemas.microsoft.com/office/powerpoint/2010/main" val="324702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mn-ea"/>
              </a:rPr>
              <a:t>2013</a:t>
            </a:r>
            <a:r>
              <a:rPr lang="zh-CN" altLang="en-US" sz="1200" dirty="0" smtClean="0">
                <a:latin typeface="+mn-ea"/>
              </a:rPr>
              <a:t>年之前发展历史：</a:t>
            </a:r>
            <a:endParaRPr lang="en-US" altLang="zh-CN" sz="1200" dirty="0" smtClean="0">
              <a:latin typeface="+mn-ea"/>
            </a:endParaRPr>
          </a:p>
          <a:p>
            <a:r>
              <a:rPr lang="en-US" altLang="zh-CN" sz="1200" dirty="0" smtClean="0">
                <a:latin typeface="+mn-ea"/>
              </a:rPr>
              <a:t>2006</a:t>
            </a:r>
            <a:r>
              <a:rPr lang="zh-CN" altLang="zh-CN" sz="1200" dirty="0" smtClean="0">
                <a:latin typeface="+mn-ea"/>
              </a:rPr>
              <a:t>年由斯坦福大学主导的</a:t>
            </a:r>
            <a:r>
              <a:rPr lang="en-US" altLang="zh-CN" sz="1200" dirty="0" smtClean="0">
                <a:latin typeface="+mn-ea"/>
              </a:rPr>
              <a:t>Clean-Slate</a:t>
            </a:r>
            <a:r>
              <a:rPr lang="zh-CN" altLang="zh-CN" sz="1200" dirty="0" smtClean="0">
                <a:latin typeface="+mn-ea"/>
              </a:rPr>
              <a:t>项目，</a:t>
            </a:r>
            <a:r>
              <a:rPr lang="en-US" altLang="zh-CN" sz="1200" dirty="0" smtClean="0">
                <a:latin typeface="+mn-ea"/>
              </a:rPr>
              <a:t>Martin </a:t>
            </a:r>
            <a:r>
              <a:rPr lang="en-US" altLang="zh-CN" sz="1200" dirty="0" err="1" smtClean="0">
                <a:latin typeface="+mn-ea"/>
              </a:rPr>
              <a:t>Casado</a:t>
            </a:r>
            <a:r>
              <a:rPr lang="zh-CN" altLang="zh-CN" sz="1200" dirty="0" smtClean="0">
                <a:latin typeface="+mn-ea"/>
              </a:rPr>
              <a:t>在其项目</a:t>
            </a:r>
            <a:r>
              <a:rPr lang="en-US" altLang="zh-CN" sz="1200" dirty="0" smtClean="0">
                <a:latin typeface="+mn-ea"/>
              </a:rPr>
              <a:t>Ethane</a:t>
            </a:r>
            <a:r>
              <a:rPr lang="zh-CN" altLang="zh-CN" sz="1200" dirty="0" smtClean="0">
                <a:latin typeface="+mn-ea"/>
              </a:rPr>
              <a:t>中将控制和转发完全解耦，控制器通过</a:t>
            </a:r>
            <a:r>
              <a:rPr lang="en-US" altLang="zh-CN" sz="1200" dirty="0" smtClean="0">
                <a:latin typeface="+mn-ea"/>
              </a:rPr>
              <a:t>Pol-Ethane</a:t>
            </a:r>
            <a:r>
              <a:rPr lang="zh-CN" altLang="zh-CN" sz="1200" dirty="0" smtClean="0">
                <a:latin typeface="+mn-ea"/>
              </a:rPr>
              <a:t>语言向交换机分发策略，形成了</a:t>
            </a:r>
            <a:r>
              <a:rPr lang="en-US" altLang="zh-CN" sz="1200" dirty="0" smtClean="0">
                <a:latin typeface="+mn-ea"/>
              </a:rPr>
              <a:t>SDN</a:t>
            </a:r>
            <a:r>
              <a:rPr lang="zh-CN" altLang="zh-CN" sz="1200" dirty="0" smtClean="0">
                <a:latin typeface="+mn-ea"/>
              </a:rPr>
              <a:t>的雏形。</a:t>
            </a:r>
            <a:endParaRPr lang="en-US" altLang="zh-CN" sz="1200" dirty="0" smtClean="0">
              <a:latin typeface="+mn-ea"/>
            </a:endParaRPr>
          </a:p>
          <a:p>
            <a:r>
              <a:rPr lang="en-US" altLang="zh-CN" sz="1200" dirty="0" smtClean="0">
                <a:latin typeface="+mn-ea"/>
              </a:rPr>
              <a:t>2008</a:t>
            </a:r>
            <a:r>
              <a:rPr lang="zh-CN" altLang="zh-CN" sz="1200" dirty="0" smtClean="0">
                <a:latin typeface="+mn-ea"/>
              </a:rPr>
              <a:t>年，</a:t>
            </a:r>
            <a:r>
              <a:rPr lang="en-US" altLang="zh-CN" sz="1200" dirty="0" smtClean="0">
                <a:latin typeface="+mn-ea"/>
              </a:rPr>
              <a:t>Nick </a:t>
            </a:r>
            <a:r>
              <a:rPr lang="en-US" altLang="zh-CN" sz="1200" dirty="0" err="1" smtClean="0">
                <a:latin typeface="+mn-ea"/>
              </a:rPr>
              <a:t>McKeown</a:t>
            </a:r>
            <a:r>
              <a:rPr lang="zh-CN" altLang="zh-CN" sz="1200" dirty="0" smtClean="0">
                <a:latin typeface="+mn-ea"/>
              </a:rPr>
              <a:t>的校园网络创新实验获得成功，并提出了</a:t>
            </a:r>
            <a:r>
              <a:rPr lang="en-US" altLang="zh-CN" sz="1200" dirty="0" err="1" smtClean="0">
                <a:latin typeface="+mn-ea"/>
              </a:rPr>
              <a:t>OpenFlow</a:t>
            </a:r>
            <a:r>
              <a:rPr lang="zh-CN" altLang="zh-CN" sz="1200" dirty="0" smtClean="0">
                <a:latin typeface="+mn-ea"/>
              </a:rPr>
              <a:t>协议。</a:t>
            </a:r>
            <a:r>
              <a:rPr lang="en-US" altLang="zh-CN" sz="1200" dirty="0" err="1" smtClean="0">
                <a:latin typeface="+mn-ea"/>
              </a:rPr>
              <a:t>OpenFlow</a:t>
            </a:r>
            <a:r>
              <a:rPr lang="zh-CN" altLang="zh-CN" sz="1200" dirty="0" smtClean="0">
                <a:latin typeface="+mn-ea"/>
              </a:rPr>
              <a:t>协议通过对控制层和转发层进行交互，可以实现网络的控制和转发分离，使控制层和转发层无需关注对方的工作，从而使网络编程能力得到提升。</a:t>
            </a:r>
            <a:endParaRPr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a:t>
            </a:fld>
            <a:endParaRPr lang="zh-CN" altLang="en-US"/>
          </a:p>
        </p:txBody>
      </p:sp>
    </p:spTree>
    <p:extLst>
      <p:ext uri="{BB962C8B-B14F-4D97-AF65-F5344CB8AC3E}">
        <p14:creationId xmlns:p14="http://schemas.microsoft.com/office/powerpoint/2010/main" val="3261790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考虑多</a:t>
                </a:r>
                <a:r>
                  <a:rPr lang="en-US" altLang="zh-CN" sz="1200" kern="1200" dirty="0">
                    <a:solidFill>
                      <a:schemeClr val="tx1"/>
                    </a:solidFill>
                    <a:effectLst/>
                    <a:latin typeface="+mn-lt"/>
                    <a:ea typeface="+mn-ea"/>
                    <a:cs typeface="+mn-cs"/>
                  </a:rPr>
                  <a:t>hop</a:t>
                </a:r>
                <a:r>
                  <a:rPr lang="zh-CN" altLang="zh-CN" sz="1200" kern="1200" dirty="0">
                    <a:solidFill>
                      <a:schemeClr val="tx1"/>
                    </a:solidFill>
                    <a:effectLst/>
                    <a:latin typeface="+mn-lt"/>
                    <a:ea typeface="+mn-ea"/>
                    <a:cs typeface="+mn-cs"/>
                  </a:rPr>
                  <a:t>的算法中</a:t>
                </a:r>
                <a14:m>
                  <m:oMath xmlns:m="http://schemas.openxmlformats.org/officeDocument/2006/math">
                    <m:nary>
                      <m:naryPr>
                        <m:chr m:val="∑"/>
                        <m:limLoc m:val="undOvr"/>
                        <m:subHide m:val="on"/>
                        <m:supHide m:val="on"/>
                        <m:ctrlPr>
                          <a:rPr lang="zh-CN" altLang="zh-CN" sz="1200" i="1" kern="1200">
                            <a:solidFill>
                              <a:schemeClr val="tx1"/>
                            </a:solidFill>
                            <a:effectLst/>
                            <a:latin typeface="+mn-lt"/>
                            <a:ea typeface="+mn-ea"/>
                            <a:cs typeface="+mn-cs"/>
                          </a:rPr>
                        </m:ctrlPr>
                      </m:naryPr>
                      <m:sub/>
                      <m:sup/>
                      <m:e>
                        <m:r>
                          <a:rPr lang="en-US" altLang="zh-CN" sz="1200" i="1" kern="1200">
                            <a:solidFill>
                              <a:schemeClr val="tx1"/>
                            </a:solidFill>
                            <a:effectLst/>
                            <a:latin typeface="+mn-lt"/>
                            <a:ea typeface="+mn-ea"/>
                            <a:cs typeface="+mn-cs"/>
                          </a:rPr>
                          <m:t>(</m:t>
                        </m:r>
                        <m:r>
                          <a:rPr lang="en-US" altLang="zh-CN" sz="1200" i="1" kern="1200">
                            <a:solidFill>
                              <a:schemeClr val="tx1"/>
                            </a:solidFill>
                            <a:effectLst/>
                            <a:latin typeface="+mn-lt"/>
                            <a:ea typeface="+mn-ea"/>
                            <a:cs typeface="+mn-cs"/>
                          </a:rPr>
                          <m:t>𝑡</m:t>
                        </m:r>
                        <m:r>
                          <a:rPr lang="en-US" altLang="zh-CN" sz="1200" i="1" kern="1200">
                            <a:solidFill>
                              <a:schemeClr val="tx1"/>
                            </a:solidFill>
                            <a:effectLst/>
                            <a:latin typeface="+mn-lt"/>
                            <a:ea typeface="+mn-ea"/>
                            <a:cs typeface="+mn-cs"/>
                          </a:rPr>
                          <m:t>)</m:t>
                        </m:r>
                      </m:e>
                    </m:nary>
                  </m:oMath>
                </a14:m>
                <a:r>
                  <a:rPr lang="zh-CN" altLang="zh-CN" sz="1200" kern="1200" dirty="0">
                    <a:solidFill>
                      <a:schemeClr val="tx1"/>
                    </a:solidFill>
                    <a:effectLst/>
                    <a:latin typeface="+mn-lt"/>
                    <a:ea typeface="+mn-ea"/>
                    <a:cs typeface="+mn-cs"/>
                  </a:rPr>
                  <a:t>代表网络中前</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忙的</a:t>
                </a:r>
                <a:r>
                  <a:rPr lang="en-US" altLang="zh-CN" sz="1200" kern="1200" dirty="0">
                    <a:solidFill>
                      <a:schemeClr val="tx1"/>
                    </a:solidFill>
                    <a:effectLst/>
                    <a:latin typeface="+mn-lt"/>
                    <a:ea typeface="+mn-ea"/>
                    <a:cs typeface="+mn-cs"/>
                  </a:rPr>
                  <a:t>hops</a:t>
                </a:r>
                <a:r>
                  <a:rPr lang="zh-CN" altLang="zh-CN" sz="1200" kern="1200" dirty="0">
                    <a:solidFill>
                      <a:schemeClr val="tx1"/>
                    </a:solidFill>
                    <a:effectLst/>
                    <a:latin typeface="+mn-lt"/>
                    <a:ea typeface="+mn-ea"/>
                    <a:cs typeface="+mn-cs"/>
                  </a:rPr>
                  <a:t>集合，找出经过</a:t>
                </a:r>
                <a14:m>
                  <m:oMath xmlns:m="http://schemas.openxmlformats.org/officeDocument/2006/math">
                    <m:nary>
                      <m:naryPr>
                        <m:chr m:val="∑"/>
                        <m:limLoc m:val="undOvr"/>
                        <m:subHide m:val="on"/>
                        <m:supHide m:val="on"/>
                        <m:ctrlPr>
                          <a:rPr lang="zh-CN" altLang="zh-CN" sz="1200" i="1" kern="1200">
                            <a:solidFill>
                              <a:schemeClr val="tx1"/>
                            </a:solidFill>
                            <a:effectLst/>
                            <a:latin typeface="+mn-lt"/>
                            <a:ea typeface="+mn-ea"/>
                            <a:cs typeface="+mn-cs"/>
                          </a:rPr>
                        </m:ctrlPr>
                      </m:naryPr>
                      <m:sub/>
                      <m:sup/>
                      <m:e>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t</m:t>
                        </m:r>
                        <m:r>
                          <a:rPr lang="en-US" altLang="zh-CN" sz="1200" kern="1200">
                            <a:solidFill>
                              <a:schemeClr val="tx1"/>
                            </a:solidFill>
                            <a:effectLst/>
                            <a:latin typeface="+mn-lt"/>
                            <a:ea typeface="+mn-ea"/>
                            <a:cs typeface="+mn-cs"/>
                          </a:rPr>
                          <m:t>)</m:t>
                        </m:r>
                      </m:e>
                    </m:nary>
                  </m:oMath>
                </a14:m>
                <a:r>
                  <a:rPr lang="zh-CN" altLang="zh-CN" sz="1200" kern="1200" dirty="0">
                    <a:solidFill>
                      <a:schemeClr val="tx1"/>
                    </a:solidFill>
                    <a:effectLst/>
                    <a:latin typeface="+mn-lt"/>
                    <a:ea typeface="+mn-ea"/>
                    <a:cs typeface="+mn-cs"/>
                  </a:rPr>
                  <a:t>最多点的流</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（从源交换机到目的交换机）调度到路径</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上，</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需满足以下条件：每个检测周期检测一次负载，在最近的一次检测内，从源交换机到目的交换机上所有路径中路径</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的最忙</a:t>
                </a:r>
                <a:r>
                  <a:rPr lang="en-US" altLang="zh-CN" sz="1200" kern="1200" dirty="0">
                    <a:solidFill>
                      <a:schemeClr val="tx1"/>
                    </a:solidFill>
                    <a:effectLst/>
                    <a:latin typeface="+mn-lt"/>
                    <a:ea typeface="+mn-ea"/>
                    <a:cs typeface="+mn-cs"/>
                  </a:rPr>
                  <a:t>hop</a:t>
                </a:r>
                <a:r>
                  <a:rPr lang="zh-CN" altLang="zh-CN" sz="1200" kern="1200" dirty="0">
                    <a:solidFill>
                      <a:schemeClr val="tx1"/>
                    </a:solidFill>
                    <a:effectLst/>
                    <a:latin typeface="+mn-lt"/>
                    <a:ea typeface="+mn-ea"/>
                    <a:cs typeface="+mn-cs"/>
                  </a:rPr>
                  <a:t>中的可用带宽最大，并且在最近的这段检测周期内，没有流被调度到路径</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上。</a:t>
                </a:r>
              </a:p>
              <a:p>
                <a:endParaRPr lang="zh-CN" altLang="en-US" dirty="0"/>
              </a:p>
            </p:txBody>
          </p:sp>
        </mc:Choice>
        <mc:Fallback>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考虑多</a:t>
                </a:r>
                <a:r>
                  <a:rPr lang="en-US" altLang="zh-CN" sz="1200" kern="1200" dirty="0">
                    <a:solidFill>
                      <a:schemeClr val="tx1"/>
                    </a:solidFill>
                    <a:effectLst/>
                    <a:latin typeface="+mn-lt"/>
                    <a:ea typeface="+mn-ea"/>
                    <a:cs typeface="+mn-cs"/>
                  </a:rPr>
                  <a:t>hop</a:t>
                </a:r>
                <a:r>
                  <a:rPr lang="zh-CN" altLang="zh-CN" sz="1200" kern="1200" dirty="0">
                    <a:solidFill>
                      <a:schemeClr val="tx1"/>
                    </a:solidFill>
                    <a:effectLst/>
                    <a:latin typeface="+mn-lt"/>
                    <a:ea typeface="+mn-ea"/>
                    <a:cs typeface="+mn-cs"/>
                  </a:rPr>
                  <a:t>的算法中</a:t>
                </a:r>
                <a:r>
                  <a:rPr lang="zh-CN" altLang="zh-CN" sz="1200" i="0" kern="1200">
                    <a:solidFill>
                      <a:schemeClr val="tx1"/>
                    </a:solidFill>
                    <a:effectLst/>
                    <a:latin typeface="+mn-lt"/>
                    <a:ea typeface="+mn-ea"/>
                    <a:cs typeface="+mn-cs"/>
                  </a:rPr>
                  <a:t>∑1</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(𝑡)</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代表网络中前</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忙的</a:t>
                </a:r>
                <a:r>
                  <a:rPr lang="en-US" altLang="zh-CN" sz="1200" kern="1200" dirty="0">
                    <a:solidFill>
                      <a:schemeClr val="tx1"/>
                    </a:solidFill>
                    <a:effectLst/>
                    <a:latin typeface="+mn-lt"/>
                    <a:ea typeface="+mn-ea"/>
                    <a:cs typeface="+mn-cs"/>
                  </a:rPr>
                  <a:t>hops</a:t>
                </a:r>
                <a:r>
                  <a:rPr lang="zh-CN" altLang="zh-CN" sz="1200" kern="1200" dirty="0">
                    <a:solidFill>
                      <a:schemeClr val="tx1"/>
                    </a:solidFill>
                    <a:effectLst/>
                    <a:latin typeface="+mn-lt"/>
                    <a:ea typeface="+mn-ea"/>
                    <a:cs typeface="+mn-cs"/>
                  </a:rPr>
                  <a:t>集合，找出经过</a:t>
                </a:r>
                <a:r>
                  <a:rPr lang="zh-CN" altLang="zh-CN" sz="1200" i="0" kern="1200">
                    <a:solidFill>
                      <a:schemeClr val="tx1"/>
                    </a:solidFill>
                    <a:effectLst/>
                    <a:latin typeface="+mn-lt"/>
                    <a:ea typeface="+mn-ea"/>
                    <a:cs typeface="+mn-cs"/>
                  </a:rPr>
                  <a:t>∑1</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(t)</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最多点的流</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（从源交换机到目的交换机）调度到路径</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上，</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需满足以下条件：每个检测周期检测一次负载，在最近的一次检测内，从源交换机到目的交换机上所有路径中路径</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的最忙</a:t>
                </a:r>
                <a:r>
                  <a:rPr lang="en-US" altLang="zh-CN" sz="1200" kern="1200" dirty="0">
                    <a:solidFill>
                      <a:schemeClr val="tx1"/>
                    </a:solidFill>
                    <a:effectLst/>
                    <a:latin typeface="+mn-lt"/>
                    <a:ea typeface="+mn-ea"/>
                    <a:cs typeface="+mn-cs"/>
                  </a:rPr>
                  <a:t>hop</a:t>
                </a:r>
                <a:r>
                  <a:rPr lang="zh-CN" altLang="zh-CN" sz="1200" kern="1200" dirty="0">
                    <a:solidFill>
                      <a:schemeClr val="tx1"/>
                    </a:solidFill>
                    <a:effectLst/>
                    <a:latin typeface="+mn-lt"/>
                    <a:ea typeface="+mn-ea"/>
                    <a:cs typeface="+mn-cs"/>
                  </a:rPr>
                  <a:t>中的可用带宽最大，并且在最近的这段检测周期内，没有流被调度到路径</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上。</a:t>
                </a:r>
              </a:p>
              <a:p>
                <a:endParaRPr lang="zh-CN" altLang="en-US" dirty="0"/>
              </a:p>
            </p:txBody>
          </p:sp>
        </mc:Fallback>
      </mc:AlternateContent>
      <p:sp>
        <p:nvSpPr>
          <p:cNvPr id="4" name="灯片编号占位符 3"/>
          <p:cNvSpPr>
            <a:spLocks noGrp="1"/>
          </p:cNvSpPr>
          <p:nvPr>
            <p:ph type="sldNum" sz="quarter" idx="10"/>
          </p:nvPr>
        </p:nvSpPr>
        <p:spPr/>
        <p:txBody>
          <a:bodyPr/>
          <a:lstStyle/>
          <a:p>
            <a:fld id="{BFCD3F9F-480C-4DB9-A73C-A1194327C824}" type="slidenum">
              <a:rPr lang="zh-CN" altLang="en-US" smtClean="0"/>
              <a:t>47</a:t>
            </a:fld>
            <a:endParaRPr lang="zh-CN" altLang="en-US"/>
          </a:p>
        </p:txBody>
      </p:sp>
    </p:spTree>
    <p:extLst>
      <p:ext uri="{BB962C8B-B14F-4D97-AF65-F5344CB8AC3E}">
        <p14:creationId xmlns:p14="http://schemas.microsoft.com/office/powerpoint/2010/main" val="3487909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EB5B5-5FF4-4644-BDEA-A2F9EAF4BBB6}" type="slidenum">
              <a:rPr lang="zh-CN" altLang="en-US" smtClean="0"/>
              <a:t>48</a:t>
            </a:fld>
            <a:endParaRPr lang="zh-CN" altLang="en-US"/>
          </a:p>
        </p:txBody>
      </p:sp>
    </p:spTree>
    <p:extLst>
      <p:ext uri="{BB962C8B-B14F-4D97-AF65-F5344CB8AC3E}">
        <p14:creationId xmlns:p14="http://schemas.microsoft.com/office/powerpoint/2010/main" val="2212948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uniform</a:t>
            </a:r>
            <a:r>
              <a:rPr lang="zh-CN" altLang="en-US" dirty="0" smtClean="0"/>
              <a:t>：初始化时，在任两对主机之间平均分配流</a:t>
            </a:r>
            <a:endParaRPr lang="en-US" altLang="zh-CN" dirty="0" smtClean="0"/>
          </a:p>
          <a:p>
            <a:r>
              <a:rPr lang="en-US" altLang="zh-CN" dirty="0" smtClean="0"/>
              <a:t>Center-based</a:t>
            </a:r>
            <a:r>
              <a:rPr lang="zh-CN" altLang="en-US" dirty="0" smtClean="0"/>
              <a:t>：选一个主机作为</a:t>
            </a:r>
            <a:r>
              <a:rPr lang="en-US" altLang="zh-CN" dirty="0" smtClean="0"/>
              <a:t>central</a:t>
            </a:r>
            <a:r>
              <a:rPr lang="en-US" altLang="zh-CN" baseline="0" dirty="0" smtClean="0"/>
              <a:t> server</a:t>
            </a:r>
            <a:r>
              <a:rPr lang="zh-CN" altLang="en-US" baseline="0" dirty="0" smtClean="0"/>
              <a:t>，给其它所有主机发数据</a:t>
            </a:r>
            <a:endParaRPr lang="en-US" altLang="zh-CN" baseline="0" dirty="0" smtClean="0"/>
          </a:p>
          <a:p>
            <a:r>
              <a:rPr lang="en-US" altLang="zh-CN" baseline="0" dirty="0" smtClean="0"/>
              <a:t>LABERIO</a:t>
            </a:r>
            <a:r>
              <a:rPr lang="zh-CN" altLang="en-US" baseline="0" dirty="0" smtClean="0"/>
              <a:t>可能在不稳定网络中能更好得提高负载均衡</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49</a:t>
            </a:fld>
            <a:endParaRPr lang="zh-CN" altLang="en-US"/>
          </a:p>
        </p:txBody>
      </p:sp>
    </p:spTree>
    <p:extLst>
      <p:ext uri="{BB962C8B-B14F-4D97-AF65-F5344CB8AC3E}">
        <p14:creationId xmlns:p14="http://schemas.microsoft.com/office/powerpoint/2010/main" val="3963287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uniform</a:t>
            </a:r>
            <a:r>
              <a:rPr lang="zh-CN" altLang="en-US" dirty="0" smtClean="0"/>
              <a:t>：初始化时，在任两对主机之间平均分配流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50</a:t>
            </a:fld>
            <a:endParaRPr lang="zh-CN" altLang="en-US"/>
          </a:p>
        </p:txBody>
      </p:sp>
    </p:spTree>
    <p:extLst>
      <p:ext uri="{BB962C8B-B14F-4D97-AF65-F5344CB8AC3E}">
        <p14:creationId xmlns:p14="http://schemas.microsoft.com/office/powerpoint/2010/main" val="2240147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51</a:t>
            </a:fld>
            <a:endParaRPr lang="zh-CN" altLang="en-US"/>
          </a:p>
        </p:txBody>
      </p:sp>
    </p:spTree>
    <p:extLst>
      <p:ext uri="{BB962C8B-B14F-4D97-AF65-F5344CB8AC3E}">
        <p14:creationId xmlns:p14="http://schemas.microsoft.com/office/powerpoint/2010/main" val="22267546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54</a:t>
            </a:fld>
            <a:endParaRPr lang="zh-CN" altLang="en-US"/>
          </a:p>
        </p:txBody>
      </p:sp>
    </p:spTree>
    <p:extLst>
      <p:ext uri="{BB962C8B-B14F-4D97-AF65-F5344CB8AC3E}">
        <p14:creationId xmlns:p14="http://schemas.microsoft.com/office/powerpoint/2010/main" val="429110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Ecmp</a:t>
            </a:r>
            <a:r>
              <a:rPr lang="zh-CN" altLang="en-US" dirty="0" smtClean="0"/>
              <a:t>是根据五元组来的</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5</a:t>
            </a:fld>
            <a:endParaRPr lang="zh-CN" altLang="en-US"/>
          </a:p>
        </p:txBody>
      </p:sp>
    </p:spTree>
    <p:extLst>
      <p:ext uri="{BB962C8B-B14F-4D97-AF65-F5344CB8AC3E}">
        <p14:creationId xmlns:p14="http://schemas.microsoft.com/office/powerpoint/2010/main" val="165899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6</a:t>
            </a:fld>
            <a:endParaRPr lang="zh-CN" altLang="en-US"/>
          </a:p>
        </p:txBody>
      </p:sp>
    </p:spTree>
    <p:extLst>
      <p:ext uri="{BB962C8B-B14F-4D97-AF65-F5344CB8AC3E}">
        <p14:creationId xmlns:p14="http://schemas.microsoft.com/office/powerpoint/2010/main" val="289284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7</a:t>
            </a:fld>
            <a:endParaRPr lang="zh-CN" altLang="en-US"/>
          </a:p>
        </p:txBody>
      </p:sp>
    </p:spTree>
    <p:extLst>
      <p:ext uri="{BB962C8B-B14F-4D97-AF65-F5344CB8AC3E}">
        <p14:creationId xmlns:p14="http://schemas.microsoft.com/office/powerpoint/2010/main" val="51885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take the following parameters for the probability stride traffic test: Probability Stride(1, 4, 64) (50%, 30%, 20%).</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8</a:t>
            </a:fld>
            <a:endParaRPr lang="zh-CN" altLang="en-US"/>
          </a:p>
        </p:txBody>
      </p:sp>
    </p:spTree>
    <p:extLst>
      <p:ext uri="{BB962C8B-B14F-4D97-AF65-F5344CB8AC3E}">
        <p14:creationId xmlns:p14="http://schemas.microsoft.com/office/powerpoint/2010/main" val="1206523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the real bandwidth that one flow can achieve will be less than or equal to the bandwidth it has been designed on </a:t>
            </a:r>
            <a:r>
              <a:rPr lang="en-US" altLang="zh-CN" dirty="0" err="1" smtClean="0"/>
              <a:t>Iperf</a:t>
            </a:r>
            <a:r>
              <a:rPr lang="en-US" altLang="zh-CN" dirty="0" smtClean="0"/>
              <a:t> client host. The higher this ratio is, the better throughput the network can get. </a:t>
            </a:r>
          </a:p>
          <a:p>
            <a:r>
              <a:rPr lang="en-US" altLang="zh-CN" dirty="0" smtClean="0"/>
              <a:t>2</a:t>
            </a:r>
            <a:r>
              <a:rPr lang="zh-CN" altLang="en-US" dirty="0" smtClean="0"/>
              <a:t>，</a:t>
            </a:r>
            <a:r>
              <a:rPr lang="en-US" altLang="zh-CN" dirty="0" smtClean="0"/>
              <a:t>The smaller the delay is, the less chances of network congestion exist</a:t>
            </a:r>
            <a:endParaRPr lang="zh-CN" altLang="en-US" dirty="0"/>
          </a:p>
        </p:txBody>
      </p:sp>
      <p:sp>
        <p:nvSpPr>
          <p:cNvPr id="4" name="灯片编号占位符 3"/>
          <p:cNvSpPr>
            <a:spLocks noGrp="1"/>
          </p:cNvSpPr>
          <p:nvPr>
            <p:ph type="sldNum" sz="quarter" idx="10"/>
          </p:nvPr>
        </p:nvSpPr>
        <p:spPr/>
        <p:txBody>
          <a:bodyPr/>
          <a:lstStyle/>
          <a:p>
            <a:fld id="{BFCD3F9F-480C-4DB9-A73C-A1194327C824}" type="slidenum">
              <a:rPr lang="zh-CN" altLang="en-US" smtClean="0"/>
              <a:t>9</a:t>
            </a:fld>
            <a:endParaRPr lang="zh-CN" altLang="en-US"/>
          </a:p>
        </p:txBody>
      </p:sp>
    </p:spTree>
    <p:extLst>
      <p:ext uri="{BB962C8B-B14F-4D97-AF65-F5344CB8AC3E}">
        <p14:creationId xmlns:p14="http://schemas.microsoft.com/office/powerpoint/2010/main" val="129731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Sdn</a:t>
            </a:r>
            <a:r>
              <a:rPr lang="zh-CN" altLang="en-US" dirty="0" smtClean="0"/>
              <a:t>中的负载均衡技术的研究与实现</a:t>
            </a:r>
            <a:endParaRPr lang="zh-CN" altLang="en-US" dirty="0"/>
          </a:p>
        </p:txBody>
      </p:sp>
      <p:sp>
        <p:nvSpPr>
          <p:cNvPr id="3" name="副标题 2"/>
          <p:cNvSpPr>
            <a:spLocks noGrp="1"/>
          </p:cNvSpPr>
          <p:nvPr>
            <p:ph type="subTitle" idx="1"/>
          </p:nvPr>
        </p:nvSpPr>
        <p:spPr/>
        <p:txBody>
          <a:bodyPr/>
          <a:lstStyle/>
          <a:p>
            <a:r>
              <a:rPr lang="zh-CN" altLang="en-US" dirty="0" smtClean="0"/>
              <a:t>曾晓森</a:t>
            </a:r>
            <a:endParaRPr lang="en-US" altLang="zh-CN" dirty="0" smtClean="0"/>
          </a:p>
          <a:p>
            <a:r>
              <a:rPr lang="en-US" altLang="zh-CN" dirty="0" smtClean="0"/>
              <a:t>2017,11,15</a:t>
            </a:r>
            <a:endParaRPr lang="zh-CN" altLang="en-US" dirty="0"/>
          </a:p>
        </p:txBody>
      </p:sp>
    </p:spTree>
    <p:extLst>
      <p:ext uri="{BB962C8B-B14F-4D97-AF65-F5344CB8AC3E}">
        <p14:creationId xmlns:p14="http://schemas.microsoft.com/office/powerpoint/2010/main" val="382412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算法实现流程</a:t>
            </a:r>
            <a:endParaRPr lang="zh-CN" altLang="en-US" dirty="0"/>
          </a:p>
        </p:txBody>
      </p:sp>
      <p:sp>
        <p:nvSpPr>
          <p:cNvPr id="3" name="内容占位符 2"/>
          <p:cNvSpPr>
            <a:spLocks noGrp="1"/>
          </p:cNvSpPr>
          <p:nvPr>
            <p:ph idx="1"/>
          </p:nvPr>
        </p:nvSpPr>
        <p:spPr/>
        <p:txBody>
          <a:bodyPr/>
          <a:lstStyle/>
          <a:p>
            <a:r>
              <a:rPr lang="en-US" altLang="zh-CN" dirty="0"/>
              <a:t>DLB</a:t>
            </a:r>
            <a:r>
              <a:rPr lang="zh-CN" altLang="zh-CN" dirty="0"/>
              <a:t>算法通过端口流量信息和数据流的调度，统计出链路的负载情况，利用单跳贪心算法进行选路，将当前最小负载链路添加到流路径中，达到较高的网络传输率，从而实现负载均衡</a:t>
            </a:r>
            <a:r>
              <a:rPr lang="zh-CN" altLang="zh-CN" dirty="0" smtClean="0"/>
              <a:t>。</a:t>
            </a:r>
            <a:endParaRPr lang="en-US" altLang="zh-CN" dirty="0" smtClean="0"/>
          </a:p>
          <a:p>
            <a:r>
              <a:rPr lang="zh-CN" altLang="en-US" dirty="0" smtClean="0"/>
              <a:t>伪代码如下：</a:t>
            </a:r>
            <a:endParaRPr lang="zh-CN" altLang="zh-CN" dirty="0"/>
          </a:p>
          <a:p>
            <a:endParaRPr lang="zh-CN" altLang="en-US" dirty="0"/>
          </a:p>
        </p:txBody>
      </p:sp>
    </p:spTree>
    <p:extLst>
      <p:ext uri="{BB962C8B-B14F-4D97-AF65-F5344CB8AC3E}">
        <p14:creationId xmlns:p14="http://schemas.microsoft.com/office/powerpoint/2010/main" val="4030055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伪代码</a:t>
            </a:r>
          </a:p>
        </p:txBody>
      </p:sp>
      <p:sp>
        <p:nvSpPr>
          <p:cNvPr id="3" name="内容占位符 2"/>
          <p:cNvSpPr>
            <a:spLocks noGrp="1"/>
          </p:cNvSpPr>
          <p:nvPr>
            <p:ph idx="1"/>
          </p:nvPr>
        </p:nvSpPr>
        <p:spPr/>
        <p:txBody>
          <a:bodyPr>
            <a:normAutofit fontScale="92500" lnSpcReduction="20000"/>
          </a:bodyPr>
          <a:lstStyle/>
          <a:p>
            <a:r>
              <a:rPr lang="en-US" altLang="zh-CN" dirty="0"/>
              <a:t>DLB Algorithm</a:t>
            </a:r>
            <a:endParaRPr lang="zh-CN" altLang="zh-CN" dirty="0"/>
          </a:p>
          <a:p>
            <a:r>
              <a:rPr lang="en-US" altLang="zh-CN" dirty="0"/>
              <a:t>Require flow, </a:t>
            </a:r>
            <a:r>
              <a:rPr lang="en-US" altLang="zh-CN" dirty="0" err="1"/>
              <a:t>fatTree</a:t>
            </a:r>
            <a:endParaRPr lang="zh-CN" altLang="zh-CN" dirty="0"/>
          </a:p>
          <a:p>
            <a:r>
              <a:rPr lang="en-US" altLang="zh-CN" dirty="0"/>
              <a:t>1    </a:t>
            </a:r>
            <a:r>
              <a:rPr lang="en-US" altLang="zh-CN" dirty="0" err="1"/>
              <a:t>srcHost</a:t>
            </a:r>
            <a:r>
              <a:rPr lang="en-US" altLang="zh-CN" dirty="0"/>
              <a:t> = </a:t>
            </a:r>
            <a:r>
              <a:rPr lang="en-US" altLang="zh-CN" dirty="0" err="1"/>
              <a:t>locateSrc</a:t>
            </a:r>
            <a:r>
              <a:rPr lang="en-US" altLang="zh-CN" dirty="0"/>
              <a:t>(flow);</a:t>
            </a:r>
            <a:endParaRPr lang="zh-CN" altLang="zh-CN" dirty="0"/>
          </a:p>
          <a:p>
            <a:r>
              <a:rPr lang="en-US" altLang="zh-CN" dirty="0"/>
              <a:t>2    </a:t>
            </a:r>
            <a:r>
              <a:rPr lang="en-US" altLang="zh-CN" dirty="0" err="1"/>
              <a:t>dstHost</a:t>
            </a:r>
            <a:r>
              <a:rPr lang="en-US" altLang="zh-CN" dirty="0"/>
              <a:t> = </a:t>
            </a:r>
            <a:r>
              <a:rPr lang="en-US" altLang="zh-CN" dirty="0" err="1"/>
              <a:t>locateDst</a:t>
            </a:r>
            <a:r>
              <a:rPr lang="en-US" altLang="zh-CN" dirty="0"/>
              <a:t>(flow);</a:t>
            </a:r>
            <a:endParaRPr lang="zh-CN" altLang="zh-CN" dirty="0"/>
          </a:p>
          <a:p>
            <a:r>
              <a:rPr lang="en-US" altLang="zh-CN" dirty="0"/>
              <a:t>3    layer = </a:t>
            </a:r>
            <a:r>
              <a:rPr lang="en-US" altLang="zh-CN" dirty="0" err="1"/>
              <a:t>setTopLayer</a:t>
            </a:r>
            <a:r>
              <a:rPr lang="en-US" altLang="zh-CN" dirty="0"/>
              <a:t>();</a:t>
            </a:r>
            <a:endParaRPr lang="zh-CN" altLang="zh-CN" dirty="0"/>
          </a:p>
          <a:p>
            <a:r>
              <a:rPr lang="en-US" altLang="zh-CN" dirty="0"/>
              <a:t>4    </a:t>
            </a:r>
            <a:r>
              <a:rPr lang="en-US" altLang="zh-CN" dirty="0" err="1"/>
              <a:t>curSw</a:t>
            </a:r>
            <a:r>
              <a:rPr lang="en-US" altLang="zh-CN" dirty="0"/>
              <a:t> = </a:t>
            </a:r>
            <a:r>
              <a:rPr lang="en-US" altLang="zh-CN" dirty="0" err="1"/>
              <a:t>locateCurrentSwitch</a:t>
            </a:r>
            <a:r>
              <a:rPr lang="en-US" altLang="zh-CN" dirty="0"/>
              <a:t>();</a:t>
            </a:r>
            <a:endParaRPr lang="zh-CN" altLang="zh-CN" dirty="0"/>
          </a:p>
          <a:p>
            <a:r>
              <a:rPr lang="en-US" altLang="zh-CN" dirty="0"/>
              <a:t>5    direction = 1//search upward</a:t>
            </a:r>
            <a:endParaRPr lang="zh-CN" altLang="zh-CN" dirty="0"/>
          </a:p>
          <a:p>
            <a:r>
              <a:rPr lang="en-US" altLang="zh-CN" dirty="0"/>
              <a:t>6    path = null;//list of </a:t>
            </a:r>
            <a:r>
              <a:rPr lang="en-US" altLang="zh-CN" dirty="0" err="1"/>
              <a:t>switchs</a:t>
            </a:r>
            <a:endParaRPr lang="zh-CN" altLang="zh-CN" dirty="0"/>
          </a:p>
          <a:p>
            <a:r>
              <a:rPr lang="en-US" altLang="zh-CN" dirty="0"/>
              <a:t>7    return search();</a:t>
            </a:r>
            <a:endParaRPr lang="zh-CN" altLang="zh-CN" dirty="0"/>
          </a:p>
          <a:p>
            <a:endParaRPr lang="zh-CN" altLang="en-US" dirty="0"/>
          </a:p>
        </p:txBody>
      </p:sp>
    </p:spTree>
    <p:extLst>
      <p:ext uri="{BB962C8B-B14F-4D97-AF65-F5344CB8AC3E}">
        <p14:creationId xmlns:p14="http://schemas.microsoft.com/office/powerpoint/2010/main" val="71234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77500" lnSpcReduction="20000"/>
          </a:bodyPr>
          <a:lstStyle/>
          <a:p>
            <a:r>
              <a:rPr lang="en-US" altLang="zh-CN" dirty="0"/>
              <a:t>Search Algorithm</a:t>
            </a:r>
            <a:endParaRPr lang="zh-CN" altLang="zh-CN" dirty="0"/>
          </a:p>
          <a:p>
            <a:r>
              <a:rPr lang="en-US" altLang="zh-CN" dirty="0"/>
              <a:t>1    search(){</a:t>
            </a:r>
            <a:endParaRPr lang="zh-CN" altLang="zh-CN" dirty="0"/>
          </a:p>
          <a:p>
            <a:r>
              <a:rPr lang="en-US" altLang="zh-CN" dirty="0"/>
              <a:t>2    </a:t>
            </a:r>
            <a:r>
              <a:rPr lang="en-US" altLang="zh-CN" dirty="0" err="1"/>
              <a:t>path.add</a:t>
            </a:r>
            <a:r>
              <a:rPr lang="en-US" altLang="zh-CN" dirty="0"/>
              <a:t>(</a:t>
            </a:r>
            <a:r>
              <a:rPr lang="en-US" altLang="zh-CN" dirty="0" err="1"/>
              <a:t>curSw</a:t>
            </a:r>
            <a:r>
              <a:rPr lang="en-US" altLang="zh-CN" dirty="0"/>
              <a:t>);</a:t>
            </a:r>
            <a:endParaRPr lang="zh-CN" altLang="zh-CN" dirty="0"/>
          </a:p>
          <a:p>
            <a:r>
              <a:rPr lang="en-US" altLang="zh-CN" dirty="0"/>
              <a:t>3    if </a:t>
            </a:r>
            <a:r>
              <a:rPr lang="en-US" altLang="zh-CN" dirty="0" err="1"/>
              <a:t>isBottomLayer</a:t>
            </a:r>
            <a:r>
              <a:rPr lang="en-US" altLang="zh-CN" dirty="0"/>
              <a:t>(</a:t>
            </a:r>
            <a:r>
              <a:rPr lang="en-US" altLang="zh-CN" dirty="0" err="1"/>
              <a:t>curSw</a:t>
            </a:r>
            <a:r>
              <a:rPr lang="en-US" altLang="zh-CN" dirty="0"/>
              <a:t>) then</a:t>
            </a:r>
            <a:endParaRPr lang="zh-CN" altLang="zh-CN" dirty="0"/>
          </a:p>
          <a:p>
            <a:r>
              <a:rPr lang="en-US" altLang="zh-CN" dirty="0"/>
              <a:t>4        return path;</a:t>
            </a:r>
            <a:endParaRPr lang="zh-CN" altLang="zh-CN" dirty="0"/>
          </a:p>
          <a:p>
            <a:r>
              <a:rPr lang="en-US" altLang="zh-CN" dirty="0"/>
              <a:t>5    end if</a:t>
            </a:r>
            <a:endParaRPr lang="zh-CN" altLang="zh-CN" dirty="0"/>
          </a:p>
          <a:p>
            <a:r>
              <a:rPr lang="en-US" altLang="zh-CN" dirty="0"/>
              <a:t>6    if </a:t>
            </a:r>
            <a:r>
              <a:rPr lang="en-US" altLang="zh-CN" dirty="0" err="1"/>
              <a:t>curSw.getLayer</a:t>
            </a:r>
            <a:r>
              <a:rPr lang="en-US" altLang="zh-CN" dirty="0"/>
              <a:t>() = layer then</a:t>
            </a:r>
            <a:endParaRPr lang="zh-CN" altLang="zh-CN" dirty="0"/>
          </a:p>
          <a:p>
            <a:r>
              <a:rPr lang="en-US" altLang="zh-CN" dirty="0"/>
              <a:t>7    direction = 0;//reverse</a:t>
            </a:r>
            <a:endParaRPr lang="zh-CN" altLang="zh-CN" dirty="0"/>
          </a:p>
          <a:p>
            <a:r>
              <a:rPr lang="en-US" altLang="zh-CN" dirty="0"/>
              <a:t>8    end if</a:t>
            </a:r>
            <a:endParaRPr lang="zh-CN" altLang="zh-CN" dirty="0"/>
          </a:p>
          <a:p>
            <a:r>
              <a:rPr lang="en-US" altLang="zh-CN" dirty="0"/>
              <a:t>9    links = </a:t>
            </a:r>
            <a:r>
              <a:rPr lang="en-US" altLang="zh-CN" dirty="0" err="1"/>
              <a:t>findLinks</a:t>
            </a:r>
            <a:r>
              <a:rPr lang="en-US" altLang="zh-CN" dirty="0"/>
              <a:t>(</a:t>
            </a:r>
            <a:r>
              <a:rPr lang="en-US" altLang="zh-CN" dirty="0" err="1"/>
              <a:t>curSw</a:t>
            </a:r>
            <a:r>
              <a:rPr lang="en-US" altLang="zh-CN" dirty="0"/>
              <a:t>, direction);</a:t>
            </a:r>
            <a:endParaRPr lang="zh-CN" altLang="zh-CN" dirty="0"/>
          </a:p>
          <a:p>
            <a:r>
              <a:rPr lang="en-US" altLang="zh-CN" dirty="0"/>
              <a:t>10  link = </a:t>
            </a:r>
            <a:r>
              <a:rPr lang="en-US" altLang="zh-CN" dirty="0" err="1"/>
              <a:t>findWorstFitLink</a:t>
            </a:r>
            <a:r>
              <a:rPr lang="en-US" altLang="zh-CN" dirty="0"/>
              <a:t>(links);</a:t>
            </a:r>
            <a:endParaRPr lang="zh-CN" altLang="zh-CN" dirty="0"/>
          </a:p>
          <a:p>
            <a:r>
              <a:rPr lang="en-US" altLang="zh-CN" dirty="0"/>
              <a:t>11  </a:t>
            </a:r>
            <a:r>
              <a:rPr lang="en-US" altLang="zh-CN" dirty="0" err="1"/>
              <a:t>curSw</a:t>
            </a:r>
            <a:r>
              <a:rPr lang="en-US" altLang="zh-CN" dirty="0"/>
              <a:t> = </a:t>
            </a:r>
            <a:r>
              <a:rPr lang="en-US" altLang="zh-CN" dirty="0" err="1"/>
              <a:t>findNextSwitch</a:t>
            </a:r>
            <a:r>
              <a:rPr lang="en-US" altLang="zh-CN" dirty="0"/>
              <a:t>(link);</a:t>
            </a:r>
            <a:endParaRPr lang="zh-CN" altLang="zh-CN" dirty="0"/>
          </a:p>
          <a:p>
            <a:r>
              <a:rPr lang="en-US" altLang="zh-CN" dirty="0"/>
              <a:t>12  return search();</a:t>
            </a:r>
            <a:endParaRPr lang="zh-CN" altLang="zh-CN" dirty="0"/>
          </a:p>
          <a:p>
            <a:r>
              <a:rPr lang="en-US" altLang="zh-CN" dirty="0"/>
              <a:t>13  };</a:t>
            </a:r>
            <a:endParaRPr lang="zh-CN" altLang="zh-CN" dirty="0"/>
          </a:p>
          <a:p>
            <a:endParaRPr lang="zh-CN" altLang="en-US" dirty="0"/>
          </a:p>
        </p:txBody>
      </p:sp>
      <p:sp>
        <p:nvSpPr>
          <p:cNvPr id="2" name="文本框 1"/>
          <p:cNvSpPr txBox="1"/>
          <p:nvPr/>
        </p:nvSpPr>
        <p:spPr>
          <a:xfrm>
            <a:off x="5724128" y="620688"/>
            <a:ext cx="2962672" cy="1477328"/>
          </a:xfrm>
          <a:prstGeom prst="rect">
            <a:avLst/>
          </a:prstGeom>
          <a:noFill/>
        </p:spPr>
        <p:txBody>
          <a:bodyPr wrap="square" rtlCol="0">
            <a:spAutoFit/>
          </a:bodyPr>
          <a:lstStyle/>
          <a:p>
            <a:r>
              <a:rPr lang="zh-CN" altLang="en-US" dirty="0" smtClean="0"/>
              <a:t>注意：</a:t>
            </a:r>
            <a:r>
              <a:rPr lang="en-US" altLang="zh-CN" dirty="0" smtClean="0"/>
              <a:t>direction</a:t>
            </a:r>
            <a:r>
              <a:rPr lang="zh-CN" altLang="en-US" dirty="0" smtClean="0"/>
              <a:t>设计为</a:t>
            </a:r>
            <a:r>
              <a:rPr lang="en-US" altLang="zh-CN" dirty="0" smtClean="0"/>
              <a:t>0</a:t>
            </a:r>
            <a:r>
              <a:rPr lang="zh-CN" altLang="en-US" dirty="0" smtClean="0"/>
              <a:t>的意思是搜索到最顶端顶点时停止搜索了，因为胖树结构到最顶端顶点时就确定了一条路径</a:t>
            </a:r>
            <a:endParaRPr lang="zh-CN" altLang="en-US" dirty="0"/>
          </a:p>
        </p:txBody>
      </p:sp>
    </p:spTree>
    <p:extLst>
      <p:ext uri="{BB962C8B-B14F-4D97-AF65-F5344CB8AC3E}">
        <p14:creationId xmlns:p14="http://schemas.microsoft.com/office/powerpoint/2010/main" val="317348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对比的算法</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a:t>
            </a:r>
            <a:r>
              <a:rPr lang="en-US" altLang="zh-CN" dirty="0" smtClean="0"/>
              <a:t>NLB</a:t>
            </a:r>
            <a:r>
              <a:rPr lang="zh-CN" altLang="en-US" dirty="0" smtClean="0"/>
              <a:t>算法：利用</a:t>
            </a:r>
            <a:r>
              <a:rPr lang="en-US" altLang="zh-CN" dirty="0" smtClean="0"/>
              <a:t>hash</a:t>
            </a:r>
            <a:r>
              <a:rPr lang="zh-CN" altLang="en-US" dirty="0" smtClean="0"/>
              <a:t>算法随机选择一条链路</a:t>
            </a:r>
            <a:endParaRPr lang="en-US" altLang="zh-CN" dirty="0" smtClean="0"/>
          </a:p>
          <a:p>
            <a:r>
              <a:rPr lang="en-US" altLang="zh-CN" dirty="0" smtClean="0"/>
              <a:t>2</a:t>
            </a:r>
            <a:r>
              <a:rPr lang="zh-CN" altLang="en-US" dirty="0" smtClean="0"/>
              <a:t>，</a:t>
            </a:r>
            <a:r>
              <a:rPr lang="en-US" altLang="zh-CN" dirty="0" smtClean="0"/>
              <a:t>SLB</a:t>
            </a:r>
            <a:r>
              <a:rPr lang="zh-CN" altLang="en-US" dirty="0" smtClean="0"/>
              <a:t>算法（</a:t>
            </a:r>
            <a:r>
              <a:rPr lang="en-US" altLang="zh-CN" dirty="0" smtClean="0"/>
              <a:t>static</a:t>
            </a:r>
            <a:r>
              <a:rPr lang="zh-CN" altLang="en-US" dirty="0" smtClean="0"/>
              <a:t>）：给胖树结构中汇聚层和边缘层的交换机端口从上到下从左到右编号，然后比如一个包从交换机下面端口索引号为</a:t>
            </a:r>
            <a:r>
              <a:rPr lang="en-US" altLang="zh-CN" dirty="0" err="1" smtClean="0"/>
              <a:t>i</a:t>
            </a:r>
            <a:r>
              <a:rPr lang="zh-CN" altLang="en-US" dirty="0" smtClean="0"/>
              <a:t>进入，那么它会从端口索引号为</a:t>
            </a:r>
            <a:r>
              <a:rPr lang="en-US" altLang="zh-CN" dirty="0" smtClean="0"/>
              <a:t>(</a:t>
            </a:r>
            <a:r>
              <a:rPr lang="en-US" altLang="zh-CN" dirty="0" err="1" smtClean="0"/>
              <a:t>i</a:t>
            </a:r>
            <a:r>
              <a:rPr lang="en-US" altLang="zh-CN" dirty="0" smtClean="0"/>
              <a:t>-k/2)</a:t>
            </a:r>
            <a:r>
              <a:rPr lang="zh-CN" altLang="en-US" dirty="0" smtClean="0"/>
              <a:t>的地方出来。</a:t>
            </a:r>
            <a:endParaRPr lang="zh-CN" altLang="en-US" dirty="0"/>
          </a:p>
        </p:txBody>
      </p:sp>
    </p:spTree>
    <p:extLst>
      <p:ext uri="{BB962C8B-B14F-4D97-AF65-F5344CB8AC3E}">
        <p14:creationId xmlns:p14="http://schemas.microsoft.com/office/powerpoint/2010/main" val="1027014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a:t>
            </a:r>
            <a:r>
              <a:rPr lang="zh-CN" altLang="en-US" dirty="0" smtClean="0"/>
              <a:t>模式对比图</a:t>
            </a:r>
            <a:endParaRPr lang="zh-CN" altLang="en-US" dirty="0"/>
          </a:p>
        </p:txBody>
      </p:sp>
      <p:pic>
        <p:nvPicPr>
          <p:cNvPr id="7" name="内容占位符 6"/>
          <p:cNvPicPr>
            <a:picLocks noGrp="1" noChangeAspect="1"/>
          </p:cNvPicPr>
          <p:nvPr>
            <p:ph idx="1"/>
          </p:nvPr>
        </p:nvPicPr>
        <p:blipFill>
          <a:blip r:embed="rId3"/>
          <a:stretch>
            <a:fillRect/>
          </a:stretch>
        </p:blipFill>
        <p:spPr>
          <a:xfrm>
            <a:off x="323528" y="1417638"/>
            <a:ext cx="3960440" cy="4387626"/>
          </a:xfrm>
          <a:prstGeom prst="rect">
            <a:avLst/>
          </a:prstGeom>
        </p:spPr>
      </p:pic>
      <p:pic>
        <p:nvPicPr>
          <p:cNvPr id="8" name="图片 7"/>
          <p:cNvPicPr>
            <a:picLocks noChangeAspect="1"/>
          </p:cNvPicPr>
          <p:nvPr/>
        </p:nvPicPr>
        <p:blipFill>
          <a:blip r:embed="rId4"/>
          <a:stretch>
            <a:fillRect/>
          </a:stretch>
        </p:blipFill>
        <p:spPr>
          <a:xfrm>
            <a:off x="4283968" y="1436828"/>
            <a:ext cx="4248472" cy="3936388"/>
          </a:xfrm>
          <a:prstGeom prst="rect">
            <a:avLst/>
          </a:prstGeom>
        </p:spPr>
      </p:pic>
      <p:sp>
        <p:nvSpPr>
          <p:cNvPr id="9" name="文本框 8"/>
          <p:cNvSpPr txBox="1"/>
          <p:nvPr/>
        </p:nvSpPr>
        <p:spPr>
          <a:xfrm>
            <a:off x="4932040" y="5589240"/>
            <a:ext cx="3600400" cy="369332"/>
          </a:xfrm>
          <a:prstGeom prst="rect">
            <a:avLst/>
          </a:prstGeom>
          <a:noFill/>
        </p:spPr>
        <p:txBody>
          <a:bodyPr wrap="square" rtlCol="0">
            <a:spAutoFit/>
          </a:bodyPr>
          <a:lstStyle/>
          <a:p>
            <a:r>
              <a:rPr lang="en-US" altLang="zh-CN" dirty="0" smtClean="0"/>
              <a:t>Random traffic</a:t>
            </a:r>
            <a:endParaRPr lang="zh-CN" altLang="en-US" dirty="0"/>
          </a:p>
        </p:txBody>
      </p:sp>
    </p:spTree>
    <p:extLst>
      <p:ext uri="{BB962C8B-B14F-4D97-AF65-F5344CB8AC3E}">
        <p14:creationId xmlns:p14="http://schemas.microsoft.com/office/powerpoint/2010/main" val="2831245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概率模式对比图</a:t>
            </a:r>
            <a:endParaRPr lang="zh-CN" altLang="en-US" dirty="0"/>
          </a:p>
        </p:txBody>
      </p:sp>
      <p:pic>
        <p:nvPicPr>
          <p:cNvPr id="4" name="内容占位符 3"/>
          <p:cNvPicPr>
            <a:picLocks noGrp="1" noChangeAspect="1"/>
          </p:cNvPicPr>
          <p:nvPr>
            <p:ph idx="1"/>
          </p:nvPr>
        </p:nvPicPr>
        <p:blipFill>
          <a:blip r:embed="rId3"/>
          <a:stretch>
            <a:fillRect/>
          </a:stretch>
        </p:blipFill>
        <p:spPr>
          <a:xfrm>
            <a:off x="179512" y="1385014"/>
            <a:ext cx="4032448" cy="4564266"/>
          </a:xfrm>
          <a:prstGeom prst="rect">
            <a:avLst/>
          </a:prstGeom>
        </p:spPr>
      </p:pic>
      <p:pic>
        <p:nvPicPr>
          <p:cNvPr id="5" name="图片 4"/>
          <p:cNvPicPr>
            <a:picLocks noChangeAspect="1"/>
          </p:cNvPicPr>
          <p:nvPr/>
        </p:nvPicPr>
        <p:blipFill>
          <a:blip r:embed="rId4"/>
          <a:stretch>
            <a:fillRect/>
          </a:stretch>
        </p:blipFill>
        <p:spPr>
          <a:xfrm>
            <a:off x="4211960" y="1556792"/>
            <a:ext cx="4474840" cy="4248472"/>
          </a:xfrm>
          <a:prstGeom prst="rect">
            <a:avLst/>
          </a:prstGeom>
        </p:spPr>
      </p:pic>
    </p:spTree>
    <p:extLst>
      <p:ext uri="{BB962C8B-B14F-4D97-AF65-F5344CB8AC3E}">
        <p14:creationId xmlns:p14="http://schemas.microsoft.com/office/powerpoint/2010/main" val="94169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优缺点及可改进之处</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DLB</a:t>
            </a:r>
            <a:r>
              <a:rPr lang="zh-CN" altLang="en-US" dirty="0"/>
              <a:t>算法的优点是不需要维护所有路径信息，能够适应网络规模比较大的</a:t>
            </a:r>
            <a:r>
              <a:rPr lang="zh-CN" altLang="en-US" dirty="0" smtClean="0"/>
              <a:t>情况。</a:t>
            </a:r>
            <a:endParaRPr lang="en-US" altLang="zh-CN" dirty="0" smtClean="0"/>
          </a:p>
          <a:p>
            <a:r>
              <a:rPr lang="zh-CN" altLang="en-US" dirty="0" smtClean="0"/>
              <a:t>如果规模比较大（</a:t>
            </a:r>
            <a:r>
              <a:rPr lang="en-US" altLang="zh-CN" dirty="0" err="1" smtClean="0"/>
              <a:t>fattree</a:t>
            </a:r>
            <a:r>
              <a:rPr lang="zh-CN" altLang="en-US" dirty="0" smtClean="0"/>
              <a:t>的</a:t>
            </a:r>
            <a:r>
              <a:rPr lang="en-US" altLang="zh-CN" dirty="0" smtClean="0"/>
              <a:t>k</a:t>
            </a:r>
            <a:r>
              <a:rPr lang="zh-CN" altLang="en-US" dirty="0" smtClean="0"/>
              <a:t>值较大），</a:t>
            </a:r>
            <a:r>
              <a:rPr lang="en-US" altLang="zh-CN" dirty="0" smtClean="0"/>
              <a:t>DLB</a:t>
            </a:r>
            <a:r>
              <a:rPr lang="zh-CN" altLang="en-US" dirty="0" smtClean="0"/>
              <a:t>算法有优势，由于</a:t>
            </a:r>
            <a:r>
              <a:rPr lang="zh-CN" altLang="en-US" dirty="0"/>
              <a:t>使用贪心算法，容易陷入</a:t>
            </a:r>
            <a:r>
              <a:rPr lang="zh-CN" altLang="en-US" dirty="0" smtClean="0"/>
              <a:t>局部最优。</a:t>
            </a:r>
            <a:endParaRPr lang="en-US" altLang="zh-CN" dirty="0" smtClean="0"/>
          </a:p>
          <a:p>
            <a:r>
              <a:rPr lang="zh-CN" altLang="en-US" dirty="0"/>
              <a:t>有待</a:t>
            </a:r>
            <a:r>
              <a:rPr lang="zh-CN" altLang="en-US" dirty="0" smtClean="0"/>
              <a:t>改进的地方：例如上行路径是</a:t>
            </a:r>
            <a:r>
              <a:rPr lang="en-US" altLang="zh-CN" dirty="0" smtClean="0"/>
              <a:t>a-&gt;b-&gt;c,</a:t>
            </a:r>
            <a:r>
              <a:rPr lang="zh-CN" altLang="en-US" dirty="0" smtClean="0"/>
              <a:t>下行路径是</a:t>
            </a:r>
            <a:r>
              <a:rPr lang="en-US" altLang="zh-CN" dirty="0" smtClean="0"/>
              <a:t>c-&gt;d-&gt;e</a:t>
            </a:r>
            <a:r>
              <a:rPr lang="zh-CN" altLang="en-US" dirty="0" smtClean="0"/>
              <a:t>，可以用</a:t>
            </a:r>
            <a:r>
              <a:rPr lang="en-US" altLang="zh-CN" dirty="0" smtClean="0"/>
              <a:t>DLB</a:t>
            </a:r>
            <a:r>
              <a:rPr lang="zh-CN" altLang="en-US" dirty="0" smtClean="0"/>
              <a:t>找到</a:t>
            </a:r>
            <a:r>
              <a:rPr lang="en-US" altLang="zh-CN" dirty="0" smtClean="0"/>
              <a:t>c</a:t>
            </a:r>
            <a:r>
              <a:rPr lang="zh-CN" altLang="en-US" dirty="0"/>
              <a:t>后</a:t>
            </a:r>
            <a:r>
              <a:rPr lang="zh-CN" altLang="en-US" dirty="0" smtClean="0"/>
              <a:t>评估整个</a:t>
            </a:r>
            <a:r>
              <a:rPr lang="en-US" altLang="zh-CN" dirty="0" smtClean="0"/>
              <a:t>path</a:t>
            </a:r>
            <a:r>
              <a:rPr lang="zh-CN" altLang="en-US" dirty="0" smtClean="0"/>
              <a:t>每个</a:t>
            </a:r>
            <a:r>
              <a:rPr lang="en-US" altLang="zh-CN" dirty="0" smtClean="0"/>
              <a:t>hop</a:t>
            </a:r>
            <a:r>
              <a:rPr lang="zh-CN" altLang="en-US" dirty="0" smtClean="0"/>
              <a:t>的可用带宽的方差是否大于一个负载均衡阈值，如果是则由退回到</a:t>
            </a:r>
            <a:r>
              <a:rPr lang="en-US" altLang="zh-CN" dirty="0" smtClean="0"/>
              <a:t>b</a:t>
            </a:r>
            <a:r>
              <a:rPr lang="zh-CN" altLang="en-US" dirty="0" smtClean="0"/>
              <a:t>点选择次优</a:t>
            </a:r>
            <a:r>
              <a:rPr lang="en-US" altLang="zh-CN" dirty="0" smtClean="0"/>
              <a:t>hop</a:t>
            </a:r>
            <a:r>
              <a:rPr lang="zh-CN" altLang="en-US" dirty="0" smtClean="0"/>
              <a:t>，再次判断，以此类推，如果</a:t>
            </a:r>
            <a:r>
              <a:rPr lang="en-US" altLang="zh-CN" dirty="0" smtClean="0"/>
              <a:t>b</a:t>
            </a:r>
            <a:r>
              <a:rPr lang="zh-CN" altLang="en-US" dirty="0" smtClean="0"/>
              <a:t>点选择失败，则退回到</a:t>
            </a:r>
            <a:r>
              <a:rPr lang="en-US" altLang="zh-CN" dirty="0" smtClean="0"/>
              <a:t>a</a:t>
            </a:r>
            <a:r>
              <a:rPr lang="zh-CN" altLang="en-US" dirty="0" smtClean="0"/>
              <a:t>点重新选择次优</a:t>
            </a:r>
            <a:r>
              <a:rPr lang="en-US" altLang="zh-CN" dirty="0" smtClean="0"/>
              <a:t>hop</a:t>
            </a:r>
            <a:r>
              <a:rPr lang="zh-CN" altLang="en-US" dirty="0" smtClean="0"/>
              <a:t>，依次类推。</a:t>
            </a:r>
            <a:r>
              <a:rPr lang="zh-CN" altLang="en-US" dirty="0" smtClean="0">
                <a:solidFill>
                  <a:srgbClr val="FF0000"/>
                </a:solidFill>
              </a:rPr>
              <a:t>加了方差约束条件，预期在平均带宽利用率上优于</a:t>
            </a:r>
            <a:r>
              <a:rPr lang="en-US" altLang="zh-CN" dirty="0" smtClean="0">
                <a:solidFill>
                  <a:srgbClr val="FF0000"/>
                </a:solidFill>
              </a:rPr>
              <a:t>DLB</a:t>
            </a:r>
            <a:r>
              <a:rPr lang="zh-CN" altLang="en-US" dirty="0" smtClean="0">
                <a:solidFill>
                  <a:srgbClr val="FF0000"/>
                </a:solidFill>
              </a:rPr>
              <a:t>。</a:t>
            </a:r>
            <a:endParaRPr lang="en-US" altLang="zh-CN" dirty="0" smtClean="0">
              <a:solidFill>
                <a:srgbClr val="FF0000"/>
              </a:solidFill>
            </a:endParaRPr>
          </a:p>
          <a:p>
            <a:r>
              <a:rPr lang="zh-CN" altLang="en-US" dirty="0"/>
              <a:t>同时为了算法的完整性鲁棒性，可改进的地方是针对</a:t>
            </a:r>
            <a:r>
              <a:rPr lang="zh-CN" altLang="en-US" dirty="0">
                <a:solidFill>
                  <a:srgbClr val="FF0000"/>
                </a:solidFill>
              </a:rPr>
              <a:t>网络规模较小</a:t>
            </a:r>
            <a:r>
              <a:rPr lang="zh-CN" altLang="en-US" dirty="0"/>
              <a:t>时使用基于全局的多指标负载均衡算法。预期在此种情况下</a:t>
            </a:r>
            <a:r>
              <a:rPr lang="zh-CN" altLang="en-US" dirty="0">
                <a:solidFill>
                  <a:srgbClr val="FF0000"/>
                </a:solidFill>
              </a:rPr>
              <a:t>带宽利用率和平均时延</a:t>
            </a:r>
            <a:r>
              <a:rPr lang="zh-CN" altLang="en-US" dirty="0"/>
              <a:t>上比</a:t>
            </a:r>
            <a:r>
              <a:rPr lang="en-US" altLang="zh-CN" dirty="0"/>
              <a:t>DLB</a:t>
            </a:r>
            <a:r>
              <a:rPr lang="zh-CN" altLang="en-US" dirty="0"/>
              <a:t>优越。</a:t>
            </a:r>
          </a:p>
          <a:p>
            <a:endParaRPr lang="en-US" altLang="zh-CN" dirty="0" smtClean="0">
              <a:solidFill>
                <a:srgbClr val="FF0000"/>
              </a:solidFill>
            </a:endParaRPr>
          </a:p>
        </p:txBody>
      </p:sp>
    </p:spTree>
    <p:extLst>
      <p:ext uri="{BB962C8B-B14F-4D97-AF65-F5344CB8AC3E}">
        <p14:creationId xmlns:p14="http://schemas.microsoft.com/office/powerpoint/2010/main" val="184861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Hedera</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r>
              <a:rPr lang="zh-CN" altLang="en-US" dirty="0" smtClean="0"/>
              <a:t>对流的操作</a:t>
            </a:r>
            <a:r>
              <a:rPr lang="zh-CN" altLang="en-US" dirty="0"/>
              <a:t>：当一条流的速率超过特定阈值（自然需求）时，将其调度到其它能够满足它的带宽需求的链路</a:t>
            </a:r>
            <a:r>
              <a:rPr lang="zh-CN" altLang="en-US" dirty="0" smtClean="0"/>
              <a:t>上去。</a:t>
            </a:r>
            <a:endParaRPr lang="en-US" altLang="zh-CN" dirty="0"/>
          </a:p>
          <a:p>
            <a:r>
              <a:rPr lang="zh-CN" altLang="en-US" dirty="0" smtClean="0"/>
              <a:t>优缺点：实现</a:t>
            </a:r>
            <a:r>
              <a:rPr lang="zh-CN" altLang="en-US" dirty="0" smtClean="0">
                <a:solidFill>
                  <a:srgbClr val="FF0000"/>
                </a:solidFill>
              </a:rPr>
              <a:t>等分带宽的最大化</a:t>
            </a:r>
            <a:r>
              <a:rPr lang="zh-CN" altLang="en-US" dirty="0" smtClean="0"/>
              <a:t>。缺点调度算法中首次适应算法不保证路径最优，模拟退火算法收敛慢。</a:t>
            </a:r>
            <a:endParaRPr lang="zh-CN" altLang="en-US" dirty="0"/>
          </a:p>
        </p:txBody>
      </p:sp>
    </p:spTree>
    <p:extLst>
      <p:ext uri="{BB962C8B-B14F-4D97-AF65-F5344CB8AC3E}">
        <p14:creationId xmlns:p14="http://schemas.microsoft.com/office/powerpoint/2010/main" val="1119936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算法流程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Hedera</a:t>
            </a:r>
            <a:r>
              <a:rPr lang="zh-CN" altLang="zh-CN" dirty="0"/>
              <a:t>算法的目的是尽可能地实现拓扑中等分带宽，当一个新的流程开始时，默认的交换机行为是基于流量的</a:t>
            </a:r>
            <a:r>
              <a:rPr lang="en-US" altLang="zh-CN" dirty="0"/>
              <a:t>10</a:t>
            </a:r>
            <a:r>
              <a:rPr lang="zh-CN" altLang="zh-CN" dirty="0"/>
              <a:t>元祖的一个散列，沿着它的一个等价路径转发它。这条路径被使用，直到流量增大超过阈值，（自然需求），此时</a:t>
            </a:r>
            <a:r>
              <a:rPr lang="en-US" altLang="zh-CN" dirty="0" err="1"/>
              <a:t>Hedera</a:t>
            </a:r>
            <a:r>
              <a:rPr lang="zh-CN" altLang="zh-CN" dirty="0"/>
              <a:t>会动态计算一个合适的位置，而这个调度过程使用的是全局首次适应算法和模拟退火算法。下面就描述</a:t>
            </a:r>
            <a:r>
              <a:rPr lang="en-US" altLang="zh-CN" dirty="0" err="1"/>
              <a:t>Hedera</a:t>
            </a:r>
            <a:r>
              <a:rPr lang="zh-CN" altLang="zh-CN" dirty="0"/>
              <a:t>计算流的自然需求的策略以及不满足自然需求时使用的全局首次适应算法和模拟退火算法的实现</a:t>
            </a:r>
            <a:endParaRPr lang="zh-CN" altLang="en-US" dirty="0"/>
          </a:p>
        </p:txBody>
      </p:sp>
    </p:spTree>
    <p:extLst>
      <p:ext uri="{BB962C8B-B14F-4D97-AF65-F5344CB8AC3E}">
        <p14:creationId xmlns:p14="http://schemas.microsoft.com/office/powerpoint/2010/main" val="3748246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r>
              <a:rPr lang="zh-CN" altLang="zh-CN" dirty="0" smtClean="0"/>
              <a:t>带宽</a:t>
            </a:r>
            <a:r>
              <a:rPr lang="zh-CN" altLang="zh-CN" dirty="0"/>
              <a:t>需求估计图如下所</a:t>
            </a:r>
            <a:r>
              <a:rPr lang="zh-CN" altLang="zh-CN" dirty="0" smtClean="0"/>
              <a:t>示</a:t>
            </a:r>
            <a:endParaRPr lang="zh-CN" altLang="en-US" dirty="0"/>
          </a:p>
        </p:txBody>
      </p:sp>
      <p:pic>
        <p:nvPicPr>
          <p:cNvPr id="4" name="图片 3"/>
          <p:cNvPicPr/>
          <p:nvPr/>
        </p:nvPicPr>
        <p:blipFill>
          <a:blip r:embed="rId3"/>
          <a:stretch>
            <a:fillRect/>
          </a:stretch>
        </p:blipFill>
        <p:spPr>
          <a:xfrm>
            <a:off x="0" y="1208737"/>
            <a:ext cx="5364088" cy="4596527"/>
          </a:xfrm>
          <a:prstGeom prst="rect">
            <a:avLst/>
          </a:prstGeom>
        </p:spPr>
      </p:pic>
      <p:pic>
        <p:nvPicPr>
          <p:cNvPr id="5" name="图片 4"/>
          <p:cNvPicPr>
            <a:picLocks noChangeAspect="1"/>
          </p:cNvPicPr>
          <p:nvPr/>
        </p:nvPicPr>
        <p:blipFill>
          <a:blip r:embed="rId4"/>
          <a:stretch>
            <a:fillRect/>
          </a:stretch>
        </p:blipFill>
        <p:spPr>
          <a:xfrm>
            <a:off x="5364088" y="1196752"/>
            <a:ext cx="4104456" cy="5661248"/>
          </a:xfrm>
          <a:prstGeom prst="rect">
            <a:avLst/>
          </a:prstGeom>
        </p:spPr>
      </p:pic>
    </p:spTree>
    <p:extLst>
      <p:ext uri="{BB962C8B-B14F-4D97-AF65-F5344CB8AC3E}">
        <p14:creationId xmlns:p14="http://schemas.microsoft.com/office/powerpoint/2010/main" val="3314748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sdn</a:t>
            </a:r>
            <a:r>
              <a:rPr lang="zh-CN" altLang="en-US" dirty="0"/>
              <a:t>负载均衡问题的研究目的</a:t>
            </a:r>
          </a:p>
        </p:txBody>
      </p:sp>
      <p:sp>
        <p:nvSpPr>
          <p:cNvPr id="3" name="内容占位符 2"/>
          <p:cNvSpPr>
            <a:spLocks noGrp="1"/>
          </p:cNvSpPr>
          <p:nvPr>
            <p:ph idx="1"/>
          </p:nvPr>
        </p:nvSpPr>
        <p:spPr/>
        <p:txBody>
          <a:bodyPr>
            <a:normAutofit/>
          </a:bodyPr>
          <a:lstStyle/>
          <a:p>
            <a:r>
              <a:rPr lang="zh-CN" altLang="zh-CN" dirty="0"/>
              <a:t>随着互联网发展，数据中心的网络流量不断增大，由于传统的网络架构不能对网络设备进行全局管理，因此不可避免的会出现局部拥塞现象，导致负载不均衡的问题，从而降低网络服务质量。</a:t>
            </a:r>
            <a:r>
              <a:rPr lang="en-US" altLang="zh-CN" dirty="0"/>
              <a:t>SDN</a:t>
            </a:r>
            <a:r>
              <a:rPr lang="zh-CN" altLang="zh-CN" dirty="0"/>
              <a:t>将传统网络设备控制层与转发层分离，控制层能够动态获取转发层结点，路径和流的状态信息，这些运行时的动态信息能够为数据中心制定负载均衡策略提供良好的基础</a:t>
            </a:r>
            <a:r>
              <a:rPr lang="zh-CN" altLang="zh-CN" dirty="0" smtClean="0"/>
              <a:t>。</a:t>
            </a:r>
            <a:endParaRPr lang="zh-CN" altLang="en-US" dirty="0"/>
          </a:p>
        </p:txBody>
      </p:sp>
    </p:spTree>
    <p:extLst>
      <p:ext uri="{BB962C8B-B14F-4D97-AF65-F5344CB8AC3E}">
        <p14:creationId xmlns:p14="http://schemas.microsoft.com/office/powerpoint/2010/main" val="4264207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优缺点及可改进之处</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主要借鉴点：评估流的自然需求（在当前无拥塞网络中，流能够达到的最大速率</a:t>
            </a:r>
            <a:r>
              <a:rPr lang="zh-CN" altLang="en-US" dirty="0" smtClean="0"/>
              <a:t>）</a:t>
            </a:r>
            <a:endParaRPr lang="en-US" altLang="zh-CN" dirty="0" smtClean="0"/>
          </a:p>
          <a:p>
            <a:r>
              <a:rPr lang="zh-CN" altLang="en-US" dirty="0" smtClean="0"/>
              <a:t>缺点：首次适应算法的局限性和模拟退火算法收敛慢的特性。</a:t>
            </a:r>
            <a:endParaRPr lang="en-US" altLang="zh-CN" dirty="0" smtClean="0"/>
          </a:p>
          <a:p>
            <a:r>
              <a:rPr lang="zh-CN" altLang="en-US" dirty="0" smtClean="0"/>
              <a:t>可改进之处如果一条流的流速</a:t>
            </a:r>
            <a:r>
              <a:rPr lang="zh-CN" altLang="en-US" dirty="0" smtClean="0">
                <a:solidFill>
                  <a:srgbClr val="FF0000"/>
                </a:solidFill>
              </a:rPr>
              <a:t>超过特定阈值</a:t>
            </a:r>
            <a:r>
              <a:rPr lang="zh-CN" altLang="en-US" dirty="0" smtClean="0"/>
              <a:t>（自然带宽需求），调度流程应该调用一个基于</a:t>
            </a:r>
            <a:r>
              <a:rPr lang="zh-CN" altLang="en-US" dirty="0" smtClean="0">
                <a:solidFill>
                  <a:srgbClr val="FF0000"/>
                </a:solidFill>
              </a:rPr>
              <a:t>带宽权重较大</a:t>
            </a:r>
            <a:r>
              <a:rPr lang="zh-CN" altLang="en-US" dirty="0" smtClean="0"/>
              <a:t>的路由算法，当一条流的流速</a:t>
            </a:r>
            <a:r>
              <a:rPr lang="zh-CN" altLang="en-US" dirty="0" smtClean="0">
                <a:solidFill>
                  <a:srgbClr val="FF0000"/>
                </a:solidFill>
              </a:rPr>
              <a:t>没有超过特定阈值</a:t>
            </a:r>
            <a:r>
              <a:rPr lang="zh-CN" altLang="en-US" dirty="0" smtClean="0"/>
              <a:t>，证明这条流暂时不会触发拥塞，为了提高服务质量，我的调度流程会调用一个基于</a:t>
            </a:r>
            <a:r>
              <a:rPr lang="zh-CN" altLang="en-US" dirty="0" smtClean="0">
                <a:solidFill>
                  <a:srgbClr val="FF0000"/>
                </a:solidFill>
              </a:rPr>
              <a:t>时延权重较大</a:t>
            </a:r>
            <a:r>
              <a:rPr lang="zh-CN" altLang="en-US" dirty="0" smtClean="0"/>
              <a:t>的路由算法。把这种有选择性的调度算法替代首次适应算法</a:t>
            </a:r>
            <a:r>
              <a:rPr lang="en-US" altLang="zh-CN" dirty="0" smtClean="0"/>
              <a:t>/</a:t>
            </a:r>
            <a:r>
              <a:rPr lang="zh-CN" altLang="en-US" dirty="0" smtClean="0"/>
              <a:t>模拟退火算法，可以提高总体的带宽利用率并降低整体时延。</a:t>
            </a:r>
            <a:endParaRPr lang="en-US" altLang="zh-CN" dirty="0"/>
          </a:p>
          <a:p>
            <a:endParaRPr lang="zh-CN" altLang="en-US" dirty="0"/>
          </a:p>
        </p:txBody>
      </p:sp>
    </p:spTree>
    <p:extLst>
      <p:ext uri="{BB962C8B-B14F-4D97-AF65-F5344CB8AC3E}">
        <p14:creationId xmlns:p14="http://schemas.microsoft.com/office/powerpoint/2010/main" val="1115665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FESM</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对流的操作：对多指标（</a:t>
            </a:r>
            <a:r>
              <a:rPr lang="en-US" altLang="zh-CN" dirty="0" smtClean="0"/>
              <a:t>h</a:t>
            </a:r>
            <a:r>
              <a:rPr lang="zh-CN" altLang="en-US" dirty="0" smtClean="0"/>
              <a:t>，</a:t>
            </a:r>
            <a:r>
              <a:rPr lang="en-US" altLang="zh-CN" dirty="0" smtClean="0"/>
              <a:t>p</a:t>
            </a:r>
            <a:r>
              <a:rPr lang="zh-CN" altLang="en-US" dirty="0" smtClean="0"/>
              <a:t>，</a:t>
            </a:r>
            <a:r>
              <a:rPr lang="en-US" altLang="zh-CN" dirty="0" smtClean="0"/>
              <a:t>b</a:t>
            </a:r>
            <a:r>
              <a:rPr lang="zh-CN" altLang="en-US" dirty="0" smtClean="0"/>
              <a:t>，</a:t>
            </a:r>
            <a:r>
              <a:rPr lang="en-US" altLang="zh-CN" dirty="0" smtClean="0"/>
              <a:t>r</a:t>
            </a:r>
            <a:r>
              <a:rPr lang="zh-CN" altLang="en-US" dirty="0" smtClean="0"/>
              <a:t>）以（</a:t>
            </a:r>
            <a:r>
              <a:rPr lang="en-US" altLang="zh-CN" dirty="0" smtClean="0"/>
              <a:t>0.4,0.15,0.15,0.3</a:t>
            </a:r>
            <a:r>
              <a:rPr lang="zh-CN" altLang="en-US" dirty="0" smtClean="0"/>
              <a:t>）权重累加路由。</a:t>
            </a:r>
            <a:endParaRPr lang="en-US" altLang="zh-CN" dirty="0" smtClean="0"/>
          </a:p>
          <a:p>
            <a:r>
              <a:rPr lang="zh-CN" altLang="en-US" dirty="0" smtClean="0"/>
              <a:t>优缺点：优点是基本考虑了所有的动静态指标（丢包率没考虑</a:t>
            </a:r>
            <a:r>
              <a:rPr lang="zh-CN" altLang="en-US" dirty="0" smtClean="0"/>
              <a:t>），缺点是没有对各个指标的权重做拐点分析，以取得最优的效果。</a:t>
            </a:r>
            <a:endParaRPr lang="en-US" altLang="zh-CN" dirty="0" smtClean="0"/>
          </a:p>
        </p:txBody>
      </p:sp>
    </p:spTree>
    <p:extLst>
      <p:ext uri="{BB962C8B-B14F-4D97-AF65-F5344CB8AC3E}">
        <p14:creationId xmlns:p14="http://schemas.microsoft.com/office/powerpoint/2010/main" val="2090885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算法流程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Initial mode:</a:t>
            </a:r>
            <a:r>
              <a:rPr lang="zh-CN" altLang="en-US" dirty="0" smtClean="0"/>
              <a:t>网络中没有流量，基于</a:t>
            </a:r>
            <a:r>
              <a:rPr lang="en-US" altLang="zh-CN" dirty="0" smtClean="0"/>
              <a:t>hop</a:t>
            </a:r>
            <a:r>
              <a:rPr lang="zh-CN" altLang="en-US" dirty="0" smtClean="0"/>
              <a:t>跳数选择</a:t>
            </a:r>
            <a:r>
              <a:rPr lang="en-US" altLang="zh-CN" dirty="0" smtClean="0"/>
              <a:t>top k</a:t>
            </a:r>
            <a:r>
              <a:rPr lang="zh-CN" altLang="en-US" dirty="0" smtClean="0"/>
              <a:t>条路径。选择</a:t>
            </a:r>
            <a:r>
              <a:rPr lang="en-US" altLang="zh-CN" dirty="0" err="1" smtClean="0"/>
              <a:t>topk</a:t>
            </a:r>
            <a:r>
              <a:rPr lang="zh-CN" altLang="en-US" dirty="0" smtClean="0"/>
              <a:t>的算法是经典的</a:t>
            </a:r>
            <a:r>
              <a:rPr lang="en-US" altLang="zh-CN" dirty="0" smtClean="0"/>
              <a:t>Floyd</a:t>
            </a:r>
            <a:r>
              <a:rPr lang="zh-CN" altLang="en-US" dirty="0" smtClean="0"/>
              <a:t>算法（</a:t>
            </a:r>
            <a:r>
              <a:rPr lang="en-US" altLang="zh-CN" dirty="0"/>
              <a:t>map[</a:t>
            </a:r>
            <a:r>
              <a:rPr lang="en-US" altLang="zh-CN" dirty="0" err="1"/>
              <a:t>i,j</a:t>
            </a:r>
            <a:r>
              <a:rPr lang="en-US" altLang="zh-CN" dirty="0"/>
              <a:t>] = min{map[</a:t>
            </a:r>
            <a:r>
              <a:rPr lang="en-US" altLang="zh-CN" dirty="0" err="1"/>
              <a:t>i,k</a:t>
            </a:r>
            <a:r>
              <a:rPr lang="en-US" altLang="zh-CN" dirty="0"/>
              <a:t>] + map[</a:t>
            </a:r>
            <a:r>
              <a:rPr lang="en-US" altLang="zh-CN" dirty="0" err="1"/>
              <a:t>k,j</a:t>
            </a:r>
            <a:r>
              <a:rPr lang="en-US" altLang="zh-CN" dirty="0"/>
              <a:t>],map[</a:t>
            </a:r>
            <a:r>
              <a:rPr lang="en-US" altLang="zh-CN" dirty="0" err="1"/>
              <a:t>i,j</a:t>
            </a:r>
            <a:r>
              <a:rPr lang="en-US" altLang="zh-CN" dirty="0"/>
              <a:t>]}.</a:t>
            </a:r>
            <a:r>
              <a:rPr lang="zh-CN" altLang="en-US" dirty="0" smtClean="0"/>
              <a:t>）</a:t>
            </a:r>
            <a:endParaRPr lang="en-US" altLang="zh-CN" dirty="0" smtClean="0"/>
          </a:p>
          <a:p>
            <a:r>
              <a:rPr lang="zh-CN" altLang="en-US" dirty="0" smtClean="0"/>
              <a:t>在</a:t>
            </a:r>
            <a:r>
              <a:rPr lang="en-US" altLang="zh-CN" dirty="0" smtClean="0"/>
              <a:t>initial mode</a:t>
            </a:r>
            <a:r>
              <a:rPr lang="zh-CN" altLang="en-US" dirty="0" smtClean="0"/>
              <a:t>完了选出了</a:t>
            </a:r>
            <a:r>
              <a:rPr lang="en-US" altLang="zh-CN" dirty="0" err="1" smtClean="0"/>
              <a:t>topK</a:t>
            </a:r>
            <a:r>
              <a:rPr lang="zh-CN" altLang="en-US" dirty="0" smtClean="0"/>
              <a:t>路径后周期性检查链路有没有流量，如果有，使用混合多指标模型</a:t>
            </a:r>
            <a:r>
              <a:rPr lang="en-US" altLang="zh-CN" dirty="0" smtClean="0"/>
              <a:t>Fuzzy synthetic evaluation model</a:t>
            </a:r>
            <a:r>
              <a:rPr lang="zh-CN" altLang="en-US" dirty="0" smtClean="0"/>
              <a:t>（注意，使用也是在第二周期使用，第一周期检测到前一周期是没有流量的。）</a:t>
            </a:r>
            <a:endParaRPr lang="zh-CN" altLang="en-US" dirty="0"/>
          </a:p>
        </p:txBody>
      </p:sp>
    </p:spTree>
    <p:extLst>
      <p:ext uri="{BB962C8B-B14F-4D97-AF65-F5344CB8AC3E}">
        <p14:creationId xmlns:p14="http://schemas.microsoft.com/office/powerpoint/2010/main" val="1733705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301608" cy="5976664"/>
          </a:xfrm>
        </p:spPr>
        <p:txBody>
          <a:bodyPr>
            <a:normAutofit fontScale="92500" lnSpcReduction="20000"/>
          </a:bodyPr>
          <a:lstStyle/>
          <a:p>
            <a:r>
              <a:rPr lang="en-US" altLang="zh-CN" dirty="0" smtClean="0"/>
              <a:t>1,determination of factor domain U for object to be evaluated</a:t>
            </a:r>
            <a:r>
              <a:rPr lang="pt-BR" altLang="zh-CN" dirty="0"/>
              <a:t> :</a:t>
            </a:r>
            <a:r>
              <a:rPr lang="pt-BR" altLang="zh-CN" dirty="0" smtClean="0"/>
              <a:t>U </a:t>
            </a:r>
            <a:r>
              <a:rPr lang="pt-BR" altLang="zh-CN" dirty="0"/>
              <a:t>= (h, p, b, r) </a:t>
            </a:r>
            <a:endParaRPr lang="pt-BR" altLang="zh-CN" dirty="0" smtClean="0"/>
          </a:p>
          <a:p>
            <a:r>
              <a:rPr lang="zh-CN" altLang="en-US" dirty="0" smtClean="0"/>
              <a:t>基于两方面考虑：路径长度（</a:t>
            </a:r>
            <a:r>
              <a:rPr lang="en-US" altLang="zh-CN" dirty="0" smtClean="0"/>
              <a:t>hops</a:t>
            </a:r>
            <a:r>
              <a:rPr lang="zh-CN" altLang="en-US" dirty="0" smtClean="0"/>
              <a:t>），路径的</a:t>
            </a:r>
            <a:r>
              <a:rPr lang="en-US" altLang="zh-CN" dirty="0" smtClean="0"/>
              <a:t>traffic load</a:t>
            </a:r>
            <a:r>
              <a:rPr lang="zh-CN" altLang="en-US" dirty="0" smtClean="0"/>
              <a:t>（</a:t>
            </a:r>
            <a:r>
              <a:rPr lang="en-US" altLang="zh-CN" dirty="0" smtClean="0"/>
              <a:t>the traffic of switch measured by </a:t>
            </a:r>
            <a:r>
              <a:rPr lang="en-US" altLang="zh-CN" dirty="0" smtClean="0">
                <a:solidFill>
                  <a:srgbClr val="FF0000"/>
                </a:solidFill>
              </a:rPr>
              <a:t>packet count </a:t>
            </a:r>
            <a:r>
              <a:rPr lang="en-US" altLang="zh-CN" dirty="0" smtClean="0"/>
              <a:t>and </a:t>
            </a:r>
            <a:r>
              <a:rPr lang="en-US" altLang="zh-CN" dirty="0" smtClean="0">
                <a:solidFill>
                  <a:srgbClr val="FF0000"/>
                </a:solidFill>
              </a:rPr>
              <a:t>byte count </a:t>
            </a:r>
            <a:r>
              <a:rPr lang="en-US" altLang="zh-CN" dirty="0" smtClean="0"/>
              <a:t>forwarded by switch;  the traffic of link will be measured by the corresponding port </a:t>
            </a:r>
            <a:r>
              <a:rPr lang="en-US" altLang="zh-CN" dirty="0" smtClean="0">
                <a:solidFill>
                  <a:srgbClr val="FF0000"/>
                </a:solidFill>
              </a:rPr>
              <a:t>forwarding rate</a:t>
            </a:r>
            <a:r>
              <a:rPr lang="zh-CN" altLang="en-US" dirty="0" smtClean="0"/>
              <a:t>）</a:t>
            </a:r>
            <a:endParaRPr lang="en-US" altLang="zh-CN" dirty="0" smtClean="0"/>
          </a:p>
          <a:p>
            <a:r>
              <a:rPr lang="en-US" altLang="zh-CN" dirty="0" smtClean="0"/>
              <a:t>2,determination of rank domain V for each factor,</a:t>
            </a:r>
          </a:p>
          <a:p>
            <a:endParaRPr lang="en-US" altLang="zh-CN" dirty="0" smtClean="0"/>
          </a:p>
          <a:p>
            <a:r>
              <a:rPr lang="zh-CN" altLang="en-US" dirty="0" smtClean="0"/>
              <a:t>比如可以设置为</a:t>
            </a:r>
            <a:r>
              <a:rPr lang="en-US" altLang="zh-CN" dirty="0" smtClean="0"/>
              <a:t>(N,ZE,P)</a:t>
            </a:r>
            <a:r>
              <a:rPr lang="zh-CN" altLang="en-US" dirty="0" smtClean="0"/>
              <a:t>，</a:t>
            </a:r>
            <a:r>
              <a:rPr lang="en-US" altLang="zh-CN" dirty="0" err="1" smtClean="0"/>
              <a:t>negative,zero,positive</a:t>
            </a:r>
            <a:r>
              <a:rPr lang="en-US" altLang="zh-CN" dirty="0" smtClean="0"/>
              <a:t>(best)</a:t>
            </a:r>
            <a:r>
              <a:rPr lang="zh-CN" altLang="en-US" dirty="0" smtClean="0"/>
              <a:t>，</a:t>
            </a:r>
            <a:r>
              <a:rPr lang="en-US" altLang="zh-CN" dirty="0" err="1" smtClean="0"/>
              <a:t>simce</a:t>
            </a:r>
            <a:r>
              <a:rPr lang="en-US" altLang="zh-CN" dirty="0" smtClean="0"/>
              <a:t> we intent to choose the best </a:t>
            </a:r>
            <a:r>
              <a:rPr lang="en-US" altLang="zh-CN" dirty="0" err="1" smtClean="0"/>
              <a:t>path,so</a:t>
            </a:r>
            <a:r>
              <a:rPr lang="en-US" altLang="zh-CN" dirty="0" smtClean="0"/>
              <a:t> we define V=(P),where p represent “Positive” set</a:t>
            </a:r>
            <a:r>
              <a:rPr lang="zh-CN" altLang="en-US" dirty="0" smtClean="0"/>
              <a:t>，就是说把第一步得出的可供选择的路径设置为</a:t>
            </a:r>
            <a:r>
              <a:rPr lang="en-US" altLang="zh-CN" dirty="0" smtClean="0"/>
              <a:t>positive</a:t>
            </a:r>
            <a:r>
              <a:rPr lang="zh-CN" altLang="en-US" dirty="0"/>
              <a:t>。</a:t>
            </a:r>
          </a:p>
        </p:txBody>
      </p:sp>
      <p:pic>
        <p:nvPicPr>
          <p:cNvPr id="4" name="图片 3"/>
          <p:cNvPicPr>
            <a:picLocks noChangeAspect="1"/>
          </p:cNvPicPr>
          <p:nvPr/>
        </p:nvPicPr>
        <p:blipFill>
          <a:blip r:embed="rId3"/>
          <a:stretch>
            <a:fillRect/>
          </a:stretch>
        </p:blipFill>
        <p:spPr>
          <a:xfrm>
            <a:off x="899592" y="4005064"/>
            <a:ext cx="4608512" cy="511262"/>
          </a:xfrm>
          <a:prstGeom prst="rect">
            <a:avLst/>
          </a:prstGeom>
        </p:spPr>
      </p:pic>
    </p:spTree>
    <p:extLst>
      <p:ext uri="{BB962C8B-B14F-4D97-AF65-F5344CB8AC3E}">
        <p14:creationId xmlns:p14="http://schemas.microsoft.com/office/powerpoint/2010/main" val="1574372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363272" cy="5721499"/>
          </a:xfrm>
        </p:spPr>
        <p:txBody>
          <a:bodyPr/>
          <a:lstStyle/>
          <a:p>
            <a:r>
              <a:rPr lang="en-US" altLang="zh-CN" dirty="0" smtClean="0"/>
              <a:t>3</a:t>
            </a:r>
            <a:r>
              <a:rPr lang="zh-CN" altLang="en-US" dirty="0" smtClean="0"/>
              <a:t>建立混合关系矩阵</a:t>
            </a:r>
            <a:r>
              <a:rPr lang="en-US" altLang="zh-CN" dirty="0" smtClean="0"/>
              <a:t>R</a:t>
            </a:r>
          </a:p>
          <a:p>
            <a:endParaRPr lang="en-US" altLang="zh-CN" dirty="0" smtClean="0"/>
          </a:p>
        </p:txBody>
      </p:sp>
      <p:pic>
        <p:nvPicPr>
          <p:cNvPr id="5" name="图片 4"/>
          <p:cNvPicPr>
            <a:picLocks noChangeAspect="1"/>
          </p:cNvPicPr>
          <p:nvPr/>
        </p:nvPicPr>
        <p:blipFill>
          <a:blip r:embed="rId3"/>
          <a:stretch>
            <a:fillRect/>
          </a:stretch>
        </p:blipFill>
        <p:spPr>
          <a:xfrm>
            <a:off x="1115616" y="1556792"/>
            <a:ext cx="6192688" cy="2304256"/>
          </a:xfrm>
          <a:prstGeom prst="rect">
            <a:avLst/>
          </a:prstGeom>
        </p:spPr>
      </p:pic>
      <p:pic>
        <p:nvPicPr>
          <p:cNvPr id="6" name="图片 5"/>
          <p:cNvPicPr>
            <a:picLocks noChangeAspect="1"/>
          </p:cNvPicPr>
          <p:nvPr/>
        </p:nvPicPr>
        <p:blipFill>
          <a:blip r:embed="rId4"/>
          <a:stretch>
            <a:fillRect/>
          </a:stretch>
        </p:blipFill>
        <p:spPr>
          <a:xfrm>
            <a:off x="971600" y="4029217"/>
            <a:ext cx="6552728" cy="362901"/>
          </a:xfrm>
          <a:prstGeom prst="rect">
            <a:avLst/>
          </a:prstGeom>
        </p:spPr>
      </p:pic>
      <p:pic>
        <p:nvPicPr>
          <p:cNvPr id="7" name="图片 6"/>
          <p:cNvPicPr>
            <a:picLocks noChangeAspect="1"/>
          </p:cNvPicPr>
          <p:nvPr/>
        </p:nvPicPr>
        <p:blipFill>
          <a:blip r:embed="rId5"/>
          <a:stretch>
            <a:fillRect/>
          </a:stretch>
        </p:blipFill>
        <p:spPr>
          <a:xfrm>
            <a:off x="827584" y="4392118"/>
            <a:ext cx="6912768" cy="2349250"/>
          </a:xfrm>
          <a:prstGeom prst="rect">
            <a:avLst/>
          </a:prstGeom>
        </p:spPr>
      </p:pic>
    </p:spTree>
    <p:extLst>
      <p:ext uri="{BB962C8B-B14F-4D97-AF65-F5344CB8AC3E}">
        <p14:creationId xmlns:p14="http://schemas.microsoft.com/office/powerpoint/2010/main" val="4140400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19256" cy="5793507"/>
          </a:xfrm>
        </p:spPr>
        <p:txBody>
          <a:bodyPr/>
          <a:lstStyle/>
          <a:p>
            <a:r>
              <a:rPr lang="en-US" altLang="zh-CN" dirty="0" smtClean="0"/>
              <a:t>4,</a:t>
            </a:r>
            <a:r>
              <a:rPr lang="zh-CN" altLang="en-US" dirty="0" smtClean="0"/>
              <a:t>为各个特征添加权值</a:t>
            </a:r>
            <a:endParaRPr lang="zh-CN" altLang="en-US" dirty="0"/>
          </a:p>
        </p:txBody>
      </p:sp>
      <p:pic>
        <p:nvPicPr>
          <p:cNvPr id="5" name="图片 4"/>
          <p:cNvPicPr>
            <a:picLocks noChangeAspect="1"/>
          </p:cNvPicPr>
          <p:nvPr/>
        </p:nvPicPr>
        <p:blipFill>
          <a:blip r:embed="rId3"/>
          <a:stretch>
            <a:fillRect/>
          </a:stretch>
        </p:blipFill>
        <p:spPr>
          <a:xfrm>
            <a:off x="827584" y="1268760"/>
            <a:ext cx="7344816" cy="2808312"/>
          </a:xfrm>
          <a:prstGeom prst="rect">
            <a:avLst/>
          </a:prstGeom>
        </p:spPr>
      </p:pic>
    </p:spTree>
    <p:extLst>
      <p:ext uri="{BB962C8B-B14F-4D97-AF65-F5344CB8AC3E}">
        <p14:creationId xmlns:p14="http://schemas.microsoft.com/office/powerpoint/2010/main" val="1765254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1176" y="373930"/>
            <a:ext cx="8229600" cy="4525963"/>
          </a:xfrm>
        </p:spPr>
        <p:txBody>
          <a:bodyPr/>
          <a:lstStyle/>
          <a:p>
            <a:pPr marL="0" indent="0">
              <a:buNone/>
            </a:pPr>
            <a:endParaRPr lang="zh-CN" altLang="en-US" dirty="0"/>
          </a:p>
        </p:txBody>
      </p:sp>
      <p:pic>
        <p:nvPicPr>
          <p:cNvPr id="4" name="图片 3"/>
          <p:cNvPicPr>
            <a:picLocks noChangeAspect="1"/>
          </p:cNvPicPr>
          <p:nvPr/>
        </p:nvPicPr>
        <p:blipFill>
          <a:blip r:embed="rId2"/>
          <a:stretch>
            <a:fillRect/>
          </a:stretch>
        </p:blipFill>
        <p:spPr>
          <a:xfrm>
            <a:off x="246510" y="373930"/>
            <a:ext cx="8357938" cy="6079406"/>
          </a:xfrm>
          <a:prstGeom prst="rect">
            <a:avLst/>
          </a:prstGeom>
        </p:spPr>
      </p:pic>
    </p:spTree>
    <p:extLst>
      <p:ext uri="{BB962C8B-B14F-4D97-AF65-F5344CB8AC3E}">
        <p14:creationId xmlns:p14="http://schemas.microsoft.com/office/powerpoint/2010/main" val="3524103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路径评估模块</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，根据</a:t>
            </a:r>
            <a:r>
              <a:rPr lang="en-US" altLang="zh-CN" dirty="0" smtClean="0"/>
              <a:t>hop</a:t>
            </a:r>
            <a:r>
              <a:rPr lang="zh-CN" altLang="en-US" dirty="0" smtClean="0"/>
              <a:t>数评估出</a:t>
            </a:r>
            <a:r>
              <a:rPr lang="en-US" altLang="zh-CN" dirty="0" err="1" smtClean="0"/>
              <a:t>topk</a:t>
            </a:r>
            <a:r>
              <a:rPr lang="zh-CN" altLang="en-US" dirty="0" smtClean="0"/>
              <a:t>的</a:t>
            </a:r>
            <a:r>
              <a:rPr lang="en-US" altLang="zh-CN" dirty="0" smtClean="0"/>
              <a:t>paths</a:t>
            </a:r>
            <a:r>
              <a:rPr lang="zh-CN" altLang="en-US" dirty="0" smtClean="0"/>
              <a:t>，先选</a:t>
            </a:r>
            <a:r>
              <a:rPr lang="en-US" altLang="zh-CN" dirty="0" err="1" smtClean="0"/>
              <a:t>topk</a:t>
            </a:r>
            <a:r>
              <a:rPr lang="zh-CN" altLang="en-US" dirty="0" smtClean="0"/>
              <a:t>路径的目的：</a:t>
            </a:r>
            <a:r>
              <a:rPr lang="en-US" altLang="zh-CN" dirty="0" smtClean="0"/>
              <a:t>since there may be many redundant(</a:t>
            </a:r>
            <a:r>
              <a:rPr lang="zh-CN" altLang="en-US" dirty="0" smtClean="0"/>
              <a:t>过剩</a:t>
            </a:r>
            <a:r>
              <a:rPr lang="en-US" altLang="zh-CN" dirty="0" smtClean="0"/>
              <a:t>)</a:t>
            </a:r>
            <a:r>
              <a:rPr lang="zh-CN" altLang="en-US" dirty="0" smtClean="0"/>
              <a:t>的</a:t>
            </a:r>
            <a:r>
              <a:rPr lang="en-US" altLang="zh-CN" dirty="0" smtClean="0"/>
              <a:t>paths in the network</a:t>
            </a:r>
          </a:p>
          <a:p>
            <a:r>
              <a:rPr lang="en-US" altLang="zh-CN" dirty="0" smtClean="0"/>
              <a:t>2</a:t>
            </a:r>
            <a:r>
              <a:rPr lang="zh-CN" altLang="en-US" dirty="0" smtClean="0"/>
              <a:t>，多指标评估算法伪代码如下：</a:t>
            </a:r>
            <a:endParaRPr lang="zh-CN" altLang="en-US" dirty="0"/>
          </a:p>
        </p:txBody>
      </p:sp>
      <p:pic>
        <p:nvPicPr>
          <p:cNvPr id="4" name="图片 3"/>
          <p:cNvPicPr>
            <a:picLocks noChangeAspect="1"/>
          </p:cNvPicPr>
          <p:nvPr/>
        </p:nvPicPr>
        <p:blipFill>
          <a:blip r:embed="rId3"/>
          <a:stretch>
            <a:fillRect/>
          </a:stretch>
        </p:blipFill>
        <p:spPr>
          <a:xfrm>
            <a:off x="971600" y="3863180"/>
            <a:ext cx="6120680" cy="1582043"/>
          </a:xfrm>
          <a:prstGeom prst="rect">
            <a:avLst/>
          </a:prstGeom>
        </p:spPr>
      </p:pic>
    </p:spTree>
    <p:extLst>
      <p:ext uri="{BB962C8B-B14F-4D97-AF65-F5344CB8AC3E}">
        <p14:creationId xmlns:p14="http://schemas.microsoft.com/office/powerpoint/2010/main" val="2950486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92616" y="-243408"/>
            <a:ext cx="9436616" cy="7272808"/>
          </a:xfrm>
          <a:prstGeom prst="rect">
            <a:avLst/>
          </a:prstGeom>
        </p:spPr>
      </p:pic>
    </p:spTree>
    <p:extLst>
      <p:ext uri="{BB962C8B-B14F-4D97-AF65-F5344CB8AC3E}">
        <p14:creationId xmlns:p14="http://schemas.microsoft.com/office/powerpoint/2010/main" val="2166438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算法评估</a:t>
            </a:r>
            <a:r>
              <a:rPr lang="en-US" altLang="zh-CN" dirty="0" smtClean="0"/>
              <a:t>-effectiveness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该实验是为了证明链路评估模块的有效性。</a:t>
            </a:r>
            <a:endParaRPr lang="en-US" altLang="zh-CN" dirty="0" smtClean="0"/>
          </a:p>
          <a:p>
            <a:r>
              <a:rPr lang="en-US" altLang="zh-CN" dirty="0" smtClean="0"/>
              <a:t>Host5</a:t>
            </a:r>
            <a:r>
              <a:rPr lang="zh-CN" altLang="en-US" dirty="0" smtClean="0"/>
              <a:t>和</a:t>
            </a:r>
            <a:r>
              <a:rPr lang="en-US" altLang="zh-CN" dirty="0" smtClean="0"/>
              <a:t>host2</a:t>
            </a:r>
            <a:r>
              <a:rPr lang="zh-CN" altLang="en-US" dirty="0" smtClean="0"/>
              <a:t>被选择作观测对象。</a:t>
            </a:r>
            <a:endParaRPr lang="en-US" altLang="zh-CN" dirty="0" smtClean="0"/>
          </a:p>
          <a:p>
            <a:r>
              <a:rPr lang="zh-CN" altLang="en-US" dirty="0" smtClean="0"/>
              <a:t>首先使用</a:t>
            </a:r>
            <a:r>
              <a:rPr lang="en-US" altLang="zh-CN" dirty="0" err="1" smtClean="0"/>
              <a:t>topK</a:t>
            </a:r>
            <a:r>
              <a:rPr lang="zh-CN" altLang="en-US" dirty="0" smtClean="0"/>
              <a:t>算法选择三条最短路径，然后这三条</a:t>
            </a:r>
            <a:r>
              <a:rPr lang="en-US" altLang="zh-CN" dirty="0" smtClean="0"/>
              <a:t>path</a:t>
            </a:r>
            <a:r>
              <a:rPr lang="zh-CN" altLang="en-US" dirty="0" smtClean="0"/>
              <a:t>被多指标评估模型评估，最开始，评估值主要取决于</a:t>
            </a:r>
            <a:r>
              <a:rPr lang="en-US" altLang="zh-CN" dirty="0" smtClean="0"/>
              <a:t>hop count</a:t>
            </a:r>
            <a:r>
              <a:rPr lang="zh-CN" altLang="en-US" dirty="0" smtClean="0"/>
              <a:t>，然后</a:t>
            </a:r>
            <a:r>
              <a:rPr lang="en-US" altLang="zh-CN" dirty="0" smtClean="0"/>
              <a:t>host6 </a:t>
            </a:r>
            <a:r>
              <a:rPr lang="zh-CN" altLang="en-US" dirty="0" smtClean="0"/>
              <a:t>发送</a:t>
            </a:r>
            <a:r>
              <a:rPr lang="en-US" altLang="zh-CN" dirty="0" smtClean="0"/>
              <a:t>ping</a:t>
            </a:r>
            <a:r>
              <a:rPr lang="zh-CN" altLang="en-US" dirty="0" smtClean="0"/>
              <a:t>包给</a:t>
            </a:r>
            <a:r>
              <a:rPr lang="en-US" altLang="zh-CN" dirty="0" smtClean="0"/>
              <a:t>host4</a:t>
            </a:r>
            <a:r>
              <a:rPr lang="zh-CN" altLang="en-US" dirty="0" smtClean="0"/>
              <a:t>来给</a:t>
            </a:r>
            <a:r>
              <a:rPr lang="en-US" altLang="zh-CN" dirty="0" smtClean="0">
                <a:solidFill>
                  <a:srgbClr val="FF0000"/>
                </a:solidFill>
              </a:rPr>
              <a:t>s5</a:t>
            </a:r>
            <a:r>
              <a:rPr lang="zh-CN" altLang="en-US" dirty="0" smtClean="0">
                <a:solidFill>
                  <a:srgbClr val="FF0000"/>
                </a:solidFill>
              </a:rPr>
              <a:t>和</a:t>
            </a:r>
            <a:r>
              <a:rPr lang="en-US" altLang="zh-CN" dirty="0" smtClean="0">
                <a:solidFill>
                  <a:srgbClr val="FF0000"/>
                </a:solidFill>
              </a:rPr>
              <a:t>s7</a:t>
            </a:r>
            <a:r>
              <a:rPr lang="zh-CN" altLang="en-US" dirty="0" smtClean="0"/>
              <a:t>之间注入流量，</a:t>
            </a:r>
            <a:r>
              <a:rPr lang="en-US" altLang="zh-CN" dirty="0" smtClean="0"/>
              <a:t>host5</a:t>
            </a:r>
            <a:r>
              <a:rPr lang="zh-CN" altLang="en-US" dirty="0" smtClean="0"/>
              <a:t>发</a:t>
            </a:r>
            <a:r>
              <a:rPr lang="en-US" altLang="zh-CN" dirty="0" err="1" smtClean="0"/>
              <a:t>udp</a:t>
            </a:r>
            <a:r>
              <a:rPr lang="zh-CN" altLang="en-US" dirty="0" smtClean="0"/>
              <a:t>包给</a:t>
            </a:r>
            <a:r>
              <a:rPr lang="en-US" altLang="zh-CN" dirty="0" smtClean="0"/>
              <a:t>host8</a:t>
            </a:r>
            <a:r>
              <a:rPr lang="zh-CN" altLang="en-US" dirty="0" smtClean="0"/>
              <a:t>来占用</a:t>
            </a:r>
            <a:r>
              <a:rPr lang="en-US" altLang="zh-CN" dirty="0" smtClean="0">
                <a:solidFill>
                  <a:srgbClr val="FF0000"/>
                </a:solidFill>
              </a:rPr>
              <a:t>s4</a:t>
            </a:r>
            <a:r>
              <a:rPr lang="zh-CN" altLang="en-US" dirty="0" smtClean="0">
                <a:solidFill>
                  <a:srgbClr val="FF0000"/>
                </a:solidFill>
              </a:rPr>
              <a:t>和</a:t>
            </a:r>
            <a:r>
              <a:rPr lang="en-US" altLang="zh-CN" dirty="0" smtClean="0">
                <a:solidFill>
                  <a:srgbClr val="FF0000"/>
                </a:solidFill>
              </a:rPr>
              <a:t>s5</a:t>
            </a:r>
            <a:r>
              <a:rPr lang="zh-CN" altLang="en-US" dirty="0" smtClean="0"/>
              <a:t>之间的带宽资源。这样，三条路径的评估值因为链路状态改变而改变。</a:t>
            </a:r>
            <a:endParaRPr lang="en-US" altLang="zh-CN" dirty="0" smtClean="0"/>
          </a:p>
        </p:txBody>
      </p:sp>
    </p:spTree>
    <p:extLst>
      <p:ext uri="{BB962C8B-B14F-4D97-AF65-F5344CB8AC3E}">
        <p14:creationId xmlns:p14="http://schemas.microsoft.com/office/powerpoint/2010/main" val="504392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sdn</a:t>
            </a:r>
            <a:r>
              <a:rPr lang="zh-CN" altLang="en-US" dirty="0"/>
              <a:t>负载均衡问题的</a:t>
            </a:r>
            <a:r>
              <a:rPr lang="zh-CN" altLang="en-US" dirty="0" smtClean="0"/>
              <a:t>研究</a:t>
            </a:r>
            <a:r>
              <a:rPr lang="zh-CN" altLang="en-US" dirty="0"/>
              <a:t>意义</a:t>
            </a:r>
          </a:p>
        </p:txBody>
      </p:sp>
      <p:sp>
        <p:nvSpPr>
          <p:cNvPr id="3" name="内容占位符 2"/>
          <p:cNvSpPr>
            <a:spLocks noGrp="1"/>
          </p:cNvSpPr>
          <p:nvPr>
            <p:ph idx="1"/>
          </p:nvPr>
        </p:nvSpPr>
        <p:spPr>
          <a:xfrm>
            <a:off x="457200" y="1600200"/>
            <a:ext cx="8229600" cy="5141168"/>
          </a:xfrm>
        </p:spPr>
        <p:txBody>
          <a:bodyPr>
            <a:normAutofit fontScale="25000" lnSpcReduction="20000"/>
          </a:bodyPr>
          <a:lstStyle/>
          <a:p>
            <a:r>
              <a:rPr lang="zh-CN" altLang="zh-CN" sz="9600" dirty="0">
                <a:latin typeface="+mn-ea"/>
              </a:rPr>
              <a:t>负载均衡是解决网络服务质量的重要方法之一，其原理是将网络中的请求按照一定的算法尽可能均匀地分担到各个节点，使各个节点尽量均匀地使用网络资源，避免某些节点因为过度负载产生拥塞，从而降低服务质量</a:t>
            </a:r>
            <a:r>
              <a:rPr lang="zh-CN" altLang="zh-CN" sz="9600" dirty="0" smtClean="0">
                <a:latin typeface="+mn-ea"/>
              </a:rPr>
              <a:t>。在</a:t>
            </a:r>
            <a:r>
              <a:rPr lang="zh-CN" altLang="zh-CN" sz="9600" dirty="0">
                <a:latin typeface="+mn-ea"/>
              </a:rPr>
              <a:t>传统</a:t>
            </a:r>
            <a:r>
              <a:rPr lang="en-US" altLang="zh-CN" sz="9600" dirty="0">
                <a:latin typeface="+mn-ea"/>
              </a:rPr>
              <a:t>TCP/UDP</a:t>
            </a:r>
            <a:r>
              <a:rPr lang="zh-CN" altLang="zh-CN" sz="9600" dirty="0">
                <a:latin typeface="+mn-ea"/>
              </a:rPr>
              <a:t>架构的网络中，使用交换机进行负载均衡，对于一条流来说，其中每个包都是以相同的权重在固定的路径进行转发，随着网络规模的增大，这种策略低效且不实用</a:t>
            </a:r>
            <a:r>
              <a:rPr lang="zh-CN" altLang="zh-CN" sz="9600" dirty="0" smtClean="0">
                <a:latin typeface="+mn-ea"/>
              </a:rPr>
              <a:t>。</a:t>
            </a:r>
            <a:endParaRPr lang="en-US" altLang="zh-CN" sz="9600" dirty="0">
              <a:latin typeface="+mn-ea"/>
            </a:endParaRPr>
          </a:p>
          <a:p>
            <a:r>
              <a:rPr lang="zh-CN" altLang="zh-CN" sz="9600" dirty="0" smtClean="0">
                <a:latin typeface="+mn-ea"/>
              </a:rPr>
              <a:t>而</a:t>
            </a:r>
            <a:r>
              <a:rPr lang="en-US" altLang="zh-CN" sz="9600" dirty="0">
                <a:latin typeface="+mn-ea"/>
              </a:rPr>
              <a:t>SDN</a:t>
            </a:r>
            <a:r>
              <a:rPr lang="zh-CN" altLang="zh-CN" sz="9600" dirty="0">
                <a:latin typeface="+mn-ea"/>
              </a:rPr>
              <a:t>架构的网络中，控制层能感知</a:t>
            </a:r>
            <a:r>
              <a:rPr lang="zh-CN" altLang="zh-CN" sz="9600" dirty="0">
                <a:solidFill>
                  <a:srgbClr val="FF0000"/>
                </a:solidFill>
                <a:latin typeface="+mn-ea"/>
              </a:rPr>
              <a:t>整个网络视图</a:t>
            </a:r>
            <a:r>
              <a:rPr lang="zh-CN" altLang="zh-CN" sz="9600" dirty="0">
                <a:latin typeface="+mn-ea"/>
              </a:rPr>
              <a:t>，对整个网络进行管理，又由于控制层的</a:t>
            </a:r>
            <a:r>
              <a:rPr lang="zh-CN" altLang="zh-CN" sz="9600" dirty="0">
                <a:solidFill>
                  <a:srgbClr val="FF0000"/>
                </a:solidFill>
                <a:latin typeface="+mn-ea"/>
              </a:rPr>
              <a:t>可编程性</a:t>
            </a:r>
            <a:r>
              <a:rPr lang="zh-CN" altLang="zh-CN" sz="9600" dirty="0">
                <a:latin typeface="+mn-ea"/>
              </a:rPr>
              <a:t>，</a:t>
            </a:r>
            <a:r>
              <a:rPr lang="en-US" altLang="zh-CN" sz="9600" dirty="0">
                <a:latin typeface="+mn-ea"/>
              </a:rPr>
              <a:t>SDN</a:t>
            </a:r>
            <a:r>
              <a:rPr lang="zh-CN" altLang="zh-CN" sz="9600" dirty="0">
                <a:latin typeface="+mn-ea"/>
              </a:rPr>
              <a:t>技术能够使负载均衡的</a:t>
            </a:r>
            <a:r>
              <a:rPr lang="zh-CN" altLang="zh-CN" sz="9600" dirty="0">
                <a:solidFill>
                  <a:srgbClr val="FF0000"/>
                </a:solidFill>
                <a:latin typeface="+mn-ea"/>
              </a:rPr>
              <a:t>成本得到有效控制</a:t>
            </a:r>
            <a:r>
              <a:rPr lang="zh-CN" altLang="zh-CN" sz="9600" dirty="0">
                <a:latin typeface="+mn-ea"/>
              </a:rPr>
              <a:t>，也可以使整个网络变得更加</a:t>
            </a:r>
            <a:r>
              <a:rPr lang="zh-CN" altLang="zh-CN" sz="9600" dirty="0" smtClean="0">
                <a:solidFill>
                  <a:srgbClr val="FF0000"/>
                </a:solidFill>
                <a:latin typeface="+mn-ea"/>
              </a:rPr>
              <a:t>灵活</a:t>
            </a:r>
            <a:r>
              <a:rPr lang="zh-CN" altLang="en-US" sz="9600" dirty="0" smtClean="0">
                <a:latin typeface="+mn-ea"/>
              </a:rPr>
              <a:t>。</a:t>
            </a:r>
            <a:r>
              <a:rPr lang="zh-CN" altLang="zh-CN" sz="9600" dirty="0" smtClean="0">
                <a:latin typeface="+mn-ea"/>
              </a:rPr>
              <a:t>因此</a:t>
            </a:r>
            <a:r>
              <a:rPr lang="zh-CN" altLang="zh-CN" sz="9600" dirty="0">
                <a:latin typeface="+mn-ea"/>
              </a:rPr>
              <a:t>，对数据中心进行基于</a:t>
            </a:r>
            <a:r>
              <a:rPr lang="en-US" altLang="zh-CN" sz="9600" dirty="0">
                <a:latin typeface="+mn-ea"/>
              </a:rPr>
              <a:t>SDN</a:t>
            </a:r>
            <a:r>
              <a:rPr lang="zh-CN" altLang="zh-CN" sz="9600" dirty="0">
                <a:latin typeface="+mn-ea"/>
              </a:rPr>
              <a:t>的负载均衡技术研究与实现，紧跟当前数据中心负载均衡技术的发展浪潮，对于解决数据中心中的负载均衡问题，具有极其重大的研究价值和实际应用价值。</a:t>
            </a:r>
          </a:p>
          <a:p>
            <a:endParaRPr lang="zh-CN" altLang="en-US" dirty="0"/>
          </a:p>
        </p:txBody>
      </p:sp>
    </p:spTree>
    <p:extLst>
      <p:ext uri="{BB962C8B-B14F-4D97-AF65-F5344CB8AC3E}">
        <p14:creationId xmlns:p14="http://schemas.microsoft.com/office/powerpoint/2010/main" val="1806447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算法评估</a:t>
            </a:r>
            <a:r>
              <a:rPr lang="en-US" altLang="zh-CN" dirty="0" smtClean="0"/>
              <a:t>-analysis of effectiveness</a:t>
            </a:r>
            <a:endParaRPr lang="zh-CN" altLang="en-US" dirty="0"/>
          </a:p>
        </p:txBody>
      </p:sp>
      <p:pic>
        <p:nvPicPr>
          <p:cNvPr id="4" name="内容占位符 3"/>
          <p:cNvPicPr>
            <a:picLocks noGrp="1" noChangeAspect="1"/>
          </p:cNvPicPr>
          <p:nvPr>
            <p:ph idx="1"/>
          </p:nvPr>
        </p:nvPicPr>
        <p:blipFill>
          <a:blip r:embed="rId3"/>
          <a:stretch>
            <a:fillRect/>
          </a:stretch>
        </p:blipFill>
        <p:spPr>
          <a:xfrm>
            <a:off x="0" y="1417638"/>
            <a:ext cx="4906888" cy="2875458"/>
          </a:xfrm>
          <a:prstGeom prst="rect">
            <a:avLst/>
          </a:prstGeom>
        </p:spPr>
      </p:pic>
      <p:sp>
        <p:nvSpPr>
          <p:cNvPr id="5" name="文本框 4"/>
          <p:cNvSpPr txBox="1"/>
          <p:nvPr/>
        </p:nvSpPr>
        <p:spPr>
          <a:xfrm>
            <a:off x="5508104" y="1700808"/>
            <a:ext cx="2952328" cy="2031325"/>
          </a:xfrm>
          <a:prstGeom prst="rect">
            <a:avLst/>
          </a:prstGeom>
          <a:noFill/>
        </p:spPr>
        <p:txBody>
          <a:bodyPr wrap="square" rtlCol="0">
            <a:spAutoFit/>
          </a:bodyPr>
          <a:lstStyle/>
          <a:p>
            <a:r>
              <a:rPr lang="en-US" altLang="zh-CN" dirty="0" smtClean="0"/>
              <a:t>Path3</a:t>
            </a:r>
            <a:r>
              <a:rPr lang="zh-CN" altLang="en-US" dirty="0" smtClean="0"/>
              <a:t>，由于没有</a:t>
            </a:r>
            <a:r>
              <a:rPr lang="en-US" altLang="zh-CN" dirty="0" smtClean="0"/>
              <a:t>link</a:t>
            </a:r>
            <a:r>
              <a:rPr lang="zh-CN" altLang="en-US" dirty="0" smtClean="0"/>
              <a:t>经过</a:t>
            </a:r>
            <a:r>
              <a:rPr lang="en-US" altLang="zh-CN" dirty="0" smtClean="0"/>
              <a:t>4-5/5-7</a:t>
            </a:r>
            <a:r>
              <a:rPr lang="zh-CN" altLang="en-US" dirty="0" smtClean="0"/>
              <a:t>所以只有交换机受点影响</a:t>
            </a:r>
            <a:r>
              <a:rPr lang="en-US" altLang="zh-CN" dirty="0" smtClean="0"/>
              <a:t>(drop a little),</a:t>
            </a:r>
          </a:p>
          <a:p>
            <a:r>
              <a:rPr lang="en-US" altLang="zh-CN" dirty="0" smtClean="0"/>
              <a:t>Path1,  </a:t>
            </a:r>
            <a:r>
              <a:rPr lang="zh-CN" altLang="en-US" dirty="0" smtClean="0"/>
              <a:t>完全受影响</a:t>
            </a:r>
            <a:endParaRPr lang="en-US" altLang="zh-CN" dirty="0" smtClean="0"/>
          </a:p>
          <a:p>
            <a:r>
              <a:rPr lang="en-US" altLang="zh-CN" dirty="0" smtClean="0"/>
              <a:t>Path2</a:t>
            </a:r>
            <a:r>
              <a:rPr lang="zh-CN" altLang="en-US" dirty="0" smtClean="0"/>
              <a:t>，由于只影响了</a:t>
            </a:r>
            <a:r>
              <a:rPr lang="en-US" altLang="zh-CN" dirty="0" smtClean="0"/>
              <a:t>5-7</a:t>
            </a:r>
            <a:r>
              <a:rPr lang="zh-CN" altLang="en-US" dirty="0" smtClean="0"/>
              <a:t>所以在中间</a:t>
            </a:r>
            <a:endParaRPr lang="en-US" altLang="zh-CN" dirty="0" smtClean="0"/>
          </a:p>
          <a:p>
            <a:r>
              <a:rPr lang="en-US" altLang="zh-CN" dirty="0" smtClean="0"/>
              <a:t>Y</a:t>
            </a:r>
            <a:r>
              <a:rPr lang="zh-CN" altLang="en-US" dirty="0" smtClean="0"/>
              <a:t>轴是时延用了多少</a:t>
            </a:r>
            <a:r>
              <a:rPr lang="en-US" altLang="zh-CN" dirty="0" err="1" smtClean="0"/>
              <a:t>ms</a:t>
            </a:r>
            <a:endParaRPr lang="zh-CN" altLang="en-US" dirty="0"/>
          </a:p>
        </p:txBody>
      </p:sp>
      <p:pic>
        <p:nvPicPr>
          <p:cNvPr id="6" name="图片 5"/>
          <p:cNvPicPr>
            <a:picLocks noChangeAspect="1"/>
          </p:cNvPicPr>
          <p:nvPr/>
        </p:nvPicPr>
        <p:blipFill>
          <a:blip r:embed="rId4"/>
          <a:stretch>
            <a:fillRect/>
          </a:stretch>
        </p:blipFill>
        <p:spPr>
          <a:xfrm>
            <a:off x="755576" y="4293096"/>
            <a:ext cx="4151311" cy="2057143"/>
          </a:xfrm>
          <a:prstGeom prst="rect">
            <a:avLst/>
          </a:prstGeom>
        </p:spPr>
      </p:pic>
    </p:spTree>
    <p:extLst>
      <p:ext uri="{BB962C8B-B14F-4D97-AF65-F5344CB8AC3E}">
        <p14:creationId xmlns:p14="http://schemas.microsoft.com/office/powerpoint/2010/main" val="4213940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算法评估</a:t>
            </a:r>
            <a:r>
              <a:rPr lang="en-US" altLang="zh-CN" dirty="0" smtClean="0"/>
              <a:t>-analysis of reliability</a:t>
            </a:r>
            <a:r>
              <a:rPr lang="zh-CN" altLang="en-US" dirty="0" smtClean="0"/>
              <a:t>鲁棒性</a:t>
            </a:r>
            <a:endParaRPr lang="zh-CN" altLang="en-US" dirty="0"/>
          </a:p>
        </p:txBody>
      </p:sp>
      <p:sp>
        <p:nvSpPr>
          <p:cNvPr id="3" name="内容占位符 2"/>
          <p:cNvSpPr>
            <a:spLocks noGrp="1"/>
          </p:cNvSpPr>
          <p:nvPr>
            <p:ph idx="1"/>
          </p:nvPr>
        </p:nvSpPr>
        <p:spPr/>
        <p:txBody>
          <a:bodyPr/>
          <a:lstStyle/>
          <a:p>
            <a:r>
              <a:rPr lang="zh-CN" altLang="en-US" dirty="0" smtClean="0"/>
              <a:t>为了证明模型的鲁棒性</a:t>
            </a:r>
            <a:r>
              <a:rPr lang="en-US" altLang="zh-CN" dirty="0" smtClean="0"/>
              <a:t>(the network nodes and links suffer from breakdown)</a:t>
            </a:r>
          </a:p>
          <a:p>
            <a:r>
              <a:rPr lang="zh-CN" altLang="en-US" dirty="0" smtClean="0"/>
              <a:t>用</a:t>
            </a:r>
            <a:r>
              <a:rPr lang="en-US" altLang="zh-CN" dirty="0" smtClean="0"/>
              <a:t>host5</a:t>
            </a:r>
            <a:r>
              <a:rPr lang="zh-CN" altLang="en-US" dirty="0" smtClean="0"/>
              <a:t>和</a:t>
            </a:r>
            <a:r>
              <a:rPr lang="en-US" altLang="zh-CN" dirty="0" smtClean="0"/>
              <a:t>host6</a:t>
            </a:r>
            <a:r>
              <a:rPr lang="zh-CN" altLang="en-US" dirty="0" smtClean="0"/>
              <a:t>作为观测对象，在这个过程中会断掉</a:t>
            </a:r>
            <a:r>
              <a:rPr lang="en-US" altLang="zh-CN" dirty="0" smtClean="0"/>
              <a:t>switch4</a:t>
            </a:r>
            <a:r>
              <a:rPr lang="zh-CN" altLang="en-US" dirty="0" smtClean="0"/>
              <a:t>和</a:t>
            </a:r>
            <a:r>
              <a:rPr lang="en-US" altLang="zh-CN" dirty="0" smtClean="0"/>
              <a:t>switch5</a:t>
            </a:r>
            <a:r>
              <a:rPr lang="zh-CN" altLang="en-US" dirty="0" smtClean="0"/>
              <a:t>之间的链路</a:t>
            </a:r>
            <a:endParaRPr lang="en-US" altLang="zh-CN" dirty="0" smtClean="0"/>
          </a:p>
        </p:txBody>
      </p:sp>
    </p:spTree>
    <p:extLst>
      <p:ext uri="{BB962C8B-B14F-4D97-AF65-F5344CB8AC3E}">
        <p14:creationId xmlns:p14="http://schemas.microsoft.com/office/powerpoint/2010/main" val="626170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37610" y="260648"/>
            <a:ext cx="5142502" cy="4176464"/>
          </a:xfrm>
          <a:prstGeom prst="rect">
            <a:avLst/>
          </a:prstGeom>
        </p:spPr>
      </p:pic>
      <p:pic>
        <p:nvPicPr>
          <p:cNvPr id="5" name="图片 4"/>
          <p:cNvPicPr>
            <a:picLocks noChangeAspect="1"/>
          </p:cNvPicPr>
          <p:nvPr/>
        </p:nvPicPr>
        <p:blipFill>
          <a:blip r:embed="rId3"/>
          <a:stretch>
            <a:fillRect/>
          </a:stretch>
        </p:blipFill>
        <p:spPr>
          <a:xfrm>
            <a:off x="539552" y="4221088"/>
            <a:ext cx="5040560" cy="2636912"/>
          </a:xfrm>
          <a:prstGeom prst="rect">
            <a:avLst/>
          </a:prstGeom>
        </p:spPr>
      </p:pic>
      <p:sp>
        <p:nvSpPr>
          <p:cNvPr id="6" name="文本框 5"/>
          <p:cNvSpPr txBox="1"/>
          <p:nvPr/>
        </p:nvSpPr>
        <p:spPr>
          <a:xfrm>
            <a:off x="5724128" y="620688"/>
            <a:ext cx="3168352" cy="2308324"/>
          </a:xfrm>
          <a:prstGeom prst="rect">
            <a:avLst/>
          </a:prstGeom>
          <a:noFill/>
        </p:spPr>
        <p:txBody>
          <a:bodyPr wrap="square" rtlCol="0">
            <a:spAutoFit/>
          </a:bodyPr>
          <a:lstStyle/>
          <a:p>
            <a:r>
              <a:rPr lang="en-US" altLang="zh-CN" dirty="0" smtClean="0"/>
              <a:t>The traffic can restore after a transient pause due to the link failure. Since it takes a little time to detect the break, a few ping packets will be lost in the procedure. After that, the delay time of ping packet becomes normal quickly</a:t>
            </a:r>
            <a:endParaRPr lang="zh-CN" altLang="en-US" dirty="0"/>
          </a:p>
        </p:txBody>
      </p:sp>
    </p:spTree>
    <p:extLst>
      <p:ext uri="{BB962C8B-B14F-4D97-AF65-F5344CB8AC3E}">
        <p14:creationId xmlns:p14="http://schemas.microsoft.com/office/powerpoint/2010/main" val="2460349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算法评估</a:t>
            </a:r>
            <a:r>
              <a:rPr lang="en-US" altLang="zh-CN" dirty="0" smtClean="0"/>
              <a:t>-analysis of efficiency</a:t>
            </a:r>
            <a:endParaRPr lang="zh-CN" altLang="en-US" dirty="0"/>
          </a:p>
        </p:txBody>
      </p:sp>
      <p:pic>
        <p:nvPicPr>
          <p:cNvPr id="4" name="内容占位符 3"/>
          <p:cNvPicPr>
            <a:picLocks noGrp="1" noChangeAspect="1"/>
          </p:cNvPicPr>
          <p:nvPr>
            <p:ph idx="1"/>
          </p:nvPr>
        </p:nvPicPr>
        <p:blipFill>
          <a:blip r:embed="rId3"/>
          <a:stretch>
            <a:fillRect/>
          </a:stretch>
        </p:blipFill>
        <p:spPr>
          <a:xfrm>
            <a:off x="431173" y="1417638"/>
            <a:ext cx="4104456" cy="3816424"/>
          </a:xfrm>
          <a:prstGeom prst="rect">
            <a:avLst/>
          </a:prstGeom>
        </p:spPr>
      </p:pic>
      <p:sp>
        <p:nvSpPr>
          <p:cNvPr id="5" name="文本框 4"/>
          <p:cNvSpPr txBox="1"/>
          <p:nvPr/>
        </p:nvSpPr>
        <p:spPr>
          <a:xfrm>
            <a:off x="5292080" y="1556792"/>
            <a:ext cx="3240360" cy="923330"/>
          </a:xfrm>
          <a:prstGeom prst="rect">
            <a:avLst/>
          </a:prstGeom>
          <a:noFill/>
        </p:spPr>
        <p:txBody>
          <a:bodyPr wrap="square" rtlCol="0">
            <a:spAutoFit/>
          </a:bodyPr>
          <a:lstStyle/>
          <a:p>
            <a:r>
              <a:rPr lang="zh-CN" altLang="en-US" dirty="0" smtClean="0"/>
              <a:t>对比算法：</a:t>
            </a:r>
            <a:r>
              <a:rPr lang="en-US" altLang="zh-CN" dirty="0" err="1" smtClean="0"/>
              <a:t>shortest_path</a:t>
            </a:r>
            <a:endParaRPr lang="en-US" altLang="zh-CN" dirty="0" smtClean="0"/>
          </a:p>
          <a:p>
            <a:r>
              <a:rPr lang="zh-CN" altLang="en-US" dirty="0" smtClean="0"/>
              <a:t>观察</a:t>
            </a:r>
            <a:r>
              <a:rPr lang="en-US" altLang="zh-CN" dirty="0" smtClean="0"/>
              <a:t>host1 and host3</a:t>
            </a:r>
            <a:r>
              <a:rPr lang="zh-CN" altLang="en-US" dirty="0" smtClean="0"/>
              <a:t>之间通信的往返时延。</a:t>
            </a:r>
            <a:endParaRPr lang="zh-CN" altLang="en-US" dirty="0"/>
          </a:p>
        </p:txBody>
      </p:sp>
      <p:sp>
        <p:nvSpPr>
          <p:cNvPr id="6" name="文本框 5"/>
          <p:cNvSpPr txBox="1"/>
          <p:nvPr/>
        </p:nvSpPr>
        <p:spPr>
          <a:xfrm>
            <a:off x="4860032" y="2480122"/>
            <a:ext cx="3672408" cy="2862322"/>
          </a:xfrm>
          <a:prstGeom prst="rect">
            <a:avLst/>
          </a:prstGeom>
          <a:noFill/>
        </p:spPr>
        <p:txBody>
          <a:bodyPr wrap="square" rtlCol="0">
            <a:spAutoFit/>
          </a:bodyPr>
          <a:lstStyle/>
          <a:p>
            <a:r>
              <a:rPr lang="zh-CN" altLang="en-US" dirty="0" smtClean="0"/>
              <a:t>作者特地说明：有几方面在文中没有被提到</a:t>
            </a:r>
            <a:endParaRPr lang="en-US" altLang="zh-CN" dirty="0" smtClean="0"/>
          </a:p>
          <a:p>
            <a:r>
              <a:rPr lang="en-US" altLang="zh-CN" dirty="0" smtClean="0"/>
              <a:t>1</a:t>
            </a:r>
            <a:r>
              <a:rPr lang="zh-CN" altLang="en-US" dirty="0" smtClean="0"/>
              <a:t>，</a:t>
            </a:r>
            <a:r>
              <a:rPr lang="en-US" altLang="zh-CN" dirty="0" smtClean="0"/>
              <a:t>the value of k</a:t>
            </a:r>
            <a:r>
              <a:rPr lang="zh-CN" altLang="en-US" dirty="0" smtClean="0"/>
              <a:t>（</a:t>
            </a:r>
            <a:r>
              <a:rPr lang="en-US" altLang="zh-CN" dirty="0" err="1" smtClean="0"/>
              <a:t>TopK</a:t>
            </a:r>
            <a:r>
              <a:rPr lang="zh-CN" altLang="en-US" dirty="0" smtClean="0"/>
              <a:t>）</a:t>
            </a:r>
            <a:endParaRPr lang="en-US" altLang="zh-CN" dirty="0" smtClean="0"/>
          </a:p>
          <a:p>
            <a:r>
              <a:rPr lang="en-US" altLang="zh-CN" dirty="0" smtClean="0"/>
              <a:t>2</a:t>
            </a:r>
            <a:r>
              <a:rPr lang="zh-CN" altLang="en-US" dirty="0" smtClean="0"/>
              <a:t>，</a:t>
            </a:r>
            <a:r>
              <a:rPr lang="en-US" altLang="zh-CN" dirty="0" smtClean="0"/>
              <a:t>the </a:t>
            </a:r>
            <a:r>
              <a:rPr lang="en-US" altLang="zh-CN" dirty="0" err="1" smtClean="0"/>
              <a:t>wight</a:t>
            </a:r>
            <a:r>
              <a:rPr lang="zh-CN" altLang="en-US" dirty="0" smtClean="0"/>
              <a:t>，现在权重固定</a:t>
            </a:r>
            <a:endParaRPr lang="en-US" altLang="zh-CN" dirty="0" smtClean="0"/>
          </a:p>
          <a:p>
            <a:r>
              <a:rPr lang="en-US" altLang="zh-CN" dirty="0" smtClean="0"/>
              <a:t>3</a:t>
            </a:r>
            <a:r>
              <a:rPr lang="zh-CN" altLang="en-US" dirty="0" smtClean="0"/>
              <a:t>，</a:t>
            </a:r>
            <a:r>
              <a:rPr lang="en-US" altLang="zh-CN" dirty="0" smtClean="0"/>
              <a:t>the choice of critical node and link: </a:t>
            </a:r>
            <a:r>
              <a:rPr lang="zh-CN" altLang="en-US" dirty="0" smtClean="0"/>
              <a:t>本文假定所有的</a:t>
            </a:r>
            <a:r>
              <a:rPr lang="en-US" altLang="zh-CN" dirty="0" smtClean="0"/>
              <a:t>nodes</a:t>
            </a:r>
            <a:r>
              <a:rPr lang="zh-CN" altLang="en-US" dirty="0" smtClean="0"/>
              <a:t>和</a:t>
            </a:r>
            <a:r>
              <a:rPr lang="en-US" altLang="zh-CN" dirty="0" smtClean="0"/>
              <a:t>links</a:t>
            </a:r>
          </a:p>
          <a:p>
            <a:r>
              <a:rPr lang="zh-CN" altLang="en-US" dirty="0" smtClean="0"/>
              <a:t>有相同的</a:t>
            </a:r>
            <a:r>
              <a:rPr lang="en-US" altLang="zh-CN" dirty="0" smtClean="0"/>
              <a:t>capability</a:t>
            </a:r>
            <a:r>
              <a:rPr lang="zh-CN" altLang="en-US" dirty="0" smtClean="0"/>
              <a:t>，</a:t>
            </a:r>
            <a:r>
              <a:rPr lang="en-US" altLang="zh-CN" dirty="0"/>
              <a:t> Although it may not be consistent with the real network, it doesn’t impact the main idea of this paper.</a:t>
            </a:r>
            <a:endParaRPr lang="zh-CN" altLang="en-US" dirty="0"/>
          </a:p>
        </p:txBody>
      </p:sp>
    </p:spTree>
    <p:extLst>
      <p:ext uri="{BB962C8B-B14F-4D97-AF65-F5344CB8AC3E}">
        <p14:creationId xmlns:p14="http://schemas.microsoft.com/office/powerpoint/2010/main" val="41807209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优缺点与可改进之处</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缺点是对</a:t>
            </a:r>
            <a:r>
              <a:rPr lang="en-US" altLang="zh-CN" dirty="0"/>
              <a:t>link</a:t>
            </a:r>
            <a:r>
              <a:rPr lang="zh-CN" altLang="en-US" dirty="0"/>
              <a:t>的</a:t>
            </a:r>
            <a:r>
              <a:rPr lang="zh-CN" altLang="en-US" dirty="0" smtClean="0"/>
              <a:t>负载，</a:t>
            </a:r>
            <a:r>
              <a:rPr lang="en-US" altLang="zh-CN" dirty="0" smtClean="0"/>
              <a:t>switch</a:t>
            </a:r>
            <a:r>
              <a:rPr lang="zh-CN" altLang="en-US" dirty="0"/>
              <a:t>的</a:t>
            </a:r>
            <a:r>
              <a:rPr lang="zh-CN" altLang="en-US" dirty="0" smtClean="0"/>
              <a:t>负载，跳数这三者的权重</a:t>
            </a:r>
            <a:r>
              <a:rPr lang="zh-CN" altLang="en-US" dirty="0"/>
              <a:t>简单地设</a:t>
            </a:r>
            <a:r>
              <a:rPr lang="zh-CN" altLang="en-US" dirty="0" smtClean="0"/>
              <a:t>为为固定比例。</a:t>
            </a:r>
            <a:endParaRPr lang="en-US" altLang="zh-CN" dirty="0" smtClean="0"/>
          </a:p>
          <a:p>
            <a:r>
              <a:rPr lang="zh-CN" altLang="en-US" dirty="0"/>
              <a:t>可</a:t>
            </a:r>
            <a:r>
              <a:rPr lang="zh-CN" altLang="en-US" dirty="0" smtClean="0"/>
              <a:t>借鉴之处：当网络规模特别大的时候，存在过多的路径选择，可以先做一个</a:t>
            </a:r>
            <a:r>
              <a:rPr lang="en-US" altLang="zh-CN" dirty="0" err="1" smtClean="0"/>
              <a:t>init</a:t>
            </a:r>
            <a:r>
              <a:rPr lang="zh-CN" altLang="en-US" dirty="0" smtClean="0"/>
              <a:t>得出基于</a:t>
            </a:r>
            <a:r>
              <a:rPr lang="en-US" altLang="zh-CN" dirty="0" smtClean="0"/>
              <a:t>hop</a:t>
            </a:r>
            <a:r>
              <a:rPr lang="zh-CN" altLang="en-US" dirty="0" smtClean="0"/>
              <a:t>的</a:t>
            </a:r>
            <a:r>
              <a:rPr lang="en-US" altLang="zh-CN" dirty="0" err="1" smtClean="0"/>
              <a:t>topK</a:t>
            </a:r>
            <a:r>
              <a:rPr lang="zh-CN" altLang="en-US" dirty="0" smtClean="0"/>
              <a:t>路径，简化计算复杂度；</a:t>
            </a:r>
            <a:endParaRPr lang="en-US" altLang="zh-CN" dirty="0" smtClean="0"/>
          </a:p>
          <a:p>
            <a:r>
              <a:rPr lang="zh-CN" altLang="en-US" dirty="0"/>
              <a:t>可</a:t>
            </a:r>
            <a:r>
              <a:rPr lang="zh-CN" altLang="en-US" dirty="0" smtClean="0"/>
              <a:t>改进之处：对于多指标的权重比率问题应该去做</a:t>
            </a:r>
            <a:r>
              <a:rPr lang="zh-CN" altLang="en-US" dirty="0" smtClean="0">
                <a:solidFill>
                  <a:srgbClr val="FF0000"/>
                </a:solidFill>
              </a:rPr>
              <a:t>权重比例的拐点分析</a:t>
            </a:r>
            <a:r>
              <a:rPr lang="zh-CN" altLang="en-US" dirty="0" smtClean="0"/>
              <a:t>，选择最优权重分配比例，预期在</a:t>
            </a:r>
            <a:r>
              <a:rPr lang="zh-CN" altLang="en-US" dirty="0" smtClean="0">
                <a:solidFill>
                  <a:srgbClr val="FF0000"/>
                </a:solidFill>
              </a:rPr>
              <a:t>时延迟和带宽利用率</a:t>
            </a:r>
            <a:r>
              <a:rPr lang="zh-CN" altLang="en-US" dirty="0" smtClean="0"/>
              <a:t>上取得更优的效果</a:t>
            </a:r>
            <a:endParaRPr lang="zh-CN" altLang="en-US" dirty="0"/>
          </a:p>
          <a:p>
            <a:endParaRPr lang="zh-CN" altLang="en-US" dirty="0"/>
          </a:p>
        </p:txBody>
      </p:sp>
    </p:spTree>
    <p:extLst>
      <p:ext uri="{BB962C8B-B14F-4D97-AF65-F5344CB8AC3E}">
        <p14:creationId xmlns:p14="http://schemas.microsoft.com/office/powerpoint/2010/main" val="913144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1143000"/>
          </a:xfrm>
        </p:spPr>
        <p:txBody>
          <a:bodyPr>
            <a:noAutofit/>
          </a:bodyPr>
          <a:lstStyle/>
          <a:p>
            <a:r>
              <a:rPr lang="en-US" altLang="zh-CN" sz="3200" dirty="0" err="1" smtClean="0"/>
              <a:t>DiffFlow</a:t>
            </a:r>
            <a:r>
              <a:rPr lang="zh-CN" altLang="en-US" sz="3200" dirty="0" smtClean="0"/>
              <a:t>算法 </a:t>
            </a:r>
            <a:r>
              <a:rPr lang="en-US" altLang="zh-CN" sz="3200" dirty="0" smtClean="0"/>
              <a:t> </a:t>
            </a:r>
            <a:r>
              <a:rPr lang="en-US" altLang="zh-CN" sz="3200" dirty="0"/>
              <a:t>Differentiating short and long flows for load balancing in data center network</a:t>
            </a:r>
            <a:r>
              <a:rPr lang="zh-CN" altLang="en-US" sz="3200" dirty="0"/>
              <a:t/>
            </a:r>
            <a:br>
              <a:rPr lang="zh-CN" altLang="en-US" sz="3200" dirty="0"/>
            </a:br>
            <a:endParaRPr lang="zh-CN" altLang="en-US" sz="3200" dirty="0"/>
          </a:p>
        </p:txBody>
      </p:sp>
      <p:sp>
        <p:nvSpPr>
          <p:cNvPr id="3" name="内容占位符 2"/>
          <p:cNvSpPr>
            <a:spLocks noGrp="1"/>
          </p:cNvSpPr>
          <p:nvPr>
            <p:ph idx="1"/>
          </p:nvPr>
        </p:nvSpPr>
        <p:spPr>
          <a:xfrm>
            <a:off x="467544" y="1916832"/>
            <a:ext cx="8229600" cy="4525963"/>
          </a:xfrm>
        </p:spPr>
        <p:txBody>
          <a:bodyPr>
            <a:normAutofit fontScale="70000" lnSpcReduction="20000"/>
          </a:bodyPr>
          <a:lstStyle/>
          <a:p>
            <a:r>
              <a:rPr lang="zh-CN" altLang="en-US" dirty="0"/>
              <a:t>要</a:t>
            </a:r>
            <a:r>
              <a:rPr lang="zh-CN" altLang="en-US" dirty="0" smtClean="0"/>
              <a:t>解决的问题：区分短</a:t>
            </a:r>
            <a:r>
              <a:rPr lang="zh-CN" altLang="en-US" dirty="0"/>
              <a:t>流和长</a:t>
            </a:r>
            <a:r>
              <a:rPr lang="zh-CN" altLang="en-US" dirty="0" smtClean="0"/>
              <a:t>流，规避</a:t>
            </a:r>
            <a:r>
              <a:rPr lang="en-US" altLang="zh-CN" dirty="0" err="1" smtClean="0"/>
              <a:t>ecmp</a:t>
            </a:r>
            <a:r>
              <a:rPr lang="zh-CN" altLang="en-US" dirty="0" smtClean="0"/>
              <a:t>因为不区分大小流而容易产生热点问题（几条大流经过相同路径</a:t>
            </a:r>
            <a:r>
              <a:rPr lang="en-US" altLang="zh-CN" dirty="0" smtClean="0"/>
              <a:t>throughput</a:t>
            </a:r>
            <a:r>
              <a:rPr lang="zh-CN" altLang="en-US" dirty="0" smtClean="0"/>
              <a:t>降低</a:t>
            </a:r>
            <a:r>
              <a:rPr lang="en-US" altLang="zh-CN" dirty="0" smtClean="0"/>
              <a:t>,latency</a:t>
            </a:r>
            <a:r>
              <a:rPr lang="zh-CN" altLang="en-US" dirty="0" smtClean="0"/>
              <a:t>增大，从而对</a:t>
            </a:r>
            <a:r>
              <a:rPr lang="zh-CN" altLang="en-US" dirty="0"/>
              <a:t>时延敏感的小流等待时间过</a:t>
            </a:r>
            <a:r>
              <a:rPr lang="zh-CN" altLang="en-US" dirty="0" smtClean="0"/>
              <a:t>长的情况），同时优化</a:t>
            </a:r>
            <a:r>
              <a:rPr lang="en-US" altLang="zh-CN" dirty="0" smtClean="0"/>
              <a:t>RPS</a:t>
            </a:r>
            <a:r>
              <a:rPr lang="zh-CN" altLang="en-US" dirty="0" smtClean="0"/>
              <a:t>策略，以达到数据</a:t>
            </a:r>
            <a:r>
              <a:rPr lang="zh-CN" altLang="en-US" dirty="0"/>
              <a:t>中心</a:t>
            </a:r>
            <a:r>
              <a:rPr lang="zh-CN" altLang="en-US" dirty="0" smtClean="0"/>
              <a:t>网络负载平衡</a:t>
            </a:r>
            <a:endParaRPr lang="en-US" altLang="zh-CN" dirty="0" smtClean="0"/>
          </a:p>
          <a:p>
            <a:r>
              <a:rPr lang="zh-CN" altLang="en-US" dirty="0" smtClean="0"/>
              <a:t>对比的算法：</a:t>
            </a:r>
            <a:r>
              <a:rPr lang="en-US" altLang="zh-CN" dirty="0" smtClean="0"/>
              <a:t>ECMP</a:t>
            </a:r>
            <a:r>
              <a:rPr lang="zh-CN" altLang="en-US" dirty="0" smtClean="0"/>
              <a:t>，</a:t>
            </a:r>
            <a:r>
              <a:rPr lang="en-US" altLang="zh-CN" dirty="0" smtClean="0"/>
              <a:t>RPS</a:t>
            </a:r>
            <a:endParaRPr lang="en-US" altLang="zh-CN" dirty="0"/>
          </a:p>
          <a:p>
            <a:r>
              <a:rPr lang="zh-CN" altLang="en-US" dirty="0" smtClean="0"/>
              <a:t>数据中心两个指标</a:t>
            </a:r>
            <a:r>
              <a:rPr lang="en-US" altLang="zh-CN" dirty="0" smtClean="0"/>
              <a:t>(performance metrics)</a:t>
            </a:r>
            <a:r>
              <a:rPr lang="zh-CN" altLang="en-US" dirty="0" smtClean="0"/>
              <a:t>：</a:t>
            </a:r>
            <a:r>
              <a:rPr lang="en-US" altLang="zh-CN" dirty="0" smtClean="0"/>
              <a:t>FCT</a:t>
            </a:r>
            <a:r>
              <a:rPr lang="zh-CN" altLang="en-US" dirty="0" smtClean="0"/>
              <a:t>（</a:t>
            </a:r>
            <a:r>
              <a:rPr lang="en-US" altLang="zh-CN" dirty="0" smtClean="0"/>
              <a:t>Flow Completion Time</a:t>
            </a:r>
            <a:r>
              <a:rPr lang="zh-CN" altLang="en-US" dirty="0" smtClean="0"/>
              <a:t>）</a:t>
            </a:r>
            <a:r>
              <a:rPr lang="en-US" altLang="zh-CN" dirty="0" smtClean="0"/>
              <a:t>;Throughput</a:t>
            </a:r>
          </a:p>
          <a:p>
            <a:r>
              <a:rPr lang="zh-CN" altLang="en-US" dirty="0" smtClean="0"/>
              <a:t>算法思想：</a:t>
            </a:r>
            <a:r>
              <a:rPr lang="en-US" altLang="zh-CN" dirty="0" smtClean="0"/>
              <a:t>it is a new load  balancing solution which detects long flows and forwards packets using Random Packet Spraying(RPS) with help of SDN</a:t>
            </a:r>
            <a:r>
              <a:rPr lang="zh-CN" altLang="en-US" dirty="0" smtClean="0"/>
              <a:t>，</a:t>
            </a:r>
            <a:r>
              <a:rPr lang="en-US" altLang="zh-CN" dirty="0"/>
              <a:t> whereas the flows with small duration are forwarded with ECMP by default. </a:t>
            </a:r>
            <a:r>
              <a:rPr lang="zh-CN" altLang="en-US" dirty="0" smtClean="0"/>
              <a:t>（其中</a:t>
            </a:r>
            <a:r>
              <a:rPr lang="en-US" altLang="zh-CN" dirty="0" err="1" smtClean="0"/>
              <a:t>rps</a:t>
            </a:r>
            <a:r>
              <a:rPr lang="zh-CN" altLang="en-US" dirty="0" smtClean="0"/>
              <a:t>能够在不影响短流的时延的前提下，实现负载均衡）</a:t>
            </a:r>
            <a:endParaRPr lang="en-US" altLang="zh-CN" dirty="0" smtClean="0"/>
          </a:p>
        </p:txBody>
      </p:sp>
    </p:spTree>
    <p:extLst>
      <p:ext uri="{BB962C8B-B14F-4D97-AF65-F5344CB8AC3E}">
        <p14:creationId xmlns:p14="http://schemas.microsoft.com/office/powerpoint/2010/main" val="32899522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数据中心流量特点及检测大流的方法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流量来源对比分析：</a:t>
            </a:r>
            <a:r>
              <a:rPr lang="en-US" altLang="zh-CN" dirty="0" err="1" smtClean="0"/>
              <a:t>Generally,two</a:t>
            </a:r>
            <a:r>
              <a:rPr lang="en-US" altLang="zh-CN" dirty="0" smtClean="0"/>
              <a:t> different categories of traffic can be found in DCN: </a:t>
            </a:r>
            <a:r>
              <a:rPr lang="en-US" altLang="zh-CN" dirty="0"/>
              <a:t>(1) those associated with user tasks, e.g., web browsing or search queries, and, (2) those generated by virtual machine migration, data backup, or </a:t>
            </a:r>
            <a:r>
              <a:rPr lang="en-US" altLang="zh-CN" dirty="0" err="1"/>
              <a:t>MapReduce</a:t>
            </a:r>
            <a:r>
              <a:rPr lang="en-US" altLang="zh-CN" dirty="0"/>
              <a:t> operations. </a:t>
            </a:r>
            <a:r>
              <a:rPr lang="zh-CN" altLang="en-US" dirty="0" smtClean="0"/>
              <a:t>第一类通常是小流，主要是由一些用户的任务产生，耗时小，对实时性要求高；第二类指大流，主要由一些耗时长的应用，并且这些应用需要充足的带宽，但这类应用并没有对实时性严格要求的约束。如何达到数据中心整体流量负载均衡被视为严峻的挑战。</a:t>
            </a:r>
            <a:endParaRPr lang="en-US" altLang="zh-CN" dirty="0" smtClean="0"/>
          </a:p>
          <a:p>
            <a:r>
              <a:rPr lang="zh-CN" altLang="en-US" dirty="0" smtClean="0"/>
              <a:t>流量分布及流分布对比分析：大流占了数据中心</a:t>
            </a:r>
            <a:r>
              <a:rPr lang="en-US" altLang="zh-CN" dirty="0" smtClean="0"/>
              <a:t>80%~90%</a:t>
            </a:r>
            <a:r>
              <a:rPr lang="zh-CN" altLang="en-US" dirty="0" smtClean="0"/>
              <a:t>的流量，但所有流中</a:t>
            </a:r>
            <a:r>
              <a:rPr lang="en-US" altLang="zh-CN" dirty="0" smtClean="0"/>
              <a:t>80%</a:t>
            </a:r>
            <a:r>
              <a:rPr lang="zh-CN" altLang="en-US" dirty="0" smtClean="0"/>
              <a:t>都是小流。</a:t>
            </a:r>
            <a:endParaRPr lang="en-US" altLang="zh-CN" dirty="0" smtClean="0"/>
          </a:p>
          <a:p>
            <a:r>
              <a:rPr lang="zh-CN" altLang="en-US" dirty="0" smtClean="0"/>
              <a:t>检测大流的方法：在</a:t>
            </a:r>
            <a:r>
              <a:rPr lang="en-US" altLang="zh-CN" dirty="0" err="1" smtClean="0"/>
              <a:t>openflow</a:t>
            </a:r>
            <a:r>
              <a:rPr lang="zh-CN" altLang="en-US" dirty="0" smtClean="0"/>
              <a:t>交换机中使用包采样技术，然后用</a:t>
            </a:r>
            <a:r>
              <a:rPr lang="en-US" altLang="zh-CN" dirty="0" smtClean="0"/>
              <a:t>SDN controller</a:t>
            </a:r>
            <a:r>
              <a:rPr lang="zh-CN" altLang="en-US" dirty="0" smtClean="0"/>
              <a:t>通知大流的存在。</a:t>
            </a:r>
            <a:endParaRPr lang="en-US" altLang="zh-CN" dirty="0" smtClean="0"/>
          </a:p>
          <a:p>
            <a:r>
              <a:rPr lang="en-US" altLang="zh-CN" dirty="0" err="1" smtClean="0"/>
              <a:t>DiffFlow</a:t>
            </a:r>
            <a:r>
              <a:rPr lang="zh-CN" altLang="en-US" dirty="0" smtClean="0"/>
              <a:t>算法实验效果：</a:t>
            </a:r>
            <a:r>
              <a:rPr lang="en-US" altLang="zh-CN" dirty="0"/>
              <a:t>effectively load balance the network, while keeping FCT and throughput within the pre-defined ranges.</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4372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现有常见处理大流的方法</a:t>
            </a:r>
            <a:endParaRPr lang="zh-CN" altLang="en-US" dirty="0"/>
          </a:p>
        </p:txBody>
      </p:sp>
      <p:sp>
        <p:nvSpPr>
          <p:cNvPr id="3" name="内容占位符 2"/>
          <p:cNvSpPr>
            <a:spLocks noGrp="1"/>
          </p:cNvSpPr>
          <p:nvPr>
            <p:ph idx="1"/>
          </p:nvPr>
        </p:nvSpPr>
        <p:spPr/>
        <p:txBody>
          <a:bodyPr>
            <a:noAutofit/>
          </a:bodyPr>
          <a:lstStyle/>
          <a:p>
            <a:r>
              <a:rPr lang="en-US" altLang="zh-CN" sz="1600" dirty="0" err="1" smtClean="0"/>
              <a:t>Hedera</a:t>
            </a:r>
            <a:r>
              <a:rPr lang="zh-CN" altLang="en-US" sz="1600" dirty="0" smtClean="0"/>
              <a:t>：</a:t>
            </a:r>
            <a:r>
              <a:rPr lang="en-US" altLang="zh-CN" sz="1600" dirty="0"/>
              <a:t>Proposed was the use of a centralized flow scheduling, using </a:t>
            </a:r>
            <a:r>
              <a:rPr lang="en-US" altLang="zh-CN" sz="1600" dirty="0" err="1"/>
              <a:t>OpenFlow</a:t>
            </a:r>
            <a:r>
              <a:rPr lang="en-US" altLang="zh-CN" sz="1600" dirty="0"/>
              <a:t> switches, to relocate long flows for load balancing. Because of the use of central controller, the algorithm takes some time for the reallocation of flows which was shown to make </a:t>
            </a:r>
            <a:r>
              <a:rPr lang="en-US" altLang="zh-CN" sz="1600" dirty="0" err="1"/>
              <a:t>Hedera</a:t>
            </a:r>
            <a:r>
              <a:rPr lang="en-US" altLang="zh-CN" sz="1600" dirty="0"/>
              <a:t> slow reacting dynamically to changes in traffic patterns</a:t>
            </a:r>
            <a:r>
              <a:rPr lang="en-US" altLang="zh-CN" sz="1600" dirty="0" smtClean="0"/>
              <a:t>.</a:t>
            </a:r>
          </a:p>
          <a:p>
            <a:r>
              <a:rPr lang="en-US" altLang="zh-CN" sz="1600" dirty="0" smtClean="0"/>
              <a:t>MPTCP</a:t>
            </a:r>
            <a:r>
              <a:rPr lang="zh-CN" altLang="en-US" sz="1600" dirty="0" smtClean="0"/>
              <a:t>：</a:t>
            </a:r>
            <a:r>
              <a:rPr lang="en-US" altLang="zh-CN" sz="1600" dirty="0"/>
              <a:t>an extension of TCP for DCN, has been </a:t>
            </a:r>
            <a:r>
              <a:rPr lang="en-US" altLang="zh-CN" sz="1600" dirty="0" smtClean="0"/>
              <a:t>analyzed. </a:t>
            </a:r>
            <a:r>
              <a:rPr lang="en-US" altLang="zh-CN" sz="1600" dirty="0"/>
              <a:t>In this scheme, the end hosts are responsible to </a:t>
            </a:r>
            <a:r>
              <a:rPr lang="en-US" altLang="zh-CN" sz="1600" dirty="0" smtClean="0"/>
              <a:t>split flows </a:t>
            </a:r>
            <a:r>
              <a:rPr lang="en-US" altLang="zh-CN" sz="1600" dirty="0"/>
              <a:t>into sub-flows and send them over different paths. However, the modification of the TCP/IP stack is a practical challenge. </a:t>
            </a:r>
          </a:p>
          <a:p>
            <a:r>
              <a:rPr lang="en-US" altLang="zh-CN" sz="1600" dirty="0" err="1" smtClean="0"/>
              <a:t>FreeWay</a:t>
            </a:r>
            <a:r>
              <a:rPr lang="en-US" altLang="zh-CN" sz="1600" dirty="0"/>
              <a:t>: Here, the paths are differentiated between the low latency paths and high throughput paths. Short flows are transmitted over low latency paths using ECMP and </a:t>
            </a:r>
            <a:r>
              <a:rPr lang="en-US" altLang="zh-CN" sz="1600" dirty="0" smtClean="0"/>
              <a:t>it </a:t>
            </a:r>
            <a:r>
              <a:rPr lang="en-US" altLang="zh-CN" sz="1600" dirty="0"/>
              <a:t>allocates long flows over different high throughput paths. In this way, they achieve isolation between short and long flows avoiding conflicts and optimizing latency and </a:t>
            </a:r>
            <a:r>
              <a:rPr lang="en-US" altLang="zh-CN" sz="1600" dirty="0" smtClean="0"/>
              <a:t>throughput</a:t>
            </a:r>
          </a:p>
          <a:p>
            <a:r>
              <a:rPr lang="en-US" altLang="zh-CN" sz="1600" dirty="0" smtClean="0">
                <a:solidFill>
                  <a:srgbClr val="FF0000"/>
                </a:solidFill>
              </a:rPr>
              <a:t>RPS</a:t>
            </a:r>
            <a:r>
              <a:rPr lang="zh-CN" altLang="en-US" sz="1600" dirty="0" smtClean="0">
                <a:solidFill>
                  <a:srgbClr val="FF0000"/>
                </a:solidFill>
              </a:rPr>
              <a:t>（</a:t>
            </a:r>
            <a:r>
              <a:rPr lang="en-US" altLang="zh-CN" sz="1600" dirty="0" err="1" smtClean="0">
                <a:solidFill>
                  <a:srgbClr val="FF0000"/>
                </a:solidFill>
              </a:rPr>
              <a:t>DiffFlow</a:t>
            </a:r>
            <a:r>
              <a:rPr lang="zh-CN" altLang="en-US" sz="1600" dirty="0" smtClean="0">
                <a:solidFill>
                  <a:srgbClr val="FF0000"/>
                </a:solidFill>
              </a:rPr>
              <a:t>借鉴了此方法）</a:t>
            </a:r>
            <a:r>
              <a:rPr lang="en-US" altLang="zh-CN" sz="1600" dirty="0" smtClean="0"/>
              <a:t>: </a:t>
            </a:r>
            <a:r>
              <a:rPr lang="en-US" altLang="zh-CN" sz="1600" dirty="0"/>
              <a:t>Unlike ECMP, RPS forwards each packet individually (”spraying”) to the egress ports at the DCN switches (Although this feature is not enabled by default, commodity switches can perform it.) The main drawback of this method is the out-of-order problem for TCP. As the authors prove, however, under the symmetry assumption in fat tree topologies and traffic patterns, this problem can be minimized, and even neglected</a:t>
            </a:r>
          </a:p>
        </p:txBody>
      </p:sp>
    </p:spTree>
    <p:extLst>
      <p:ext uri="{BB962C8B-B14F-4D97-AF65-F5344CB8AC3E}">
        <p14:creationId xmlns:p14="http://schemas.microsoft.com/office/powerpoint/2010/main" val="3276790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DiffFlow</a:t>
            </a:r>
            <a:r>
              <a:rPr lang="en-US" altLang="zh-CN" dirty="0" smtClean="0"/>
              <a:t> Operation</a:t>
            </a:r>
            <a:endParaRPr lang="zh-CN" altLang="en-US" dirty="0"/>
          </a:p>
        </p:txBody>
      </p:sp>
      <p:pic>
        <p:nvPicPr>
          <p:cNvPr id="4" name="内容占位符 3"/>
          <p:cNvPicPr>
            <a:picLocks noGrp="1" noChangeAspect="1"/>
          </p:cNvPicPr>
          <p:nvPr>
            <p:ph idx="1"/>
          </p:nvPr>
        </p:nvPicPr>
        <p:blipFill>
          <a:blip r:embed="rId2"/>
          <a:stretch>
            <a:fillRect/>
          </a:stretch>
        </p:blipFill>
        <p:spPr>
          <a:xfrm>
            <a:off x="611560" y="1916832"/>
            <a:ext cx="7848872" cy="4032448"/>
          </a:xfrm>
          <a:prstGeom prst="rect">
            <a:avLst/>
          </a:prstGeom>
        </p:spPr>
      </p:pic>
    </p:spTree>
    <p:extLst>
      <p:ext uri="{BB962C8B-B14F-4D97-AF65-F5344CB8AC3E}">
        <p14:creationId xmlns:p14="http://schemas.microsoft.com/office/powerpoint/2010/main" val="4145890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实验流程</a:t>
            </a:r>
            <a:endParaRPr lang="zh-CN" altLang="en-US" dirty="0"/>
          </a:p>
        </p:txBody>
      </p:sp>
      <p:sp>
        <p:nvSpPr>
          <p:cNvPr id="3" name="内容占位符 2"/>
          <p:cNvSpPr>
            <a:spLocks noGrp="1"/>
          </p:cNvSpPr>
          <p:nvPr>
            <p:ph idx="1"/>
          </p:nvPr>
        </p:nvSpPr>
        <p:spPr>
          <a:xfrm>
            <a:off x="457200" y="1600200"/>
            <a:ext cx="5050904" cy="4525963"/>
          </a:xfrm>
        </p:spPr>
        <p:txBody>
          <a:bodyPr>
            <a:normAutofit fontScale="85000" lnSpcReduction="20000"/>
          </a:bodyPr>
          <a:lstStyle/>
          <a:p>
            <a:r>
              <a:rPr lang="en-US" altLang="zh-CN" dirty="0" smtClean="0"/>
              <a:t>1</a:t>
            </a:r>
            <a:r>
              <a:rPr lang="en-US" altLang="zh-CN" dirty="0"/>
              <a:t>,</a:t>
            </a:r>
            <a:r>
              <a:rPr lang="zh-CN" altLang="en-US" dirty="0" smtClean="0"/>
              <a:t>网路中只打小流，交换机用</a:t>
            </a:r>
            <a:r>
              <a:rPr lang="en-US" altLang="zh-CN" dirty="0" err="1" smtClean="0"/>
              <a:t>ecmp</a:t>
            </a:r>
            <a:r>
              <a:rPr lang="zh-CN" altLang="en-US" dirty="0" smtClean="0"/>
              <a:t>去转发流，不受控制器干预，同时</a:t>
            </a:r>
            <a:r>
              <a:rPr lang="en-US" altLang="zh-CN" dirty="0" smtClean="0"/>
              <a:t>TORs</a:t>
            </a:r>
            <a:r>
              <a:rPr lang="zh-CN" altLang="en-US" dirty="0" smtClean="0"/>
              <a:t>（边缘层）交换机每个特定的时间间隔进行包采样，目的是检测大流是否进入网络中。</a:t>
            </a:r>
            <a:endParaRPr lang="en-US" altLang="zh-CN" dirty="0" smtClean="0"/>
          </a:p>
          <a:p>
            <a:r>
              <a:rPr lang="en-US" altLang="zh-CN" dirty="0" smtClean="0"/>
              <a:t>2,</a:t>
            </a:r>
            <a:r>
              <a:rPr lang="zh-CN" altLang="en-US" dirty="0" smtClean="0"/>
              <a:t>当包采样步骤检测到两个包属于同一条流，就比如说是</a:t>
            </a:r>
            <a:r>
              <a:rPr lang="en-US" altLang="zh-CN" dirty="0" smtClean="0"/>
              <a:t>s4</a:t>
            </a:r>
            <a:r>
              <a:rPr lang="zh-CN" altLang="en-US" dirty="0" smtClean="0"/>
              <a:t>到</a:t>
            </a:r>
            <a:r>
              <a:rPr lang="en-US" altLang="zh-CN" dirty="0" smtClean="0"/>
              <a:t>s5</a:t>
            </a:r>
            <a:r>
              <a:rPr lang="zh-CN" altLang="en-US" dirty="0" smtClean="0"/>
              <a:t>这条流，预示着会出现短暂拥塞，</a:t>
            </a:r>
            <a:r>
              <a:rPr lang="en-US" altLang="zh-CN" dirty="0" smtClean="0"/>
              <a:t>t2</a:t>
            </a:r>
            <a:r>
              <a:rPr lang="zh-CN" altLang="en-US" dirty="0" smtClean="0"/>
              <a:t>通知</a:t>
            </a:r>
            <a:r>
              <a:rPr lang="en-US" altLang="zh-CN" dirty="0" err="1" smtClean="0"/>
              <a:t>sdn</a:t>
            </a:r>
            <a:r>
              <a:rPr lang="en-US" altLang="zh-CN" dirty="0" smtClean="0"/>
              <a:t> controller</a:t>
            </a:r>
            <a:r>
              <a:rPr lang="zh-CN" altLang="en-US" dirty="0" smtClean="0"/>
              <a:t>发现了大流，并把</a:t>
            </a:r>
            <a:r>
              <a:rPr lang="en-US" altLang="zh-CN" dirty="0" err="1" smtClean="0"/>
              <a:t>mac,ip,tcp</a:t>
            </a:r>
            <a:r>
              <a:rPr lang="en-US" altLang="zh-CN" dirty="0" smtClean="0"/>
              <a:t> ports</a:t>
            </a:r>
            <a:r>
              <a:rPr lang="zh-CN" altLang="en-US" dirty="0" smtClean="0"/>
              <a:t>告诉</a:t>
            </a:r>
            <a:r>
              <a:rPr lang="en-US" altLang="zh-CN" dirty="0" smtClean="0"/>
              <a:t>controller</a:t>
            </a:r>
            <a:r>
              <a:rPr lang="zh-CN" altLang="en-US" dirty="0" smtClean="0"/>
              <a:t>。</a:t>
            </a:r>
            <a:endParaRPr lang="en-US" altLang="zh-CN" dirty="0" smtClean="0"/>
          </a:p>
          <a:p>
            <a:endParaRPr lang="en-US" altLang="zh-CN" dirty="0" smtClean="0"/>
          </a:p>
        </p:txBody>
      </p:sp>
      <p:pic>
        <p:nvPicPr>
          <p:cNvPr id="4" name="图片 3"/>
          <p:cNvPicPr>
            <a:picLocks noChangeAspect="1"/>
          </p:cNvPicPr>
          <p:nvPr/>
        </p:nvPicPr>
        <p:blipFill>
          <a:blip r:embed="rId3"/>
          <a:stretch>
            <a:fillRect/>
          </a:stretch>
        </p:blipFill>
        <p:spPr>
          <a:xfrm>
            <a:off x="5364088" y="1124744"/>
            <a:ext cx="3779912" cy="2880320"/>
          </a:xfrm>
          <a:prstGeom prst="rect">
            <a:avLst/>
          </a:prstGeom>
        </p:spPr>
      </p:pic>
    </p:spTree>
    <p:extLst>
      <p:ext uri="{BB962C8B-B14F-4D97-AF65-F5344CB8AC3E}">
        <p14:creationId xmlns:p14="http://schemas.microsoft.com/office/powerpoint/2010/main" val="3301904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548680"/>
            <a:ext cx="8229600" cy="4525963"/>
          </a:xfrm>
        </p:spPr>
        <p:txBody>
          <a:bodyPr>
            <a:noAutofit/>
          </a:bodyPr>
          <a:lstStyle/>
          <a:p>
            <a:r>
              <a:rPr lang="en-US" altLang="zh-CN" sz="2400" dirty="0">
                <a:latin typeface="+mn-ea"/>
              </a:rPr>
              <a:t>SDN</a:t>
            </a:r>
            <a:r>
              <a:rPr lang="zh-CN" altLang="zh-CN" sz="2400" dirty="0">
                <a:latin typeface="+mn-ea"/>
              </a:rPr>
              <a:t>将网络的控制平面和转发平面分离，对网络进行集中管理。这种新型的网络架构为传统网络中存在的问题提供了良好的解决思路。</a:t>
            </a:r>
          </a:p>
          <a:p>
            <a:r>
              <a:rPr lang="zh-CN" altLang="en-US" sz="2400" dirty="0" smtClean="0">
                <a:latin typeface="+mn-ea"/>
              </a:rPr>
              <a:t>特别地，</a:t>
            </a:r>
            <a:r>
              <a:rPr lang="en-US" altLang="zh-CN" sz="2400" dirty="0" smtClean="0">
                <a:latin typeface="+mn-ea"/>
              </a:rPr>
              <a:t>2013</a:t>
            </a:r>
            <a:r>
              <a:rPr lang="zh-CN" altLang="zh-CN" sz="2400" dirty="0">
                <a:latin typeface="+mn-ea"/>
              </a:rPr>
              <a:t>年</a:t>
            </a:r>
            <a:r>
              <a:rPr lang="en-US" altLang="zh-CN" sz="2400" dirty="0">
                <a:latin typeface="+mn-ea"/>
              </a:rPr>
              <a:t>Google</a:t>
            </a:r>
            <a:r>
              <a:rPr lang="zh-CN" altLang="zh-CN" sz="2400" dirty="0">
                <a:latin typeface="+mn-ea"/>
              </a:rPr>
              <a:t>在</a:t>
            </a:r>
            <a:r>
              <a:rPr lang="en-US" altLang="zh-CN" sz="2400" dirty="0">
                <a:latin typeface="+mn-ea"/>
              </a:rPr>
              <a:t>B4</a:t>
            </a:r>
            <a:r>
              <a:rPr lang="zh-CN" altLang="zh-CN" sz="2400" dirty="0">
                <a:latin typeface="+mn-ea"/>
              </a:rPr>
              <a:t>网络中使用</a:t>
            </a:r>
            <a:r>
              <a:rPr lang="en-US" altLang="zh-CN" sz="2400" dirty="0">
                <a:latin typeface="+mn-ea"/>
              </a:rPr>
              <a:t>SDN</a:t>
            </a:r>
            <a:r>
              <a:rPr lang="zh-CN" altLang="zh-CN" sz="2400" dirty="0">
                <a:latin typeface="+mn-ea"/>
              </a:rPr>
              <a:t>调度专用交换机，使得链路利用率达到</a:t>
            </a:r>
            <a:r>
              <a:rPr lang="en-US" altLang="zh-CN" sz="2400" dirty="0">
                <a:latin typeface="+mn-ea"/>
              </a:rPr>
              <a:t>95%</a:t>
            </a:r>
            <a:r>
              <a:rPr lang="zh-CN" altLang="zh-CN" sz="2400" dirty="0">
                <a:latin typeface="+mn-ea"/>
              </a:rPr>
              <a:t>以上，极大地降低了链路成本，提升了网络的稳定性。</a:t>
            </a:r>
            <a:r>
              <a:rPr lang="en-US" altLang="zh-CN" sz="2400" dirty="0">
                <a:latin typeface="+mn-ea"/>
              </a:rPr>
              <a:t>Google</a:t>
            </a:r>
            <a:r>
              <a:rPr lang="zh-CN" altLang="zh-CN" sz="2400" dirty="0">
                <a:latin typeface="+mn-ea"/>
              </a:rPr>
              <a:t>的</a:t>
            </a:r>
            <a:r>
              <a:rPr lang="en-US" altLang="zh-CN" sz="2400" dirty="0">
                <a:latin typeface="+mn-ea"/>
              </a:rPr>
              <a:t>B4</a:t>
            </a:r>
            <a:r>
              <a:rPr lang="zh-CN" altLang="zh-CN" sz="2400" dirty="0">
                <a:latin typeface="+mn-ea"/>
              </a:rPr>
              <a:t>网络的成功落地，</a:t>
            </a:r>
            <a:r>
              <a:rPr lang="zh-CN" altLang="zh-CN" sz="2400" dirty="0">
                <a:solidFill>
                  <a:srgbClr val="FF0000"/>
                </a:solidFill>
                <a:latin typeface="+mn-ea"/>
              </a:rPr>
              <a:t>证明了</a:t>
            </a:r>
            <a:r>
              <a:rPr lang="en-US" altLang="zh-CN" sz="2400" dirty="0">
                <a:solidFill>
                  <a:srgbClr val="FF0000"/>
                </a:solidFill>
                <a:latin typeface="+mn-ea"/>
              </a:rPr>
              <a:t>SDN</a:t>
            </a:r>
            <a:r>
              <a:rPr lang="zh-CN" altLang="zh-CN" sz="2400" dirty="0">
                <a:solidFill>
                  <a:srgbClr val="FF0000"/>
                </a:solidFill>
                <a:latin typeface="+mn-ea"/>
              </a:rPr>
              <a:t>作为商业</a:t>
            </a:r>
            <a:r>
              <a:rPr lang="zh-CN" altLang="zh-CN" sz="2400" dirty="0" smtClean="0">
                <a:solidFill>
                  <a:srgbClr val="FF0000"/>
                </a:solidFill>
                <a:latin typeface="+mn-ea"/>
              </a:rPr>
              <a:t>项目使用</a:t>
            </a:r>
            <a:r>
              <a:rPr lang="zh-CN" altLang="zh-CN" sz="2400" dirty="0">
                <a:solidFill>
                  <a:srgbClr val="FF0000"/>
                </a:solidFill>
                <a:latin typeface="+mn-ea"/>
              </a:rPr>
              <a:t>的可行性</a:t>
            </a:r>
            <a:r>
              <a:rPr lang="zh-CN" altLang="zh-CN" sz="2400" dirty="0" smtClean="0">
                <a:solidFill>
                  <a:srgbClr val="FF0000"/>
                </a:solidFill>
                <a:latin typeface="+mn-ea"/>
              </a:rPr>
              <a:t>。</a:t>
            </a:r>
            <a:endParaRPr lang="zh-CN" altLang="zh-CN" sz="2400" dirty="0">
              <a:solidFill>
                <a:srgbClr val="FF0000"/>
              </a:solidFill>
              <a:latin typeface="+mn-ea"/>
            </a:endParaRPr>
          </a:p>
          <a:p>
            <a:r>
              <a:rPr lang="zh-CN" altLang="en-US" sz="2400" dirty="0" smtClean="0"/>
              <a:t>随着</a:t>
            </a:r>
            <a:r>
              <a:rPr lang="en-US" altLang="zh-CN" sz="2400" dirty="0" err="1" smtClean="0"/>
              <a:t>sdn</a:t>
            </a:r>
            <a:r>
              <a:rPr lang="zh-CN" altLang="en-US" sz="2400" dirty="0" smtClean="0"/>
              <a:t>作为商业项目的可行性得到验证，</a:t>
            </a:r>
            <a:r>
              <a:rPr lang="zh-CN" altLang="en-US" sz="2400" dirty="0" smtClean="0">
                <a:solidFill>
                  <a:srgbClr val="FF0000"/>
                </a:solidFill>
              </a:rPr>
              <a:t>利用</a:t>
            </a:r>
            <a:r>
              <a:rPr lang="en-US" altLang="zh-CN" sz="2400" dirty="0" err="1" smtClean="0">
                <a:solidFill>
                  <a:srgbClr val="FF0000"/>
                </a:solidFill>
              </a:rPr>
              <a:t>sdn</a:t>
            </a:r>
            <a:r>
              <a:rPr lang="zh-CN" altLang="en-US" sz="2400" dirty="0" smtClean="0">
                <a:solidFill>
                  <a:srgbClr val="FF0000"/>
                </a:solidFill>
              </a:rPr>
              <a:t>解决负载均衡问题具有理论和实践双重意义</a:t>
            </a:r>
            <a:r>
              <a:rPr lang="zh-CN" altLang="en-US" sz="2400" dirty="0" smtClean="0"/>
              <a:t>，下表是对目前国内外比较经典的</a:t>
            </a:r>
            <a:r>
              <a:rPr lang="en-US" altLang="zh-CN" sz="2400" dirty="0" err="1" smtClean="0"/>
              <a:t>sdn</a:t>
            </a:r>
            <a:r>
              <a:rPr lang="zh-CN" altLang="en-US" sz="2400" dirty="0" smtClean="0"/>
              <a:t>负载均衡的研究与对比。</a:t>
            </a:r>
            <a:endParaRPr lang="zh-CN" altLang="en-US" sz="2400" dirty="0"/>
          </a:p>
        </p:txBody>
      </p:sp>
    </p:spTree>
    <p:extLst>
      <p:ext uri="{BB962C8B-B14F-4D97-AF65-F5344CB8AC3E}">
        <p14:creationId xmlns:p14="http://schemas.microsoft.com/office/powerpoint/2010/main" val="874231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7"/>
            <a:ext cx="8229600" cy="4176464"/>
          </a:xfrm>
        </p:spPr>
        <p:txBody>
          <a:bodyPr>
            <a:normAutofit fontScale="55000" lnSpcReduction="20000"/>
          </a:bodyPr>
          <a:lstStyle/>
          <a:p>
            <a:r>
              <a:rPr lang="en-US" altLang="zh-CN" dirty="0" smtClean="0"/>
              <a:t>3,sdn</a:t>
            </a:r>
            <a:r>
              <a:rPr lang="zh-CN" altLang="en-US" dirty="0" smtClean="0"/>
              <a:t>控制器保存第二步的信息，并通过发送相应的</a:t>
            </a:r>
            <a:r>
              <a:rPr lang="en-US" altLang="zh-CN" dirty="0" err="1" smtClean="0"/>
              <a:t>openflow</a:t>
            </a:r>
            <a:r>
              <a:rPr lang="en-US" altLang="zh-CN" dirty="0" smtClean="0"/>
              <a:t> </a:t>
            </a:r>
            <a:r>
              <a:rPr lang="zh-CN" altLang="en-US" dirty="0" smtClean="0"/>
              <a:t>规则通知所有的汇聚层及核心层交换机。</a:t>
            </a:r>
            <a:endParaRPr lang="en-US" altLang="zh-CN" dirty="0"/>
          </a:p>
          <a:p>
            <a:r>
              <a:rPr lang="en-US" altLang="zh-CN" dirty="0" smtClean="0"/>
              <a:t>Details</a:t>
            </a:r>
            <a:r>
              <a:rPr lang="zh-CN" altLang="en-US" dirty="0" smtClean="0"/>
              <a:t>：</a:t>
            </a:r>
            <a:r>
              <a:rPr lang="en-US" altLang="zh-CN" dirty="0"/>
              <a:t> </a:t>
            </a:r>
            <a:endParaRPr lang="en-US" altLang="zh-CN" dirty="0" smtClean="0"/>
          </a:p>
          <a:p>
            <a:r>
              <a:rPr lang="en-US" altLang="zh-CN" dirty="0" smtClean="0"/>
              <a:t>The </a:t>
            </a:r>
            <a:r>
              <a:rPr lang="en-US" altLang="zh-CN" dirty="0"/>
              <a:t>first rule (long flows) specifies that all the packets received at port 0/2, with </a:t>
            </a:r>
            <a:r>
              <a:rPr lang="en-US" altLang="zh-CN" dirty="0">
                <a:solidFill>
                  <a:srgbClr val="FF0000"/>
                </a:solidFill>
              </a:rPr>
              <a:t>source MAC </a:t>
            </a:r>
            <a:r>
              <a:rPr lang="en-US" altLang="zh-CN" dirty="0"/>
              <a:t>00:11:22:01:23:45 belonging to one interface of S4, </a:t>
            </a:r>
            <a:r>
              <a:rPr lang="en-US" altLang="zh-CN" dirty="0" smtClean="0">
                <a:solidFill>
                  <a:srgbClr val="FF0000"/>
                </a:solidFill>
              </a:rPr>
              <a:t>destination MAC </a:t>
            </a:r>
            <a:r>
              <a:rPr lang="en-US" altLang="zh-CN" dirty="0" smtClean="0"/>
              <a:t>00:11:22:01:23:46 </a:t>
            </a:r>
            <a:r>
              <a:rPr lang="en-US" altLang="zh-CN" dirty="0"/>
              <a:t>belonging to one interface of S5, </a:t>
            </a:r>
            <a:r>
              <a:rPr lang="en-US" altLang="zh-CN" dirty="0" smtClean="0">
                <a:solidFill>
                  <a:srgbClr val="FF0000"/>
                </a:solidFill>
              </a:rPr>
              <a:t>source </a:t>
            </a:r>
            <a:r>
              <a:rPr lang="en-US" altLang="zh-CN" dirty="0">
                <a:solidFill>
                  <a:srgbClr val="FF0000"/>
                </a:solidFill>
              </a:rPr>
              <a:t>IP </a:t>
            </a:r>
            <a:r>
              <a:rPr lang="en-US" altLang="zh-CN" dirty="0"/>
              <a:t>address 172.16.1.2 associated to server S4, </a:t>
            </a:r>
            <a:r>
              <a:rPr lang="en-US" altLang="zh-CN" dirty="0">
                <a:solidFill>
                  <a:srgbClr val="FF0000"/>
                </a:solidFill>
              </a:rPr>
              <a:t>destination IP </a:t>
            </a:r>
            <a:r>
              <a:rPr lang="en-US" altLang="zh-CN" dirty="0"/>
              <a:t>address 172.16.2.1 associated to server S5, </a:t>
            </a:r>
            <a:r>
              <a:rPr lang="en-US" altLang="zh-CN" dirty="0">
                <a:solidFill>
                  <a:srgbClr val="FF0000"/>
                </a:solidFill>
              </a:rPr>
              <a:t>source TCP port </a:t>
            </a:r>
            <a:r>
              <a:rPr lang="en-US" altLang="zh-CN" dirty="0"/>
              <a:t>6543 associated to the long flow connection of the sender S4 and </a:t>
            </a:r>
            <a:r>
              <a:rPr lang="en-US" altLang="zh-CN" dirty="0">
                <a:solidFill>
                  <a:srgbClr val="FF0000"/>
                </a:solidFill>
              </a:rPr>
              <a:t>destination TCP port</a:t>
            </a:r>
            <a:r>
              <a:rPr lang="en-US" altLang="zh-CN" dirty="0"/>
              <a:t> 1234 of the receiver S5, have to be forwarded towards a random egress port (Action field). </a:t>
            </a:r>
            <a:endParaRPr lang="en-US" altLang="zh-CN" dirty="0" smtClean="0"/>
          </a:p>
          <a:p>
            <a:r>
              <a:rPr lang="en-US" altLang="zh-CN" dirty="0"/>
              <a:t>On the other hand, other packets that do not match with this rule will follow other automatically generated rules (by hashing of 5-tuple header fields), such as in the next example of the rules (short flows</a:t>
            </a:r>
            <a:r>
              <a:rPr lang="en-US" altLang="zh-CN" dirty="0" smtClean="0"/>
              <a:t>).-&gt;the action field specifies a concrete egress port.</a:t>
            </a:r>
          </a:p>
          <a:p>
            <a:r>
              <a:rPr lang="en-US" altLang="zh-CN" dirty="0" smtClean="0"/>
              <a:t>4,</a:t>
            </a:r>
            <a:r>
              <a:rPr lang="zh-CN" altLang="en-US" dirty="0" smtClean="0"/>
              <a:t>当其中的交换机再收到包时，根据</a:t>
            </a:r>
            <a:r>
              <a:rPr lang="en-US" altLang="zh-CN" dirty="0" smtClean="0"/>
              <a:t>3</a:t>
            </a:r>
            <a:r>
              <a:rPr lang="zh-CN" altLang="en-US" dirty="0" smtClean="0"/>
              <a:t>中制定的规则走</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683568" y="4293096"/>
            <a:ext cx="7725544" cy="2156310"/>
          </a:xfrm>
          <a:prstGeom prst="rect">
            <a:avLst/>
          </a:prstGeom>
        </p:spPr>
      </p:pic>
    </p:spTree>
    <p:extLst>
      <p:ext uri="{BB962C8B-B14F-4D97-AF65-F5344CB8AC3E}">
        <p14:creationId xmlns:p14="http://schemas.microsoft.com/office/powerpoint/2010/main" val="1316642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评价指标</a:t>
            </a:r>
            <a:r>
              <a:rPr lang="zh-CN" altLang="en-US" dirty="0"/>
              <a:t>分析</a:t>
            </a:r>
          </a:p>
        </p:txBody>
      </p:sp>
      <p:sp>
        <p:nvSpPr>
          <p:cNvPr id="3" name="内容占位符 2"/>
          <p:cNvSpPr>
            <a:spLocks noGrp="1"/>
          </p:cNvSpPr>
          <p:nvPr>
            <p:ph idx="1"/>
          </p:nvPr>
        </p:nvSpPr>
        <p:spPr>
          <a:xfrm>
            <a:off x="457200" y="1600201"/>
            <a:ext cx="8229600" cy="1180727"/>
          </a:xfrm>
        </p:spPr>
        <p:txBody>
          <a:bodyPr>
            <a:normAutofit fontScale="70000" lnSpcReduction="20000"/>
          </a:bodyPr>
          <a:lstStyle/>
          <a:p>
            <a:r>
              <a:rPr lang="en-US" altLang="zh-CN" dirty="0" smtClean="0"/>
              <a:t>The metrics are </a:t>
            </a:r>
            <a:r>
              <a:rPr lang="en-US" altLang="zh-CN" dirty="0" smtClean="0">
                <a:solidFill>
                  <a:srgbClr val="FF0000"/>
                </a:solidFill>
              </a:rPr>
              <a:t>FCT</a:t>
            </a:r>
            <a:r>
              <a:rPr lang="en-US" altLang="zh-CN" dirty="0" smtClean="0"/>
              <a:t>(flow completion time) and </a:t>
            </a:r>
            <a:r>
              <a:rPr lang="en-US" altLang="zh-CN" dirty="0" err="1" smtClean="0">
                <a:solidFill>
                  <a:srgbClr val="FF0000"/>
                </a:solidFill>
              </a:rPr>
              <a:t>throughput</a:t>
            </a:r>
            <a:r>
              <a:rPr lang="en-US" altLang="zh-CN" dirty="0" err="1" smtClean="0"/>
              <a:t>.Both</a:t>
            </a:r>
            <a:r>
              <a:rPr lang="en-US" altLang="zh-CN" dirty="0" smtClean="0"/>
              <a:t> metrics are used for flows, however the goal is to minimize FCT for short flows, while maintaining an acceptable throughput for long flows.</a:t>
            </a:r>
          </a:p>
          <a:p>
            <a:endParaRPr lang="en-US" altLang="zh-CN" dirty="0" smtClean="0"/>
          </a:p>
          <a:p>
            <a:endParaRPr lang="en-US" altLang="zh-CN" dirty="0" smtClean="0"/>
          </a:p>
          <a:p>
            <a:endParaRPr lang="en-US" altLang="zh-CN" dirty="0" smtClean="0"/>
          </a:p>
          <a:p>
            <a:endParaRPr lang="zh-CN" altLang="en-US" dirty="0"/>
          </a:p>
        </p:txBody>
      </p:sp>
      <p:sp>
        <p:nvSpPr>
          <p:cNvPr id="7" name="文本框 6"/>
          <p:cNvSpPr txBox="1"/>
          <p:nvPr/>
        </p:nvSpPr>
        <p:spPr>
          <a:xfrm>
            <a:off x="489579" y="2993331"/>
            <a:ext cx="8363272" cy="2554545"/>
          </a:xfrm>
          <a:prstGeom prst="rect">
            <a:avLst/>
          </a:prstGeom>
          <a:noFill/>
        </p:spPr>
        <p:txBody>
          <a:bodyPr wrap="square" rtlCol="0">
            <a:spAutoFit/>
          </a:bodyPr>
          <a:lstStyle/>
          <a:p>
            <a:r>
              <a:rPr lang="en-US" altLang="zh-CN" sz="2000" dirty="0">
                <a:solidFill>
                  <a:srgbClr val="FF0000"/>
                </a:solidFill>
              </a:rPr>
              <a:t>The FCT of a flow </a:t>
            </a:r>
            <a:r>
              <a:rPr lang="en-US" altLang="zh-CN" sz="2000" dirty="0"/>
              <a:t>is defined as the difference between two time stamps, the first time stamp when the first packet of a flow leaves a source server and the second time stamp when the last packet of the same flow arrives at the destination </a:t>
            </a:r>
            <a:r>
              <a:rPr lang="en-US" altLang="zh-CN" sz="2000" dirty="0" smtClean="0"/>
              <a:t>server.</a:t>
            </a:r>
            <a:endParaRPr lang="en-US" altLang="zh-CN" sz="2000" dirty="0"/>
          </a:p>
          <a:p>
            <a:r>
              <a:rPr lang="en-US" altLang="zh-CN" sz="2000" dirty="0" smtClean="0">
                <a:solidFill>
                  <a:srgbClr val="FF0000"/>
                </a:solidFill>
              </a:rPr>
              <a:t>Throughput of a flow </a:t>
            </a:r>
            <a:r>
              <a:rPr lang="en-US" altLang="zh-CN" sz="2000" dirty="0" smtClean="0"/>
              <a:t>is calculated by counting the percentage of </a:t>
            </a:r>
            <a:r>
              <a:rPr lang="en-US" altLang="zh-CN" sz="2000" dirty="0"/>
              <a:t>packets dropped in queues. In order to simplify this calculation, we model a path used by a flow as </a:t>
            </a:r>
            <a:r>
              <a:rPr lang="en-US" altLang="zh-CN" sz="2000" dirty="0" smtClean="0"/>
              <a:t>system </a:t>
            </a:r>
            <a:r>
              <a:rPr lang="en-US" altLang="zh-CN" sz="2000" dirty="0"/>
              <a:t>with </a:t>
            </a:r>
            <a:r>
              <a:rPr lang="zh-CN" altLang="en-US" sz="2000" dirty="0"/>
              <a:t>𝜆 </a:t>
            </a:r>
            <a:r>
              <a:rPr lang="en-US" altLang="zh-CN" sz="2000" dirty="0"/>
              <a:t>packets per second and </a:t>
            </a:r>
            <a:r>
              <a:rPr lang="zh-CN" altLang="en-US" sz="2000" dirty="0"/>
              <a:t>𝜇 </a:t>
            </a:r>
            <a:r>
              <a:rPr lang="en-US" altLang="zh-CN" sz="2000" dirty="0"/>
              <a:t>service time</a:t>
            </a:r>
            <a:r>
              <a:rPr lang="en-US" altLang="zh-CN" sz="2000" dirty="0" smtClean="0"/>
              <a:t>.</a:t>
            </a:r>
            <a:r>
              <a:rPr lang="zh-CN" altLang="en-US" sz="2000" dirty="0" smtClean="0"/>
              <a:t>（即用缓冲区丢包的比例来衡量吞吐量）</a:t>
            </a:r>
            <a:endParaRPr lang="zh-CN" altLang="en-US" sz="2000" dirty="0"/>
          </a:p>
        </p:txBody>
      </p:sp>
      <p:pic>
        <p:nvPicPr>
          <p:cNvPr id="9" name="图片 8"/>
          <p:cNvPicPr>
            <a:picLocks noChangeAspect="1"/>
          </p:cNvPicPr>
          <p:nvPr/>
        </p:nvPicPr>
        <p:blipFill>
          <a:blip r:embed="rId3"/>
          <a:stretch>
            <a:fillRect/>
          </a:stretch>
        </p:blipFill>
        <p:spPr>
          <a:xfrm>
            <a:off x="4505333" y="3333762"/>
            <a:ext cx="133333" cy="190476"/>
          </a:xfrm>
          <a:prstGeom prst="rect">
            <a:avLst/>
          </a:prstGeom>
        </p:spPr>
      </p:pic>
    </p:spTree>
    <p:extLst>
      <p:ext uri="{BB962C8B-B14F-4D97-AF65-F5344CB8AC3E}">
        <p14:creationId xmlns:p14="http://schemas.microsoft.com/office/powerpoint/2010/main" val="504297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0" y="0"/>
            <a:ext cx="9144000" cy="2708920"/>
          </a:xfrm>
          <a:prstGeom prst="rect">
            <a:avLst/>
          </a:prstGeom>
        </p:spPr>
      </p:pic>
      <p:sp>
        <p:nvSpPr>
          <p:cNvPr id="6" name="文本框 5"/>
          <p:cNvSpPr txBox="1"/>
          <p:nvPr/>
        </p:nvSpPr>
        <p:spPr>
          <a:xfrm>
            <a:off x="212387" y="2708920"/>
            <a:ext cx="8784976" cy="646331"/>
          </a:xfrm>
          <a:prstGeom prst="rect">
            <a:avLst/>
          </a:prstGeom>
          <a:noFill/>
        </p:spPr>
        <p:txBody>
          <a:bodyPr wrap="square" rtlCol="0">
            <a:spAutoFit/>
          </a:bodyPr>
          <a:lstStyle/>
          <a:p>
            <a:r>
              <a:rPr lang="en-US" altLang="zh-CN" dirty="0"/>
              <a:t>we compare the expected values of </a:t>
            </a:r>
            <a:r>
              <a:rPr lang="zh-CN" altLang="en-US" dirty="0"/>
              <a:t>𝜏</a:t>
            </a:r>
            <a:r>
              <a:rPr lang="en-US" altLang="zh-CN" dirty="0"/>
              <a:t>¯∑ (FCT) for the three schemes in order to verify the correctness of our </a:t>
            </a:r>
            <a:r>
              <a:rPr lang="en-US" altLang="zh-CN" dirty="0" smtClean="0"/>
              <a:t>solution</a:t>
            </a:r>
            <a:r>
              <a:rPr lang="zh-CN" altLang="en-US" dirty="0" smtClean="0"/>
              <a:t>，虚线是作者用公式分析出来的</a:t>
            </a:r>
            <a:r>
              <a:rPr lang="en-US" altLang="zh-CN" dirty="0" smtClean="0"/>
              <a:t>FCT</a:t>
            </a:r>
            <a:r>
              <a:rPr lang="zh-CN" altLang="en-US" dirty="0" smtClean="0"/>
              <a:t>预期值，如下：</a:t>
            </a:r>
            <a:endParaRPr lang="zh-CN" altLang="en-US" dirty="0"/>
          </a:p>
        </p:txBody>
      </p:sp>
      <p:pic>
        <p:nvPicPr>
          <p:cNvPr id="7" name="图片 6"/>
          <p:cNvPicPr>
            <a:picLocks noChangeAspect="1"/>
          </p:cNvPicPr>
          <p:nvPr/>
        </p:nvPicPr>
        <p:blipFill>
          <a:blip r:embed="rId4"/>
          <a:stretch>
            <a:fillRect/>
          </a:stretch>
        </p:blipFill>
        <p:spPr>
          <a:xfrm>
            <a:off x="0" y="3507611"/>
            <a:ext cx="4608512" cy="404059"/>
          </a:xfrm>
          <a:prstGeom prst="rect">
            <a:avLst/>
          </a:prstGeom>
        </p:spPr>
      </p:pic>
      <p:sp>
        <p:nvSpPr>
          <p:cNvPr id="8" name="文本框 7"/>
          <p:cNvSpPr txBox="1"/>
          <p:nvPr/>
        </p:nvSpPr>
        <p:spPr>
          <a:xfrm>
            <a:off x="298376" y="3911670"/>
            <a:ext cx="8363272" cy="923330"/>
          </a:xfrm>
          <a:prstGeom prst="rect">
            <a:avLst/>
          </a:prstGeom>
          <a:noFill/>
        </p:spPr>
        <p:txBody>
          <a:bodyPr wrap="square" rtlCol="0">
            <a:spAutoFit/>
          </a:bodyPr>
          <a:lstStyle/>
          <a:p>
            <a:r>
              <a:rPr lang="zh-CN" altLang="en-US" dirty="0" smtClean="0"/>
              <a:t>𝛾 </a:t>
            </a:r>
            <a:r>
              <a:rPr lang="en-US" altLang="zh-CN" dirty="0"/>
              <a:t>&gt; 1 is a proportion how much FCT is increased as compared to </a:t>
            </a:r>
            <a:r>
              <a:rPr lang="zh-CN" altLang="en-US" dirty="0"/>
              <a:t>𝜏</a:t>
            </a:r>
            <a:r>
              <a:rPr lang="en-US" altLang="zh-CN" dirty="0"/>
              <a:t>¯</a:t>
            </a:r>
            <a:r>
              <a:rPr lang="zh-CN" altLang="en-US" dirty="0"/>
              <a:t>𝑄</a:t>
            </a:r>
            <a:r>
              <a:rPr lang="en-US" altLang="zh-CN" dirty="0" smtClean="0"/>
              <a:t>.</a:t>
            </a:r>
            <a:r>
              <a:rPr lang="zh-CN" altLang="en-US" dirty="0" smtClean="0"/>
              <a:t>（增加时间是因为出现了包</a:t>
            </a:r>
            <a:r>
              <a:rPr lang="en-US" altLang="zh-CN" dirty="0" smtClean="0"/>
              <a:t>dropped</a:t>
            </a:r>
            <a:r>
              <a:rPr lang="zh-CN" altLang="en-US" dirty="0" smtClean="0"/>
              <a:t>的情况，</a:t>
            </a:r>
            <a:r>
              <a:rPr lang="en-US" altLang="zh-CN" dirty="0" err="1" smtClean="0"/>
              <a:t>Pr</a:t>
            </a:r>
            <a:r>
              <a:rPr lang="zh-CN" altLang="en-US" dirty="0" smtClean="0"/>
              <a:t>是这条流中至少有一个包丢失或重传的概率，</a:t>
            </a:r>
            <a:r>
              <a:rPr lang="en-US" altLang="zh-CN" dirty="0"/>
              <a:t> </a:t>
            </a:r>
            <a:r>
              <a:rPr lang="zh-CN" altLang="en-US" dirty="0" smtClean="0"/>
              <a:t>𝜏</a:t>
            </a:r>
            <a:r>
              <a:rPr lang="en-US" altLang="zh-CN" dirty="0"/>
              <a:t>¯</a:t>
            </a:r>
            <a:r>
              <a:rPr lang="zh-CN" altLang="en-US" dirty="0" smtClean="0"/>
              <a:t>𝑄是</a:t>
            </a:r>
            <a:r>
              <a:rPr lang="en-US" altLang="zh-CN" dirty="0" smtClean="0"/>
              <a:t>N</a:t>
            </a:r>
            <a:r>
              <a:rPr lang="zh-CN" altLang="en-US" dirty="0" smtClean="0"/>
              <a:t>条路径的平均</a:t>
            </a:r>
            <a:r>
              <a:rPr lang="en-US" altLang="zh-CN" dirty="0" smtClean="0"/>
              <a:t>FCT</a:t>
            </a:r>
            <a:r>
              <a:rPr lang="zh-CN" altLang="en-US" dirty="0" smtClean="0"/>
              <a:t>）</a:t>
            </a:r>
            <a:endParaRPr lang="zh-CN" altLang="en-US" dirty="0"/>
          </a:p>
        </p:txBody>
      </p:sp>
      <p:pic>
        <p:nvPicPr>
          <p:cNvPr id="9" name="图片 8"/>
          <p:cNvPicPr>
            <a:picLocks noChangeAspect="1"/>
          </p:cNvPicPr>
          <p:nvPr/>
        </p:nvPicPr>
        <p:blipFill>
          <a:blip r:embed="rId5"/>
          <a:stretch>
            <a:fillRect/>
          </a:stretch>
        </p:blipFill>
        <p:spPr>
          <a:xfrm>
            <a:off x="6112438" y="3434091"/>
            <a:ext cx="2889696" cy="452059"/>
          </a:xfrm>
          <a:prstGeom prst="rect">
            <a:avLst/>
          </a:prstGeom>
        </p:spPr>
      </p:pic>
      <p:pic>
        <p:nvPicPr>
          <p:cNvPr id="10" name="图片 9"/>
          <p:cNvPicPr>
            <a:picLocks noChangeAspect="1"/>
          </p:cNvPicPr>
          <p:nvPr/>
        </p:nvPicPr>
        <p:blipFill>
          <a:blip r:embed="rId6"/>
          <a:stretch>
            <a:fillRect/>
          </a:stretch>
        </p:blipFill>
        <p:spPr>
          <a:xfrm>
            <a:off x="212387" y="4835000"/>
            <a:ext cx="3927565" cy="1042272"/>
          </a:xfrm>
          <a:prstGeom prst="rect">
            <a:avLst/>
          </a:prstGeom>
        </p:spPr>
      </p:pic>
      <p:pic>
        <p:nvPicPr>
          <p:cNvPr id="11" name="图片 10"/>
          <p:cNvPicPr>
            <a:picLocks noChangeAspect="1"/>
          </p:cNvPicPr>
          <p:nvPr/>
        </p:nvPicPr>
        <p:blipFill>
          <a:blip r:embed="rId7"/>
          <a:stretch>
            <a:fillRect/>
          </a:stretch>
        </p:blipFill>
        <p:spPr>
          <a:xfrm>
            <a:off x="3860799" y="4819140"/>
            <a:ext cx="5283201" cy="770099"/>
          </a:xfrm>
          <a:prstGeom prst="rect">
            <a:avLst/>
          </a:prstGeom>
        </p:spPr>
      </p:pic>
      <p:pic>
        <p:nvPicPr>
          <p:cNvPr id="12" name="图片 11"/>
          <p:cNvPicPr>
            <a:picLocks noChangeAspect="1"/>
          </p:cNvPicPr>
          <p:nvPr/>
        </p:nvPicPr>
        <p:blipFill>
          <a:blip r:embed="rId8"/>
          <a:stretch>
            <a:fillRect/>
          </a:stretch>
        </p:blipFill>
        <p:spPr>
          <a:xfrm>
            <a:off x="755576" y="5877272"/>
            <a:ext cx="3096344" cy="923330"/>
          </a:xfrm>
          <a:prstGeom prst="rect">
            <a:avLst/>
          </a:prstGeom>
        </p:spPr>
      </p:pic>
      <p:sp>
        <p:nvSpPr>
          <p:cNvPr id="13" name="文本框 12"/>
          <p:cNvSpPr txBox="1"/>
          <p:nvPr/>
        </p:nvSpPr>
        <p:spPr>
          <a:xfrm>
            <a:off x="3860799" y="5589239"/>
            <a:ext cx="5136564" cy="1477328"/>
          </a:xfrm>
          <a:prstGeom prst="rect">
            <a:avLst/>
          </a:prstGeom>
          <a:noFill/>
        </p:spPr>
        <p:txBody>
          <a:bodyPr wrap="square" rtlCol="0">
            <a:spAutoFit/>
          </a:bodyPr>
          <a:lstStyle/>
          <a:p>
            <a:r>
              <a:rPr lang="zh-CN" altLang="en-US" dirty="0" smtClean="0"/>
              <a:t>对每个节点来说：</a:t>
            </a:r>
            <a:r>
              <a:rPr lang="en-US" altLang="zh-CN" dirty="0" smtClean="0"/>
              <a:t>PB</a:t>
            </a:r>
            <a:r>
              <a:rPr lang="zh-CN" altLang="en-US" dirty="0" smtClean="0"/>
              <a:t>是排队的概率，</a:t>
            </a:r>
            <a:r>
              <a:rPr lang="en-US" altLang="zh-CN" dirty="0" err="1" smtClean="0"/>
              <a:t>Qq</a:t>
            </a:r>
            <a:r>
              <a:rPr lang="zh-CN" altLang="en-US" dirty="0" smtClean="0"/>
              <a:t>是排队的延迟。</a:t>
            </a:r>
            <a:endParaRPr lang="en-US" altLang="zh-CN" dirty="0" smtClean="0"/>
          </a:p>
          <a:p>
            <a:r>
              <a:rPr lang="en-US" altLang="zh-CN" dirty="0"/>
              <a:t>1~a’’</a:t>
            </a:r>
            <a:r>
              <a:rPr lang="zh-CN" altLang="en-US" dirty="0"/>
              <a:t>表示对于所有</a:t>
            </a:r>
            <a:r>
              <a:rPr lang="en-US" altLang="zh-CN" dirty="0"/>
              <a:t>blocking path</a:t>
            </a:r>
            <a:r>
              <a:rPr lang="zh-CN" altLang="en-US" dirty="0"/>
              <a:t>（通过包采样检测到的</a:t>
            </a:r>
            <a:r>
              <a:rPr lang="en-US" altLang="zh-CN" dirty="0"/>
              <a:t>path</a:t>
            </a:r>
            <a:r>
              <a:rPr lang="zh-CN" altLang="en-US" dirty="0"/>
              <a:t>）都去算排队概率</a:t>
            </a:r>
          </a:p>
          <a:p>
            <a:endParaRPr lang="zh-CN" altLang="en-US" dirty="0"/>
          </a:p>
        </p:txBody>
      </p:sp>
    </p:spTree>
    <p:extLst>
      <p:ext uri="{BB962C8B-B14F-4D97-AF65-F5344CB8AC3E}">
        <p14:creationId xmlns:p14="http://schemas.microsoft.com/office/powerpoint/2010/main" val="40219753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755576" y="548680"/>
            <a:ext cx="4176464" cy="720080"/>
          </a:xfrm>
          <a:prstGeom prst="rect">
            <a:avLst/>
          </a:prstGeom>
        </p:spPr>
      </p:pic>
      <p:sp>
        <p:nvSpPr>
          <p:cNvPr id="5" name="文本框 4"/>
          <p:cNvSpPr txBox="1"/>
          <p:nvPr/>
        </p:nvSpPr>
        <p:spPr>
          <a:xfrm>
            <a:off x="611560" y="1268760"/>
            <a:ext cx="7992888" cy="3416320"/>
          </a:xfrm>
          <a:prstGeom prst="rect">
            <a:avLst/>
          </a:prstGeom>
          <a:noFill/>
        </p:spPr>
        <p:txBody>
          <a:bodyPr wrap="square" rtlCol="0">
            <a:spAutoFit/>
          </a:bodyPr>
          <a:lstStyle/>
          <a:p>
            <a:r>
              <a:rPr lang="zh-CN" altLang="en-US" dirty="0" smtClean="0"/>
              <a:t>这个公式表示：</a:t>
            </a:r>
            <a:r>
              <a:rPr lang="en-US" altLang="zh-CN" dirty="0" smtClean="0"/>
              <a:t>The probability that paths from A and not from B deliver y packets</a:t>
            </a:r>
          </a:p>
          <a:p>
            <a:r>
              <a:rPr lang="zh-CN" altLang="en-US" dirty="0" smtClean="0"/>
              <a:t>公式中</a:t>
            </a:r>
            <a:r>
              <a:rPr lang="en-US" altLang="zh-CN" dirty="0" err="1" smtClean="0"/>
              <a:t>Pl,i</a:t>
            </a:r>
            <a:r>
              <a:rPr lang="zh-CN" altLang="en-US" dirty="0" smtClean="0"/>
              <a:t>代表</a:t>
            </a:r>
            <a:r>
              <a:rPr lang="en-US" altLang="zh-CN" dirty="0" smtClean="0"/>
              <a:t>path</a:t>
            </a:r>
            <a:r>
              <a:rPr lang="zh-CN" altLang="en-US" dirty="0" smtClean="0"/>
              <a:t>出现在集合</a:t>
            </a:r>
            <a:r>
              <a:rPr lang="en-US" altLang="zh-CN" dirty="0" smtClean="0"/>
              <a:t>A</a:t>
            </a:r>
            <a:r>
              <a:rPr lang="zh-CN" altLang="en-US" dirty="0" smtClean="0"/>
              <a:t>中的概率，</a:t>
            </a:r>
            <a:r>
              <a:rPr lang="en-US" altLang="zh-CN" dirty="0" err="1" smtClean="0"/>
              <a:t>Pl,j</a:t>
            </a:r>
            <a:r>
              <a:rPr lang="zh-CN" altLang="en-US" dirty="0" smtClean="0"/>
              <a:t>代表</a:t>
            </a:r>
            <a:r>
              <a:rPr lang="en-US" altLang="zh-CN" dirty="0" smtClean="0"/>
              <a:t>path</a:t>
            </a:r>
            <a:r>
              <a:rPr lang="zh-CN" altLang="en-US" dirty="0" smtClean="0"/>
              <a:t>出现在集合</a:t>
            </a:r>
            <a:r>
              <a:rPr lang="en-US" altLang="zh-CN" dirty="0" smtClean="0"/>
              <a:t>B</a:t>
            </a:r>
            <a:r>
              <a:rPr lang="zh-CN" altLang="en-US" dirty="0" smtClean="0"/>
              <a:t>中的概率。</a:t>
            </a:r>
            <a:endParaRPr lang="en-US" altLang="zh-CN" dirty="0" smtClean="0"/>
          </a:p>
          <a:p>
            <a:endParaRPr lang="en-US" altLang="zh-CN" dirty="0" smtClean="0"/>
          </a:p>
          <a:p>
            <a:r>
              <a:rPr lang="en-US" altLang="zh-CN" dirty="0" smtClean="0"/>
              <a:t> </a:t>
            </a:r>
            <a:r>
              <a:rPr lang="zh-CN" altLang="en-US" dirty="0" smtClean="0"/>
              <a:t>场景：对于某一个内部节点</a:t>
            </a:r>
            <a:r>
              <a:rPr lang="en-US" altLang="zh-CN" dirty="0" smtClean="0"/>
              <a:t>v</a:t>
            </a:r>
            <a:r>
              <a:rPr lang="zh-CN" altLang="en-US" dirty="0" smtClean="0"/>
              <a:t>来说，从源</a:t>
            </a:r>
            <a:r>
              <a:rPr lang="en-US" altLang="zh-CN" dirty="0" smtClean="0"/>
              <a:t>s</a:t>
            </a:r>
            <a:r>
              <a:rPr lang="zh-CN" altLang="en-US" dirty="0" smtClean="0"/>
              <a:t>到</a:t>
            </a:r>
            <a:r>
              <a:rPr lang="en-US" altLang="zh-CN" dirty="0" smtClean="0"/>
              <a:t>v</a:t>
            </a:r>
            <a:r>
              <a:rPr lang="zh-CN" altLang="en-US" dirty="0" smtClean="0"/>
              <a:t>的路径一共有</a:t>
            </a:r>
            <a:r>
              <a:rPr lang="en-US" altLang="zh-CN" dirty="0" smtClean="0"/>
              <a:t>N</a:t>
            </a:r>
            <a:r>
              <a:rPr lang="zh-CN" altLang="en-US" dirty="0" smtClean="0"/>
              <a:t>（</a:t>
            </a:r>
            <a:r>
              <a:rPr lang="en-US" altLang="zh-CN" dirty="0" err="1" smtClean="0"/>
              <a:t>s,v</a:t>
            </a:r>
            <a:r>
              <a:rPr lang="zh-CN" altLang="en-US" dirty="0" smtClean="0"/>
              <a:t>）条，所以从端口流入数量最多是</a:t>
            </a:r>
            <a:r>
              <a:rPr lang="en-US" altLang="zh-CN" dirty="0"/>
              <a:t>ℰ</a:t>
            </a:r>
            <a:r>
              <a:rPr lang="zh-CN" altLang="en-US" dirty="0"/>
              <a:t>𝑖𝑛</a:t>
            </a:r>
            <a:r>
              <a:rPr lang="en-US" altLang="zh-CN" dirty="0"/>
              <a:t>(</a:t>
            </a:r>
            <a:r>
              <a:rPr lang="zh-CN" altLang="en-US" dirty="0"/>
              <a:t>𝑣</a:t>
            </a:r>
            <a:r>
              <a:rPr lang="en-US" altLang="zh-CN" dirty="0" smtClean="0"/>
              <a:t>)</a:t>
            </a:r>
            <a:r>
              <a:rPr lang="zh-CN" altLang="en-US" dirty="0" smtClean="0"/>
              <a:t>个，而从端口流出的数量最多是</a:t>
            </a:r>
            <a:r>
              <a:rPr lang="en-US" altLang="zh-CN" dirty="0"/>
              <a:t>ℰ</a:t>
            </a:r>
            <a:r>
              <a:rPr lang="zh-CN" altLang="en-US" dirty="0"/>
              <a:t>𝑜𝑢𝑡</a:t>
            </a:r>
            <a:r>
              <a:rPr lang="en-US" altLang="zh-CN" dirty="0"/>
              <a:t>(</a:t>
            </a:r>
            <a:r>
              <a:rPr lang="zh-CN" altLang="en-US" dirty="0"/>
              <a:t>𝑣</a:t>
            </a:r>
            <a:r>
              <a:rPr lang="en-US" altLang="zh-CN" dirty="0" smtClean="0"/>
              <a:t>)</a:t>
            </a:r>
            <a:r>
              <a:rPr lang="zh-CN" altLang="en-US" dirty="0" smtClean="0"/>
              <a:t>个。如果出现</a:t>
            </a:r>
            <a:r>
              <a:rPr lang="en-US" altLang="zh-CN" dirty="0"/>
              <a:t>, ∣ℰ</a:t>
            </a:r>
            <a:r>
              <a:rPr lang="zh-CN" altLang="en-US" dirty="0"/>
              <a:t>𝑜𝑢𝑡</a:t>
            </a:r>
            <a:r>
              <a:rPr lang="en-US" altLang="zh-CN" dirty="0"/>
              <a:t>(</a:t>
            </a:r>
            <a:r>
              <a:rPr lang="zh-CN" altLang="en-US" dirty="0"/>
              <a:t>𝑣</a:t>
            </a:r>
            <a:r>
              <a:rPr lang="en-US" altLang="zh-CN" dirty="0"/>
              <a:t>)∣ &lt; </a:t>
            </a:r>
            <a:r>
              <a:rPr lang="zh-CN" altLang="en-US" dirty="0"/>
              <a:t>𝑦 ≤ ∣</a:t>
            </a:r>
            <a:r>
              <a:rPr lang="en-US" altLang="zh-CN" dirty="0"/>
              <a:t>ℰ</a:t>
            </a:r>
            <a:r>
              <a:rPr lang="zh-CN" altLang="en-US" dirty="0"/>
              <a:t>𝑖𝑛</a:t>
            </a:r>
            <a:r>
              <a:rPr lang="en-US" altLang="zh-CN" dirty="0"/>
              <a:t>(</a:t>
            </a:r>
            <a:r>
              <a:rPr lang="zh-CN" altLang="en-US" dirty="0"/>
              <a:t>𝑣</a:t>
            </a:r>
            <a:r>
              <a:rPr lang="en-US" altLang="zh-CN" dirty="0"/>
              <a:t>)∣</a:t>
            </a:r>
            <a:r>
              <a:rPr lang="en-US" altLang="zh-CN" dirty="0" smtClean="0"/>
              <a:t>,</a:t>
            </a:r>
            <a:r>
              <a:rPr lang="zh-CN" altLang="en-US" dirty="0"/>
              <a:t>这样的场景，比然会出现排队现象。因为有𝑦 − ∣</a:t>
            </a:r>
            <a:r>
              <a:rPr lang="en-US" altLang="zh-CN" dirty="0"/>
              <a:t>ℰ</a:t>
            </a:r>
            <a:r>
              <a:rPr lang="zh-CN" altLang="en-US" dirty="0"/>
              <a:t>𝑜𝑢𝑡</a:t>
            </a:r>
            <a:r>
              <a:rPr lang="en-US" altLang="zh-CN" dirty="0"/>
              <a:t>(</a:t>
            </a:r>
            <a:r>
              <a:rPr lang="zh-CN" altLang="en-US" dirty="0"/>
              <a:t>𝑣</a:t>
            </a:r>
            <a:r>
              <a:rPr lang="en-US" altLang="zh-CN" dirty="0"/>
              <a:t>)∣ ≥ </a:t>
            </a:r>
            <a:r>
              <a:rPr lang="en-US" altLang="zh-CN" dirty="0" smtClean="0"/>
              <a:t>0</a:t>
            </a:r>
            <a:r>
              <a:rPr lang="zh-CN" altLang="en-US" dirty="0" smtClean="0"/>
              <a:t>这么多个包不能及时转发，则缓重，不能立即转发。</a:t>
            </a:r>
            <a:endParaRPr lang="en-US" altLang="zh-CN" dirty="0" smtClean="0"/>
          </a:p>
          <a:p>
            <a:endParaRPr lang="en-US" altLang="zh-CN" dirty="0"/>
          </a:p>
          <a:p>
            <a:r>
              <a:rPr lang="en-US" altLang="zh-CN" dirty="0" smtClean="0"/>
              <a:t>A</a:t>
            </a:r>
            <a:r>
              <a:rPr lang="zh-CN" altLang="en-US" dirty="0" smtClean="0"/>
              <a:t>集合中的路径是指能立即转发的，</a:t>
            </a:r>
            <a:r>
              <a:rPr lang="en-US" altLang="zh-CN" dirty="0" smtClean="0"/>
              <a:t>B</a:t>
            </a:r>
            <a:r>
              <a:rPr lang="zh-CN" altLang="en-US" dirty="0" smtClean="0"/>
              <a:t>集合是不能立即转发的。</a:t>
            </a:r>
            <a:endParaRPr lang="en-US" altLang="zh-CN" dirty="0" smtClean="0"/>
          </a:p>
          <a:p>
            <a:r>
              <a:rPr lang="zh-CN" altLang="en-US" dirty="0" smtClean="0"/>
              <a:t>再看上页中的</a:t>
            </a:r>
            <a:r>
              <a:rPr lang="en-US" altLang="zh-CN" dirty="0" err="1" smtClean="0"/>
              <a:t>tQ</a:t>
            </a:r>
            <a:r>
              <a:rPr lang="zh-CN" altLang="en-US" dirty="0" smtClean="0"/>
              <a:t>中第一个变量</a:t>
            </a:r>
            <a:r>
              <a:rPr lang="en-US" altLang="zh-CN" dirty="0" smtClean="0"/>
              <a:t>T</a:t>
            </a:r>
            <a:r>
              <a:rPr lang="zh-CN" altLang="en-US" dirty="0" smtClean="0"/>
              <a:t>，</a:t>
            </a:r>
            <a:r>
              <a:rPr lang="zh-CN" altLang="en-US" dirty="0"/>
              <a:t>是</a:t>
            </a:r>
            <a:r>
              <a:rPr lang="zh-CN" altLang="en-US" dirty="0" smtClean="0"/>
              <a:t>指</a:t>
            </a:r>
            <a:r>
              <a:rPr lang="en-US" altLang="zh-CN" dirty="0" err="1" smtClean="0"/>
              <a:t>ecmp</a:t>
            </a:r>
            <a:r>
              <a:rPr lang="en-US" altLang="zh-CN" dirty="0" smtClean="0"/>
              <a:t>/</a:t>
            </a:r>
            <a:r>
              <a:rPr lang="en-US" altLang="zh-CN" dirty="0" err="1" smtClean="0"/>
              <a:t>rps</a:t>
            </a:r>
            <a:r>
              <a:rPr lang="zh-CN" altLang="en-US" dirty="0" smtClean="0"/>
              <a:t>的</a:t>
            </a:r>
            <a:r>
              <a:rPr lang="en-US" altLang="zh-CN" dirty="0" smtClean="0"/>
              <a:t>FCT</a:t>
            </a:r>
          </a:p>
          <a:p>
            <a:endParaRPr lang="en-US" altLang="zh-CN" dirty="0" smtClean="0"/>
          </a:p>
          <a:p>
            <a:endParaRPr lang="en-US" altLang="zh-CN" dirty="0" smtClean="0"/>
          </a:p>
        </p:txBody>
      </p:sp>
      <p:pic>
        <p:nvPicPr>
          <p:cNvPr id="6" name="图片 5"/>
          <p:cNvPicPr>
            <a:picLocks noChangeAspect="1"/>
          </p:cNvPicPr>
          <p:nvPr/>
        </p:nvPicPr>
        <p:blipFill>
          <a:blip r:embed="rId4"/>
          <a:stretch>
            <a:fillRect/>
          </a:stretch>
        </p:blipFill>
        <p:spPr>
          <a:xfrm>
            <a:off x="395536" y="4294604"/>
            <a:ext cx="2736304" cy="718572"/>
          </a:xfrm>
          <a:prstGeom prst="rect">
            <a:avLst/>
          </a:prstGeom>
        </p:spPr>
      </p:pic>
      <p:pic>
        <p:nvPicPr>
          <p:cNvPr id="7" name="图片 6"/>
          <p:cNvPicPr>
            <a:picLocks noChangeAspect="1"/>
          </p:cNvPicPr>
          <p:nvPr/>
        </p:nvPicPr>
        <p:blipFill>
          <a:blip r:embed="rId5"/>
          <a:stretch>
            <a:fillRect/>
          </a:stretch>
        </p:blipFill>
        <p:spPr>
          <a:xfrm>
            <a:off x="3019185" y="4430354"/>
            <a:ext cx="1588819" cy="509451"/>
          </a:xfrm>
          <a:prstGeom prst="rect">
            <a:avLst/>
          </a:prstGeom>
        </p:spPr>
      </p:pic>
      <p:sp>
        <p:nvSpPr>
          <p:cNvPr id="9" name="文本框 8"/>
          <p:cNvSpPr txBox="1"/>
          <p:nvPr/>
        </p:nvSpPr>
        <p:spPr>
          <a:xfrm>
            <a:off x="4355976" y="4294604"/>
            <a:ext cx="4104456" cy="1477328"/>
          </a:xfrm>
          <a:prstGeom prst="rect">
            <a:avLst/>
          </a:prstGeom>
          <a:noFill/>
        </p:spPr>
        <p:txBody>
          <a:bodyPr wrap="square" rtlCol="0">
            <a:spAutoFit/>
          </a:bodyPr>
          <a:lstStyle/>
          <a:p>
            <a:r>
              <a:rPr lang="en-US" altLang="zh-CN" dirty="0" smtClean="0"/>
              <a:t>P</a:t>
            </a:r>
            <a:r>
              <a:rPr lang="zh-CN" altLang="en-US" dirty="0" smtClean="0"/>
              <a:t>代表选择一条路径的频次，</a:t>
            </a:r>
            <a:r>
              <a:rPr lang="en-US" altLang="zh-CN" dirty="0" smtClean="0"/>
              <a:t>Tl</a:t>
            </a:r>
            <a:r>
              <a:rPr lang="zh-CN" altLang="en-US" dirty="0" smtClean="0"/>
              <a:t>表示各条路径只考虑</a:t>
            </a:r>
            <a:r>
              <a:rPr lang="en-US" altLang="zh-CN" dirty="0" smtClean="0"/>
              <a:t>link</a:t>
            </a:r>
            <a:r>
              <a:rPr lang="zh-CN" altLang="en-US" dirty="0"/>
              <a:t>部分</a:t>
            </a:r>
            <a:r>
              <a:rPr lang="zh-CN" altLang="en-US" dirty="0" smtClean="0"/>
              <a:t>各自的时延，</a:t>
            </a:r>
            <a:r>
              <a:rPr lang="en-US" altLang="zh-CN" dirty="0" err="1" smtClean="0"/>
              <a:t>pU</a:t>
            </a:r>
            <a:r>
              <a:rPr lang="zh-CN" altLang="en-US" dirty="0" smtClean="0"/>
              <a:t>表示选择所有频次的累加和，</a:t>
            </a:r>
            <a:r>
              <a:rPr lang="en-US" altLang="zh-CN" dirty="0" smtClean="0"/>
              <a:t>t(ideal)</a:t>
            </a:r>
            <a:r>
              <a:rPr lang="zh-CN" altLang="en-US" dirty="0" smtClean="0"/>
              <a:t>表示理想状态下，一条路径在交换机中消耗的时间平均值。</a:t>
            </a:r>
            <a:endParaRPr lang="en-US" altLang="zh-CN" dirty="0" smtClean="0"/>
          </a:p>
        </p:txBody>
      </p:sp>
      <p:pic>
        <p:nvPicPr>
          <p:cNvPr id="10" name="图片 9"/>
          <p:cNvPicPr>
            <a:picLocks noChangeAspect="1"/>
          </p:cNvPicPr>
          <p:nvPr/>
        </p:nvPicPr>
        <p:blipFill>
          <a:blip r:embed="rId6"/>
          <a:stretch>
            <a:fillRect/>
          </a:stretch>
        </p:blipFill>
        <p:spPr>
          <a:xfrm>
            <a:off x="3019186" y="5146344"/>
            <a:ext cx="1127490" cy="625588"/>
          </a:xfrm>
          <a:prstGeom prst="rect">
            <a:avLst/>
          </a:prstGeom>
        </p:spPr>
      </p:pic>
      <p:pic>
        <p:nvPicPr>
          <p:cNvPr id="11" name="图片 10"/>
          <p:cNvPicPr>
            <a:picLocks noChangeAspect="1"/>
          </p:cNvPicPr>
          <p:nvPr/>
        </p:nvPicPr>
        <p:blipFill>
          <a:blip r:embed="rId7"/>
          <a:stretch>
            <a:fillRect/>
          </a:stretch>
        </p:blipFill>
        <p:spPr>
          <a:xfrm>
            <a:off x="755576" y="5771932"/>
            <a:ext cx="1512168" cy="465380"/>
          </a:xfrm>
          <a:prstGeom prst="rect">
            <a:avLst/>
          </a:prstGeom>
        </p:spPr>
      </p:pic>
      <p:sp>
        <p:nvSpPr>
          <p:cNvPr id="12" name="文本框 11"/>
          <p:cNvSpPr txBox="1"/>
          <p:nvPr/>
        </p:nvSpPr>
        <p:spPr>
          <a:xfrm>
            <a:off x="2555776" y="5771932"/>
            <a:ext cx="4968552" cy="646331"/>
          </a:xfrm>
          <a:prstGeom prst="rect">
            <a:avLst/>
          </a:prstGeom>
          <a:noFill/>
        </p:spPr>
        <p:txBody>
          <a:bodyPr wrap="square" rtlCol="0">
            <a:spAutoFit/>
          </a:bodyPr>
          <a:lstStyle/>
          <a:p>
            <a:r>
              <a:rPr lang="zh-CN" altLang="en-US"/>
              <a:t>𝜏𝑁−</a:t>
            </a:r>
            <a:r>
              <a:rPr lang="en-US" altLang="zh-CN"/>
              <a:t>1 is the end-to-end delay of the longest utilized path </a:t>
            </a:r>
            <a:r>
              <a:rPr lang="zh-CN" altLang="en-US"/>
              <a:t>𝑝𝑁−</a:t>
            </a:r>
            <a:r>
              <a:rPr lang="en-US" altLang="zh-CN"/>
              <a:t>1</a:t>
            </a:r>
            <a:endParaRPr lang="zh-CN" altLang="en-US" dirty="0"/>
          </a:p>
        </p:txBody>
      </p:sp>
    </p:spTree>
    <p:extLst>
      <p:ext uri="{BB962C8B-B14F-4D97-AF65-F5344CB8AC3E}">
        <p14:creationId xmlns:p14="http://schemas.microsoft.com/office/powerpoint/2010/main" val="40298624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LABERIO</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r>
              <a:rPr lang="zh-CN" altLang="en-US" dirty="0" smtClean="0"/>
              <a:t>对流操作：重路由（查表选出可替代路径中负载均衡最轻的那条）</a:t>
            </a:r>
            <a:endParaRPr lang="en-US" altLang="zh-CN" dirty="0" smtClean="0"/>
          </a:p>
          <a:p>
            <a:r>
              <a:rPr lang="zh-CN" altLang="en-US" dirty="0" smtClean="0"/>
              <a:t>优缺点：以某一</a:t>
            </a:r>
            <a:r>
              <a:rPr lang="en-US" altLang="zh-CN" dirty="0" smtClean="0"/>
              <a:t>h</a:t>
            </a:r>
            <a:r>
              <a:rPr lang="zh-CN" altLang="en-US" dirty="0" smtClean="0"/>
              <a:t>为中心给其他</a:t>
            </a:r>
            <a:r>
              <a:rPr lang="en-US" altLang="zh-CN" dirty="0" smtClean="0"/>
              <a:t>h</a:t>
            </a:r>
            <a:r>
              <a:rPr lang="zh-CN" altLang="en-US" dirty="0" smtClean="0"/>
              <a:t>主机打流量，模拟数据</a:t>
            </a:r>
            <a:r>
              <a:rPr lang="zh-CN" altLang="en-US" dirty="0"/>
              <a:t>中心突发流量的场景时，性能表现比较</a:t>
            </a:r>
            <a:r>
              <a:rPr lang="zh-CN" altLang="en-US" dirty="0" smtClean="0"/>
              <a:t>好，其他场景表现平庸。</a:t>
            </a:r>
            <a:endParaRPr lang="en-US" altLang="zh-CN" dirty="0" smtClean="0"/>
          </a:p>
          <a:p>
            <a:r>
              <a:rPr lang="zh-CN" altLang="en-US" dirty="0" smtClean="0"/>
              <a:t>借鉴点：</a:t>
            </a:r>
            <a:r>
              <a:rPr lang="zh-CN" altLang="en-US" dirty="0" smtClean="0"/>
              <a:t>监控网络负载均衡参数，如果出现</a:t>
            </a:r>
            <a:r>
              <a:rPr lang="zh-CN" altLang="en-US" dirty="0" smtClean="0">
                <a:solidFill>
                  <a:srgbClr val="FF0000"/>
                </a:solidFill>
              </a:rPr>
              <a:t>以某一源</a:t>
            </a:r>
            <a:r>
              <a:rPr lang="en-US" altLang="zh-CN" dirty="0" smtClean="0">
                <a:solidFill>
                  <a:srgbClr val="FF0000"/>
                </a:solidFill>
              </a:rPr>
              <a:t>/</a:t>
            </a:r>
            <a:r>
              <a:rPr lang="zh-CN" altLang="en-US" dirty="0" smtClean="0">
                <a:solidFill>
                  <a:srgbClr val="FF0000"/>
                </a:solidFill>
              </a:rPr>
              <a:t>目的的流量特别多</a:t>
            </a:r>
            <a:r>
              <a:rPr lang="zh-CN" altLang="en-US" dirty="0" smtClean="0"/>
              <a:t>，则借鉴</a:t>
            </a:r>
            <a:r>
              <a:rPr lang="en-US" altLang="zh-CN" dirty="0" smtClean="0"/>
              <a:t>LABERIO</a:t>
            </a:r>
            <a:r>
              <a:rPr lang="zh-CN" altLang="en-US" dirty="0" smtClean="0"/>
              <a:t>算法。</a:t>
            </a:r>
            <a:endParaRPr lang="zh-CN" altLang="en-US" dirty="0"/>
          </a:p>
        </p:txBody>
      </p:sp>
    </p:spTree>
    <p:extLst>
      <p:ext uri="{BB962C8B-B14F-4D97-AF65-F5344CB8AC3E}">
        <p14:creationId xmlns:p14="http://schemas.microsoft.com/office/powerpoint/2010/main" val="32864923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监控网络负载</a:t>
            </a:r>
            <a:endParaRPr lang="zh-CN" altLang="en-US" dirty="0"/>
          </a:p>
        </p:txBody>
      </p:sp>
      <p:sp>
        <p:nvSpPr>
          <p:cNvPr id="3" name="内容占位符 2"/>
          <p:cNvSpPr>
            <a:spLocks noGrp="1"/>
          </p:cNvSpPr>
          <p:nvPr>
            <p:ph idx="1"/>
          </p:nvPr>
        </p:nvSpPr>
        <p:spPr/>
        <p:txBody>
          <a:bodyPr>
            <a:normAutofit/>
          </a:bodyPr>
          <a:lstStyle/>
          <a:p>
            <a:r>
              <a:rPr lang="en-US" altLang="zh-CN" sz="1800" dirty="0"/>
              <a:t>LABERIO</a:t>
            </a:r>
            <a:r>
              <a:rPr lang="zh-CN" altLang="zh-CN" sz="1800" dirty="0"/>
              <a:t>算法周期性地检查负载均衡参数，判断负载均衡参数是否大于阈值，如果大于阈值则会选择需要管理的流，对流进行重路由。在开始的时候该算法会计算在不同阈值情况下，网络吞吐量的大小，选择使网络吞吐量达到最大时的阈值。同时该算法会维护两张表，其中一张表是</a:t>
            </a:r>
            <a:r>
              <a:rPr lang="en-US" altLang="zh-CN" sz="1800" dirty="0"/>
              <a:t>S2SPT</a:t>
            </a:r>
            <a:r>
              <a:rPr lang="zh-CN" altLang="zh-CN" sz="1800" dirty="0"/>
              <a:t>表，</a:t>
            </a:r>
            <a:r>
              <a:rPr lang="zh-CN" altLang="zh-CN" sz="1800" dirty="0">
                <a:solidFill>
                  <a:srgbClr val="FF0000"/>
                </a:solidFill>
              </a:rPr>
              <a:t>映射整个网络中每对交换机之间的所有路径</a:t>
            </a:r>
            <a:r>
              <a:rPr lang="zh-CN" altLang="zh-CN" sz="1800" dirty="0"/>
              <a:t>，另外一张表是</a:t>
            </a:r>
            <a:r>
              <a:rPr lang="en-US" altLang="zh-CN" sz="1800" dirty="0"/>
              <a:t>LAT</a:t>
            </a:r>
            <a:r>
              <a:rPr lang="zh-CN" altLang="zh-CN" sz="1800" dirty="0"/>
              <a:t>表，</a:t>
            </a:r>
            <a:r>
              <a:rPr lang="zh-CN" altLang="zh-CN" sz="1800" dirty="0">
                <a:solidFill>
                  <a:srgbClr val="FF0000"/>
                </a:solidFill>
              </a:rPr>
              <a:t>映射整个网络中所有路径和对应路径剩余带宽信息</a:t>
            </a:r>
            <a:r>
              <a:rPr lang="zh-CN" altLang="zh-CN" sz="1800" dirty="0"/>
              <a:t>。</a:t>
            </a:r>
          </a:p>
          <a:p>
            <a:r>
              <a:rPr lang="zh-CN" altLang="en-US" sz="1800" dirty="0" smtClean="0"/>
              <a:t>阈值公式如下：</a:t>
            </a:r>
            <a:endParaRPr lang="en-US" altLang="zh-CN" sz="1800" dirty="0" smtClean="0"/>
          </a:p>
          <a:p>
            <a:endParaRPr lang="zh-CN" altLang="en-US" dirty="0"/>
          </a:p>
        </p:txBody>
      </p:sp>
      <p:pic>
        <p:nvPicPr>
          <p:cNvPr id="4" name="图片 3"/>
          <p:cNvPicPr>
            <a:picLocks noChangeAspect="1"/>
          </p:cNvPicPr>
          <p:nvPr/>
        </p:nvPicPr>
        <p:blipFill>
          <a:blip r:embed="rId3"/>
          <a:stretch>
            <a:fillRect/>
          </a:stretch>
        </p:blipFill>
        <p:spPr>
          <a:xfrm>
            <a:off x="456924" y="3717032"/>
            <a:ext cx="5482952" cy="1440160"/>
          </a:xfrm>
          <a:prstGeom prst="rect">
            <a:avLst/>
          </a:prstGeom>
        </p:spPr>
      </p:pic>
      <p:sp>
        <p:nvSpPr>
          <p:cNvPr id="5" name="文本框 4"/>
          <p:cNvSpPr txBox="1"/>
          <p:nvPr/>
        </p:nvSpPr>
        <p:spPr>
          <a:xfrm>
            <a:off x="827584" y="5373216"/>
            <a:ext cx="7416824" cy="646331"/>
          </a:xfrm>
          <a:prstGeom prst="rect">
            <a:avLst/>
          </a:prstGeom>
          <a:noFill/>
        </p:spPr>
        <p:txBody>
          <a:bodyPr wrap="square" rtlCol="0">
            <a:spAutoFit/>
          </a:bodyPr>
          <a:lstStyle/>
          <a:p>
            <a:r>
              <a:rPr lang="en-US" altLang="zh-CN" dirty="0" smtClean="0"/>
              <a:t>The absolute gap between the overall average bandwidth occupancy and the real-time load on each link</a:t>
            </a:r>
            <a:endParaRPr lang="zh-CN" altLang="en-US" dirty="0"/>
          </a:p>
        </p:txBody>
      </p:sp>
    </p:spTree>
    <p:extLst>
      <p:ext uri="{BB962C8B-B14F-4D97-AF65-F5344CB8AC3E}">
        <p14:creationId xmlns:p14="http://schemas.microsoft.com/office/powerpoint/2010/main" val="4256887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Single-hop</a:t>
            </a:r>
            <a:r>
              <a:rPr lang="zh-CN" altLang="en-US" dirty="0" smtClean="0"/>
              <a:t>流调度策略</a:t>
            </a:r>
            <a:endParaRPr lang="zh-CN" altLang="en-US" dirty="0"/>
          </a:p>
        </p:txBody>
      </p:sp>
      <p:pic>
        <p:nvPicPr>
          <p:cNvPr id="5" name="图片 4"/>
          <p:cNvPicPr>
            <a:picLocks noChangeAspect="1"/>
          </p:cNvPicPr>
          <p:nvPr/>
        </p:nvPicPr>
        <p:blipFill>
          <a:blip r:embed="rId3"/>
          <a:stretch>
            <a:fillRect/>
          </a:stretch>
        </p:blipFill>
        <p:spPr>
          <a:xfrm>
            <a:off x="2115" y="1772816"/>
            <a:ext cx="4209845" cy="2564904"/>
          </a:xfrm>
          <a:prstGeom prst="rect">
            <a:avLst/>
          </a:prstGeom>
        </p:spPr>
      </p:pic>
      <p:pic>
        <p:nvPicPr>
          <p:cNvPr id="7" name="图片 6"/>
          <p:cNvPicPr>
            <a:picLocks noChangeAspect="1"/>
          </p:cNvPicPr>
          <p:nvPr/>
        </p:nvPicPr>
        <p:blipFill>
          <a:blip r:embed="rId4"/>
          <a:stretch>
            <a:fillRect/>
          </a:stretch>
        </p:blipFill>
        <p:spPr>
          <a:xfrm>
            <a:off x="4453234" y="1739364"/>
            <a:ext cx="4690766" cy="4857988"/>
          </a:xfrm>
          <a:prstGeom prst="rect">
            <a:avLst/>
          </a:prstGeom>
        </p:spPr>
      </p:pic>
    </p:spTree>
    <p:extLst>
      <p:ext uri="{BB962C8B-B14F-4D97-AF65-F5344CB8AC3E}">
        <p14:creationId xmlns:p14="http://schemas.microsoft.com/office/powerpoint/2010/main" val="10892507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a:t>
            </a:r>
            <a:r>
              <a:rPr lang="en-US" altLang="zh-CN" dirty="0" smtClean="0"/>
              <a:t>hop</a:t>
            </a:r>
            <a:r>
              <a:rPr lang="zh-CN" altLang="en-US" dirty="0" smtClean="0"/>
              <a:t>流</a:t>
            </a:r>
            <a:r>
              <a:rPr lang="zh-CN" altLang="en-US" dirty="0" smtClean="0"/>
              <a:t>调度策略</a:t>
            </a:r>
            <a:endParaRPr lang="zh-CN" altLang="en-US" dirty="0"/>
          </a:p>
        </p:txBody>
      </p:sp>
      <p:pic>
        <p:nvPicPr>
          <p:cNvPr id="4" name="内容占位符 3"/>
          <p:cNvPicPr>
            <a:picLocks noGrp="1" noChangeAspect="1"/>
          </p:cNvPicPr>
          <p:nvPr>
            <p:ph idx="1"/>
          </p:nvPr>
        </p:nvPicPr>
        <p:blipFill>
          <a:blip r:embed="rId3"/>
          <a:stretch>
            <a:fillRect/>
          </a:stretch>
        </p:blipFill>
        <p:spPr>
          <a:xfrm>
            <a:off x="827584" y="1556792"/>
            <a:ext cx="4968552" cy="4248472"/>
          </a:xfrm>
          <a:prstGeom prst="rect">
            <a:avLst/>
          </a:prstGeom>
        </p:spPr>
      </p:pic>
    </p:spTree>
    <p:extLst>
      <p:ext uri="{BB962C8B-B14F-4D97-AF65-F5344CB8AC3E}">
        <p14:creationId xmlns:p14="http://schemas.microsoft.com/office/powerpoint/2010/main" val="26084246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实验结果对比图</a:t>
            </a:r>
            <a:r>
              <a:rPr lang="en-US" altLang="zh-CN" dirty="0"/>
              <a:t>-</a:t>
            </a:r>
            <a:r>
              <a:rPr lang="zh-CN" altLang="en-US" dirty="0" smtClean="0"/>
              <a:t>传输</a:t>
            </a:r>
            <a:r>
              <a:rPr lang="zh-CN" altLang="en-US" dirty="0" smtClean="0"/>
              <a:t>时延性能</a:t>
            </a:r>
            <a:endParaRPr lang="zh-CN" altLang="en-US" dirty="0"/>
          </a:p>
        </p:txBody>
      </p:sp>
      <p:pic>
        <p:nvPicPr>
          <p:cNvPr id="5" name="图片 4"/>
          <p:cNvPicPr>
            <a:picLocks noChangeAspect="1"/>
          </p:cNvPicPr>
          <p:nvPr/>
        </p:nvPicPr>
        <p:blipFill>
          <a:blip r:embed="rId3"/>
          <a:stretch>
            <a:fillRect/>
          </a:stretch>
        </p:blipFill>
        <p:spPr>
          <a:xfrm>
            <a:off x="748146" y="2636452"/>
            <a:ext cx="7138555" cy="3146089"/>
          </a:xfrm>
          <a:prstGeom prst="rect">
            <a:avLst/>
          </a:prstGeom>
        </p:spPr>
      </p:pic>
    </p:spTree>
    <p:extLst>
      <p:ext uri="{BB962C8B-B14F-4D97-AF65-F5344CB8AC3E}">
        <p14:creationId xmlns:p14="http://schemas.microsoft.com/office/powerpoint/2010/main" val="183325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实验结果对比图</a:t>
            </a:r>
            <a:r>
              <a:rPr lang="en-US" altLang="zh-CN" dirty="0" smtClean="0"/>
              <a:t>-</a:t>
            </a:r>
            <a:r>
              <a:rPr lang="zh-CN" altLang="en-US" dirty="0"/>
              <a:t>带宽利用率性能</a:t>
            </a:r>
          </a:p>
        </p:txBody>
      </p:sp>
      <p:pic>
        <p:nvPicPr>
          <p:cNvPr id="4" name="内容占位符 3"/>
          <p:cNvPicPr>
            <a:picLocks noGrp="1" noChangeAspect="1"/>
          </p:cNvPicPr>
          <p:nvPr>
            <p:ph idx="1"/>
          </p:nvPr>
        </p:nvPicPr>
        <p:blipFill>
          <a:blip r:embed="rId3"/>
          <a:stretch>
            <a:fillRect/>
          </a:stretch>
        </p:blipFill>
        <p:spPr>
          <a:xfrm>
            <a:off x="179513" y="1772816"/>
            <a:ext cx="7663916" cy="4536504"/>
          </a:xfrm>
          <a:prstGeom prst="rect">
            <a:avLst/>
          </a:prstGeom>
        </p:spPr>
      </p:pic>
    </p:spTree>
    <p:extLst>
      <p:ext uri="{BB962C8B-B14F-4D97-AF65-F5344CB8AC3E}">
        <p14:creationId xmlns:p14="http://schemas.microsoft.com/office/powerpoint/2010/main" val="3498829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国内外研究现状</a:t>
            </a:r>
            <a:endParaRPr lang="zh-CN" altLang="en-US" dirty="0"/>
          </a:p>
        </p:txBody>
      </p:sp>
      <p:sp>
        <p:nvSpPr>
          <p:cNvPr id="5" name="内容占位符 4"/>
          <p:cNvSpPr>
            <a:spLocks noGrp="1"/>
          </p:cNvSpPr>
          <p:nvPr>
            <p:ph idx="1"/>
          </p:nvPr>
        </p:nvSpPr>
        <p:spPr/>
        <p:txBody>
          <a:bodyPr>
            <a:normAutofit fontScale="85000" lnSpcReduction="20000"/>
          </a:bodyPr>
          <a:lstStyle/>
          <a:p>
            <a:r>
              <a:rPr lang="en-US" altLang="zh-CN" dirty="0" err="1"/>
              <a:t>Hopps</a:t>
            </a:r>
            <a:r>
              <a:rPr lang="en-US" altLang="zh-CN" dirty="0"/>
              <a:t> C E</a:t>
            </a:r>
            <a:r>
              <a:rPr lang="zh-CN" altLang="zh-CN" dirty="0"/>
              <a:t>在他的论文中提出了</a:t>
            </a:r>
            <a:r>
              <a:rPr lang="en-US" altLang="zh-CN" dirty="0" err="1"/>
              <a:t>ecmp</a:t>
            </a:r>
            <a:r>
              <a:rPr lang="zh-CN" altLang="zh-CN" dirty="0"/>
              <a:t>方法，在该方法中存在不同的链路到达同一目标地址，解决了传统路由技术中发往同一目标地址的数据包只能利用一条链路的局限，实现初步的负载均衡，缺点是这种负载均衡是静态的，没有考虑网络的实时状态信息。</a:t>
            </a:r>
          </a:p>
          <a:p>
            <a:r>
              <a:rPr lang="en-US" altLang="zh-CN" dirty="0" err="1"/>
              <a:t>Handigol</a:t>
            </a:r>
            <a:r>
              <a:rPr lang="en-US" altLang="zh-CN" dirty="0"/>
              <a:t> N</a:t>
            </a:r>
            <a:r>
              <a:rPr lang="zh-CN" altLang="zh-CN" dirty="0"/>
              <a:t>等人在其论文中提出了</a:t>
            </a:r>
            <a:r>
              <a:rPr lang="en-US" altLang="zh-CN" dirty="0"/>
              <a:t>plug-n-Serve</a:t>
            </a:r>
            <a:r>
              <a:rPr lang="zh-CN" altLang="zh-CN" dirty="0"/>
              <a:t>方法，分别监控服务器和网络的工作负载并对这些信息反馈，根据反馈的实时负载信息，对</a:t>
            </a:r>
            <a:r>
              <a:rPr lang="en-US" altLang="zh-CN" dirty="0" err="1"/>
              <a:t>Openflow</a:t>
            </a:r>
            <a:r>
              <a:rPr lang="zh-CN" altLang="zh-CN" dirty="0"/>
              <a:t>规则进行重定义，从而将用户请求按照服务器能力进行调整和分发，有效地减少了服务的响应时间，从而实现负载均衡，该方案主要面向校园网，在其他应用场景中适应情况不理想</a:t>
            </a:r>
            <a:endParaRPr lang="zh-CN" altLang="en-US" dirty="0"/>
          </a:p>
        </p:txBody>
      </p:sp>
    </p:spTree>
    <p:extLst>
      <p:ext uri="{BB962C8B-B14F-4D97-AF65-F5344CB8AC3E}">
        <p14:creationId xmlns:p14="http://schemas.microsoft.com/office/powerpoint/2010/main" val="3619990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优缺点及可改进之处</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LABERIO</a:t>
            </a:r>
            <a:r>
              <a:rPr lang="zh-CN" altLang="zh-CN" dirty="0"/>
              <a:t>算法的实验对比图可以看出，当</a:t>
            </a:r>
            <a:r>
              <a:rPr lang="zh-CN" altLang="zh-CN" dirty="0">
                <a:solidFill>
                  <a:srgbClr val="FF0000"/>
                </a:solidFill>
              </a:rPr>
              <a:t>以某台主机为中心</a:t>
            </a:r>
            <a:r>
              <a:rPr lang="zh-CN" altLang="zh-CN" dirty="0"/>
              <a:t>，向其他主机发送流量，也就是模拟数据中心突发流量的场景时，性能表现比较好，这是由于该算法每隔一段时间会去检测网络拓扑负载均不均衡，如果不均衡则触发</a:t>
            </a:r>
            <a:r>
              <a:rPr lang="en-US" altLang="zh-CN" dirty="0"/>
              <a:t>LABERIO</a:t>
            </a:r>
            <a:r>
              <a:rPr lang="zh-CN" altLang="zh-CN" dirty="0"/>
              <a:t>负载均衡算法，而该算法考虑了跳数，带宽等网络状态信息，具有较好的负载均衡效果</a:t>
            </a:r>
            <a:r>
              <a:rPr lang="zh-CN" altLang="zh-CN" dirty="0" smtClean="0"/>
              <a:t>。</a:t>
            </a:r>
            <a:endParaRPr lang="en-US" altLang="zh-CN" dirty="0" smtClean="0"/>
          </a:p>
          <a:p>
            <a:r>
              <a:rPr lang="zh-CN" altLang="en-US" dirty="0" smtClean="0"/>
              <a:t>缺点是</a:t>
            </a:r>
            <a:r>
              <a:rPr lang="zh-CN" altLang="zh-CN" dirty="0" smtClean="0"/>
              <a:t>该</a:t>
            </a:r>
            <a:r>
              <a:rPr lang="zh-CN" altLang="zh-CN" dirty="0"/>
              <a:t>算法只考虑了网络中的带宽信息，跳数信息也只是在跳数增加了至少三跳时才考虑，然而时延，丢包率，跳数等网络信息都跟网络的负载均衡</a:t>
            </a:r>
            <a:r>
              <a:rPr lang="zh-CN" altLang="zh-CN" dirty="0" smtClean="0"/>
              <a:t>息息相关</a:t>
            </a:r>
            <a:r>
              <a:rPr lang="zh-CN" altLang="en-US" dirty="0" smtClean="0"/>
              <a:t>。</a:t>
            </a:r>
            <a:endParaRPr lang="en-US" altLang="zh-CN" dirty="0" smtClean="0"/>
          </a:p>
          <a:p>
            <a:r>
              <a:rPr lang="zh-CN" altLang="en-US" dirty="0"/>
              <a:t>可</a:t>
            </a:r>
            <a:r>
              <a:rPr lang="zh-CN" altLang="en-US" dirty="0"/>
              <a:t>借鉴之处：监控网络负载均衡参数，如果出现</a:t>
            </a:r>
            <a:r>
              <a:rPr lang="zh-CN" altLang="en-US" dirty="0">
                <a:solidFill>
                  <a:srgbClr val="FF0000"/>
                </a:solidFill>
              </a:rPr>
              <a:t>以某一源</a:t>
            </a:r>
            <a:r>
              <a:rPr lang="en-US" altLang="zh-CN" dirty="0">
                <a:solidFill>
                  <a:srgbClr val="FF0000"/>
                </a:solidFill>
              </a:rPr>
              <a:t>/</a:t>
            </a:r>
            <a:r>
              <a:rPr lang="zh-CN" altLang="en-US" dirty="0">
                <a:solidFill>
                  <a:srgbClr val="FF0000"/>
                </a:solidFill>
              </a:rPr>
              <a:t>目的的流量特别</a:t>
            </a:r>
            <a:r>
              <a:rPr lang="zh-CN" altLang="en-US" dirty="0" smtClean="0">
                <a:solidFill>
                  <a:srgbClr val="FF0000"/>
                </a:solidFill>
              </a:rPr>
              <a:t>多这种突发流情况</a:t>
            </a:r>
            <a:r>
              <a:rPr lang="zh-CN" altLang="en-US" dirty="0" smtClean="0"/>
              <a:t>，</a:t>
            </a:r>
            <a:r>
              <a:rPr lang="zh-CN" altLang="en-US" dirty="0"/>
              <a:t>则借鉴</a:t>
            </a:r>
            <a:r>
              <a:rPr lang="en-US" altLang="zh-CN" dirty="0"/>
              <a:t>LABERIO</a:t>
            </a:r>
            <a:r>
              <a:rPr lang="zh-CN" altLang="en-US" dirty="0"/>
              <a:t>算法</a:t>
            </a:r>
            <a:r>
              <a:rPr lang="zh-CN" altLang="en-US" dirty="0" smtClean="0"/>
              <a:t>。</a:t>
            </a:r>
            <a:endParaRPr lang="en-US" altLang="zh-CN" dirty="0" smtClean="0"/>
          </a:p>
          <a:p>
            <a:r>
              <a:rPr lang="zh-CN" altLang="en-US" dirty="0"/>
              <a:t>可</a:t>
            </a:r>
            <a:r>
              <a:rPr lang="zh-CN" altLang="en-US" dirty="0" smtClean="0"/>
              <a:t>改进之处：没有出现突发流情况下，</a:t>
            </a:r>
            <a:r>
              <a:rPr lang="en-US" altLang="zh-CN" dirty="0" smtClean="0"/>
              <a:t>LABERIO</a:t>
            </a:r>
            <a:r>
              <a:rPr lang="zh-CN" altLang="en-US" dirty="0" smtClean="0"/>
              <a:t>表现平庸，在此种情况下应该丰富评价指标。</a:t>
            </a:r>
            <a:endParaRPr lang="zh-CN" altLang="en-US" dirty="0"/>
          </a:p>
          <a:p>
            <a:endParaRPr lang="zh-CN" altLang="en-US" dirty="0"/>
          </a:p>
        </p:txBody>
      </p:sp>
    </p:spTree>
    <p:extLst>
      <p:ext uri="{BB962C8B-B14F-4D97-AF65-F5344CB8AC3E}">
        <p14:creationId xmlns:p14="http://schemas.microsoft.com/office/powerpoint/2010/main" val="34289970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负载均衡特征选择的研究</a:t>
            </a:r>
            <a:endParaRPr lang="zh-CN" altLang="en-US" dirty="0"/>
          </a:p>
        </p:txBody>
      </p:sp>
      <p:sp>
        <p:nvSpPr>
          <p:cNvPr id="3" name="内容占位符 2"/>
          <p:cNvSpPr>
            <a:spLocks noGrp="1"/>
          </p:cNvSpPr>
          <p:nvPr>
            <p:ph idx="1"/>
          </p:nvPr>
        </p:nvSpPr>
        <p:spPr/>
        <p:txBody>
          <a:bodyPr>
            <a:normAutofit fontScale="32500" lnSpcReduction="20000"/>
          </a:bodyPr>
          <a:lstStyle/>
          <a:p>
            <a:r>
              <a:rPr lang="en-US" altLang="zh-CN" sz="6700" dirty="0" err="1"/>
              <a:t>sdn</a:t>
            </a:r>
            <a:r>
              <a:rPr lang="zh-CN" altLang="zh-CN" sz="6700" dirty="0"/>
              <a:t>控制器能够实时采集到网络拓扑中的基本信息，其中和数据中心负载均衡好坏有直接关联的信息就是链路的</a:t>
            </a:r>
            <a:r>
              <a:rPr lang="zh-CN" altLang="zh-CN" sz="6700" dirty="0">
                <a:solidFill>
                  <a:srgbClr val="FF0000"/>
                </a:solidFill>
              </a:rPr>
              <a:t>带宽</a:t>
            </a:r>
            <a:r>
              <a:rPr lang="zh-CN" altLang="zh-CN" sz="6700" dirty="0"/>
              <a:t>，</a:t>
            </a:r>
            <a:r>
              <a:rPr lang="zh-CN" altLang="zh-CN" sz="6700" dirty="0">
                <a:solidFill>
                  <a:srgbClr val="FF0000"/>
                </a:solidFill>
              </a:rPr>
              <a:t>丢包率</a:t>
            </a:r>
            <a:r>
              <a:rPr lang="zh-CN" altLang="zh-CN" sz="6700" dirty="0"/>
              <a:t>，如果网络拓扑中一条路径的整体剩余带宽比其他路径大，并且这条路径的丢包率比其他路径的丢包率低，表明这条路径此刻及未来一段时间内相比其他路径不那么容易产生拥塞问题；</a:t>
            </a:r>
            <a:r>
              <a:rPr lang="zh-CN" altLang="zh-CN" sz="6700" dirty="0">
                <a:solidFill>
                  <a:srgbClr val="FF0000"/>
                </a:solidFill>
              </a:rPr>
              <a:t>时延</a:t>
            </a:r>
            <a:r>
              <a:rPr lang="zh-CN" altLang="zh-CN" sz="6700" dirty="0"/>
              <a:t>是负载均衡路由策略另外一个应该考虑的因素，因为不同的路径如果</a:t>
            </a:r>
            <a:r>
              <a:rPr lang="zh-CN" altLang="zh-CN" sz="6700" dirty="0">
                <a:solidFill>
                  <a:srgbClr val="FF0000"/>
                </a:solidFill>
              </a:rPr>
              <a:t>跳数</a:t>
            </a:r>
            <a:r>
              <a:rPr lang="zh-CN" altLang="zh-CN" sz="6700" dirty="0"/>
              <a:t>相同，时延越低一定程度上表明这条链路越通畅；路径的跳数代表路径的长短，也是影响选路的因素之一；网络中路径由不同的单跳链路组成，路径中</a:t>
            </a:r>
            <a:r>
              <a:rPr lang="zh-CN" altLang="zh-CN" sz="6700" dirty="0">
                <a:solidFill>
                  <a:srgbClr val="FF0000"/>
                </a:solidFill>
              </a:rPr>
              <a:t>所有单跳链路剩余带宽的标准差</a:t>
            </a:r>
            <a:r>
              <a:rPr lang="zh-CN" altLang="zh-CN" sz="6700" dirty="0"/>
              <a:t>代表着这条链路负载均不均衡，所以这也值得考虑；数据中心一般使用胖树网络拓扑结构，胖树拓扑会把源目主机之间的路径分为上行路径和下行路径，</a:t>
            </a:r>
            <a:r>
              <a:rPr lang="zh-CN" altLang="zh-CN" sz="6700" dirty="0">
                <a:solidFill>
                  <a:srgbClr val="FF0000"/>
                </a:solidFill>
              </a:rPr>
              <a:t>上行路径和下行路径的平均剩余带宽的相差</a:t>
            </a:r>
            <a:r>
              <a:rPr lang="zh-CN" altLang="zh-CN" sz="6700" dirty="0"/>
              <a:t>大不大一定程度也体现了负载平</a:t>
            </a:r>
            <a:r>
              <a:rPr lang="zh-CN" altLang="zh-CN" sz="6700" dirty="0" smtClean="0"/>
              <a:t>不平衡</a:t>
            </a:r>
            <a:r>
              <a:rPr lang="zh-CN" altLang="en-US" sz="6700" dirty="0" smtClean="0"/>
              <a:t>。</a:t>
            </a:r>
            <a:endParaRPr lang="en-US" altLang="zh-CN" sz="6700" dirty="0" smtClean="0"/>
          </a:p>
          <a:p>
            <a:r>
              <a:rPr lang="zh-CN" altLang="zh-CN" sz="6700" dirty="0" smtClean="0"/>
              <a:t>总</a:t>
            </a:r>
            <a:r>
              <a:rPr lang="zh-CN" altLang="zh-CN" sz="6700" dirty="0"/>
              <a:t>来说，影响</a:t>
            </a:r>
            <a:r>
              <a:rPr lang="en-US" altLang="zh-CN" sz="6700" dirty="0" err="1"/>
              <a:t>sdn</a:t>
            </a:r>
            <a:r>
              <a:rPr lang="zh-CN" altLang="zh-CN" sz="6700" dirty="0"/>
              <a:t>数据中心负载均衡路由算法的特征因子有以下几种信息：带宽，时延，丢包率，路径单条带宽标准差，上下行两条路径中负载均衡状况的对比。</a:t>
            </a:r>
          </a:p>
          <a:p>
            <a:endParaRPr lang="zh-CN" altLang="en-US" dirty="0"/>
          </a:p>
        </p:txBody>
      </p:sp>
    </p:spTree>
    <p:extLst>
      <p:ext uri="{BB962C8B-B14F-4D97-AF65-F5344CB8AC3E}">
        <p14:creationId xmlns:p14="http://schemas.microsoft.com/office/powerpoint/2010/main" val="19154293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算法方案研究与设计</a:t>
            </a:r>
            <a:endParaRPr lang="zh-CN" altLang="en-US" dirty="0"/>
          </a:p>
        </p:txBody>
      </p:sp>
      <p:sp>
        <p:nvSpPr>
          <p:cNvPr id="5" name="内容占位符 4"/>
          <p:cNvSpPr>
            <a:spLocks noGrp="1"/>
          </p:cNvSpPr>
          <p:nvPr>
            <p:ph idx="1"/>
          </p:nvPr>
        </p:nvSpPr>
        <p:spPr/>
        <p:txBody>
          <a:bodyPr>
            <a:normAutofit/>
          </a:bodyPr>
          <a:lstStyle/>
          <a:p>
            <a:pPr marL="0" indent="0">
              <a:buNone/>
            </a:pPr>
            <a:endParaRPr lang="en-US" altLang="zh-CN" dirty="0" smtClean="0"/>
          </a:p>
          <a:p>
            <a:r>
              <a:rPr lang="zh-CN" altLang="zh-CN" dirty="0" smtClean="0"/>
              <a:t>本文就</a:t>
            </a:r>
            <a:r>
              <a:rPr lang="en-US" altLang="zh-CN" dirty="0" smtClean="0"/>
              <a:t>SDN</a:t>
            </a:r>
            <a:r>
              <a:rPr lang="zh-CN" altLang="zh-CN" dirty="0" smtClean="0"/>
              <a:t>的</a:t>
            </a:r>
            <a:r>
              <a:rPr lang="zh-CN" altLang="zh-CN" dirty="0"/>
              <a:t>负载均衡策略进行研究改进与优化，提出了基于链路的多指标约束最小代价负载均衡</a:t>
            </a:r>
            <a:r>
              <a:rPr lang="en-US" altLang="zh-CN" dirty="0"/>
              <a:t>LMLC</a:t>
            </a:r>
            <a:r>
              <a:rPr lang="zh-CN" altLang="zh-CN" dirty="0"/>
              <a:t>算法，降低链路抖动率，提高链路吞吐率，以达到负载均衡效果</a:t>
            </a:r>
            <a:r>
              <a:rPr lang="zh-CN" altLang="zh-CN" dirty="0" smtClean="0"/>
              <a:t>。</a:t>
            </a:r>
            <a:endParaRPr lang="en-US" altLang="zh-CN" dirty="0" smtClean="0"/>
          </a:p>
          <a:p>
            <a:r>
              <a:rPr lang="zh-CN" altLang="en-US" dirty="0" smtClean="0"/>
              <a:t>算法选用特征：</a:t>
            </a:r>
            <a:endParaRPr lang="zh-CN" altLang="zh-CN" dirty="0"/>
          </a:p>
          <a:p>
            <a:endParaRPr lang="zh-CN" altLang="en-US" dirty="0"/>
          </a:p>
        </p:txBody>
      </p:sp>
    </p:spTree>
    <p:extLst>
      <p:ext uri="{BB962C8B-B14F-4D97-AF65-F5344CB8AC3E}">
        <p14:creationId xmlns:p14="http://schemas.microsoft.com/office/powerpoint/2010/main" val="24623786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787300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3650" y="1628800"/>
            <a:ext cx="9040146" cy="4525963"/>
          </a:xfrm>
        </p:spPr>
        <p:txBody>
          <a:bodyPr>
            <a:noAutofit/>
          </a:bodyPr>
          <a:lstStyle/>
          <a:p>
            <a:pPr marL="0" lvl="1" indent="0">
              <a:spcBef>
                <a:spcPts val="0"/>
              </a:spcBef>
              <a:buNone/>
              <a:defRPr/>
            </a:pPr>
            <a:r>
              <a:rPr lang="en-US" altLang="zh-CN" sz="1800" dirty="0"/>
              <a:t>[1]</a:t>
            </a:r>
            <a:r>
              <a:rPr lang="en-US" altLang="zh-CN" sz="1800" dirty="0" err="1"/>
              <a:t>Hopps</a:t>
            </a:r>
            <a:r>
              <a:rPr lang="en-US" altLang="zh-CN" sz="1800" dirty="0"/>
              <a:t> C E. Analysis of an equal-cost multi-path algorithm[J]. </a:t>
            </a:r>
            <a:r>
              <a:rPr lang="en-US" altLang="zh-CN" sz="1800" dirty="0" err="1"/>
              <a:t>Jourinal</a:t>
            </a:r>
            <a:r>
              <a:rPr lang="en-US" altLang="zh-CN" sz="1800" dirty="0"/>
              <a:t> of Allergy &amp; Clinical Immunology,2010:281-196</a:t>
            </a:r>
            <a:endParaRPr lang="zh-CN" altLang="zh-CN" sz="1800" dirty="0"/>
          </a:p>
          <a:p>
            <a:pPr marL="0" lvl="1" indent="0">
              <a:spcBef>
                <a:spcPts val="0"/>
              </a:spcBef>
              <a:buNone/>
              <a:defRPr/>
            </a:pPr>
            <a:r>
              <a:rPr lang="en-US" altLang="zh-CN" sz="1800" dirty="0"/>
              <a:t>[2]</a:t>
            </a:r>
            <a:r>
              <a:rPr lang="en-US" altLang="zh-CN" sz="1800" dirty="0" err="1"/>
              <a:t>Handigol</a:t>
            </a:r>
            <a:r>
              <a:rPr lang="en-US" altLang="zh-CN" sz="1800" dirty="0"/>
              <a:t> N, </a:t>
            </a:r>
            <a:r>
              <a:rPr lang="en-US" altLang="zh-CN" sz="1800" dirty="0" err="1"/>
              <a:t>Seetharaman</a:t>
            </a:r>
            <a:r>
              <a:rPr lang="en-US" altLang="zh-CN" sz="1800" dirty="0"/>
              <a:t> </a:t>
            </a:r>
            <a:r>
              <a:rPr lang="en-US" altLang="zh-CN" sz="1800" dirty="0" err="1"/>
              <a:t>S,Flajslik</a:t>
            </a:r>
            <a:r>
              <a:rPr lang="en-US" altLang="zh-CN" sz="1800" dirty="0"/>
              <a:t> </a:t>
            </a:r>
            <a:r>
              <a:rPr lang="en-US" altLang="zh-CN" sz="1800" dirty="0" err="1"/>
              <a:t>M,et</a:t>
            </a:r>
            <a:r>
              <a:rPr lang="en-US" altLang="zh-CN" sz="1800" dirty="0"/>
              <a:t> al. Plug-n-Serve: Load- -Balancing Web Traffic using </a:t>
            </a:r>
            <a:r>
              <a:rPr lang="en-US" altLang="zh-CN" sz="1800" dirty="0" err="1"/>
              <a:t>OpenFlow</a:t>
            </a:r>
            <a:r>
              <a:rPr lang="en-US" altLang="zh-CN" sz="1800" dirty="0"/>
              <a:t>[C]// ACM SIGCOMM. ACM, 2009</a:t>
            </a:r>
            <a:endParaRPr lang="zh-CN" altLang="zh-CN" sz="1800" dirty="0"/>
          </a:p>
          <a:p>
            <a:pPr marL="0" lvl="1" indent="0">
              <a:spcBef>
                <a:spcPts val="0"/>
              </a:spcBef>
              <a:buNone/>
              <a:defRPr/>
            </a:pPr>
            <a:r>
              <a:rPr lang="en-US" altLang="zh-CN" sz="1800" dirty="0"/>
              <a:t>[3]Li Y, Pan D. </a:t>
            </a:r>
            <a:r>
              <a:rPr lang="en-US" altLang="zh-CN" sz="1800" dirty="0" err="1"/>
              <a:t>OpenFlow</a:t>
            </a:r>
            <a:r>
              <a:rPr lang="en-US" altLang="zh-CN" sz="1800" dirty="0"/>
              <a:t> based load balancing for Fat-Tree networks with multipath support[C]//Proc. 12th IEEE International Conference on Communications (ICC’13), Budapest, Hungary. 2013: 1-5.Patrice </a:t>
            </a:r>
            <a:r>
              <a:rPr lang="en-US" altLang="zh-CN" sz="1800" dirty="0" err="1"/>
              <a:t>Godefroid</a:t>
            </a:r>
            <a:r>
              <a:rPr lang="en-US" altLang="zh-CN" sz="1800" dirty="0"/>
              <a:t>. Automated </a:t>
            </a:r>
            <a:r>
              <a:rPr lang="en-US" altLang="zh-CN" sz="1800" dirty="0" err="1"/>
              <a:t>Whitebox</a:t>
            </a:r>
            <a:r>
              <a:rPr lang="en-US" altLang="zh-CN" sz="1800" dirty="0"/>
              <a:t> Fuzz Testing. Microsoft (Research).</a:t>
            </a:r>
            <a:endParaRPr lang="zh-CN" altLang="zh-CN" sz="1800" dirty="0"/>
          </a:p>
          <a:p>
            <a:pPr marL="0" lvl="1" indent="0">
              <a:spcBef>
                <a:spcPts val="0"/>
              </a:spcBef>
              <a:buNone/>
              <a:defRPr/>
            </a:pPr>
            <a:r>
              <a:rPr lang="en-US" altLang="zh-CN" sz="1800" dirty="0"/>
              <a:t>[4]AI-Fares M, </a:t>
            </a:r>
            <a:r>
              <a:rPr lang="en-US" altLang="zh-CN" sz="1800" dirty="0" err="1"/>
              <a:t>Radhakrishnan</a:t>
            </a:r>
            <a:r>
              <a:rPr lang="en-US" altLang="zh-CN" sz="1800" dirty="0"/>
              <a:t> S, </a:t>
            </a:r>
            <a:r>
              <a:rPr lang="en-US" altLang="zh-CN" sz="1800" dirty="0" err="1"/>
              <a:t>Raghavan</a:t>
            </a:r>
            <a:r>
              <a:rPr lang="en-US" altLang="zh-CN" sz="1800" dirty="0"/>
              <a:t> B, et a1. </a:t>
            </a:r>
            <a:r>
              <a:rPr lang="en-US" altLang="zh-CN" sz="1800" dirty="0" err="1"/>
              <a:t>Hedera</a:t>
            </a:r>
            <a:r>
              <a:rPr lang="en-US" altLang="zh-CN" sz="1800" dirty="0"/>
              <a:t>: Dynamic flow scheduling for data center networks//Proceedings of the 7th USENIX Conference on Networked Systems Design and Implementation. San Jose, USA, 2010:281-296</a:t>
            </a:r>
            <a:endParaRPr lang="zh-CN" altLang="zh-CN" sz="1800" dirty="0"/>
          </a:p>
          <a:p>
            <a:pPr marL="0" indent="0">
              <a:buNone/>
            </a:pPr>
            <a:r>
              <a:rPr lang="en-US" altLang="zh-CN" sz="1800" dirty="0"/>
              <a:t>[5]Hui Long, Yao Shen, </a:t>
            </a:r>
            <a:r>
              <a:rPr lang="en-US" altLang="zh-CN" sz="1800" dirty="0" err="1"/>
              <a:t>Minyi</a:t>
            </a:r>
            <a:r>
              <a:rPr lang="en-US" altLang="zh-CN" sz="1800" dirty="0"/>
              <a:t> </a:t>
            </a:r>
            <a:r>
              <a:rPr lang="en-US" altLang="zh-CN" sz="1800" dirty="0" err="1"/>
              <a:t>Guo</a:t>
            </a:r>
            <a:r>
              <a:rPr lang="en-US" altLang="zh-CN" sz="1800" dirty="0"/>
              <a:t>, </a:t>
            </a:r>
            <a:r>
              <a:rPr lang="en-US" altLang="zh-CN" sz="1800" dirty="0" err="1"/>
              <a:t>Feilong</a:t>
            </a:r>
            <a:r>
              <a:rPr lang="en-US" altLang="zh-CN" sz="1800" dirty="0"/>
              <a:t> Tang. LABERIO: Dynamic load-balanced Routing in </a:t>
            </a:r>
            <a:r>
              <a:rPr lang="en-US" altLang="zh-CN" sz="1800" dirty="0" err="1"/>
              <a:t>OpenFlow</a:t>
            </a:r>
            <a:r>
              <a:rPr lang="en-US" altLang="zh-CN" sz="1800" dirty="0"/>
              <a:t>-enabled Networks//2013 IEEE 27th International Conference on Advanced Information Networking and Applications. </a:t>
            </a:r>
            <a:r>
              <a:rPr lang="en-US" altLang="zh-CN" sz="1800" dirty="0" smtClean="0"/>
              <a:t>2013:290-297</a:t>
            </a:r>
          </a:p>
          <a:p>
            <a:pPr marL="0" indent="0">
              <a:buNone/>
            </a:pPr>
            <a:r>
              <a:rPr lang="en-US" altLang="zh-CN" sz="1800" dirty="0" smtClean="0"/>
              <a:t>[6]</a:t>
            </a:r>
            <a:r>
              <a:rPr lang="en-US" altLang="zh-CN" sz="1800" dirty="0"/>
              <a:t> Li J, Chang X, Ren Y, Zhang Z, Wang G. An effective path load balancing mechanism based on SDN. In: Proc. of the 13th Int’l Conf. on Trust, Security and Privacy in Computing and Communications (</a:t>
            </a:r>
            <a:r>
              <a:rPr lang="en-US" altLang="zh-CN" sz="1800" dirty="0" err="1"/>
              <a:t>TrustCom</a:t>
            </a:r>
            <a:r>
              <a:rPr lang="en-US" altLang="zh-CN" sz="1800" dirty="0"/>
              <a:t>). Washington: IEEE Computer Society Press, 2014. 527−533. [</a:t>
            </a:r>
            <a:r>
              <a:rPr lang="en-US" altLang="zh-CN" sz="1800" dirty="0" err="1"/>
              <a:t>doi</a:t>
            </a:r>
            <a:r>
              <a:rPr lang="en-US" altLang="zh-CN" sz="1800" dirty="0"/>
              <a:t>: 10.110 9/TrustCom.2014.67</a:t>
            </a:r>
            <a:r>
              <a:rPr lang="en-US" altLang="zh-CN" sz="1800" dirty="0" smtClean="0"/>
              <a:t>]</a:t>
            </a:r>
          </a:p>
          <a:p>
            <a:pPr marL="0" indent="0">
              <a:buNone/>
            </a:pPr>
            <a:r>
              <a:rPr lang="en-US" altLang="zh-CN" sz="1800" dirty="0" smtClean="0"/>
              <a:t>[7]Francisco </a:t>
            </a:r>
            <a:r>
              <a:rPr lang="en-US" altLang="zh-CN" sz="1800" dirty="0" err="1" smtClean="0"/>
              <a:t>Carpio</a:t>
            </a:r>
            <a:r>
              <a:rPr lang="en-US" altLang="zh-CN" sz="1800" dirty="0" smtClean="0"/>
              <a:t>, Anna Engelmann and </a:t>
            </a:r>
            <a:r>
              <a:rPr lang="en-US" altLang="zh-CN" sz="1800" dirty="0" err="1" smtClean="0"/>
              <a:t>Admela</a:t>
            </a:r>
            <a:r>
              <a:rPr lang="en-US" altLang="zh-CN" sz="1800" dirty="0" smtClean="0"/>
              <a:t> </a:t>
            </a:r>
            <a:r>
              <a:rPr lang="en-US" altLang="zh-CN" sz="1800" dirty="0" err="1" smtClean="0"/>
              <a:t>Jukan</a:t>
            </a:r>
            <a:r>
              <a:rPr lang="en-US" altLang="zh-CN" sz="1800" dirty="0" smtClean="0"/>
              <a:t>. </a:t>
            </a:r>
            <a:r>
              <a:rPr lang="en-US" altLang="zh-CN" sz="1800" dirty="0" err="1" smtClean="0"/>
              <a:t>DiffFlow</a:t>
            </a:r>
            <a:r>
              <a:rPr lang="en-US" altLang="zh-CN" sz="1800" dirty="0" smtClean="0"/>
              <a:t>: Differentiating Short and Long Flows for Load </a:t>
            </a:r>
            <a:r>
              <a:rPr lang="en-US" altLang="zh-CN" sz="1800" dirty="0" err="1" smtClean="0"/>
              <a:t>Balacing</a:t>
            </a:r>
            <a:r>
              <a:rPr lang="en-US" altLang="zh-CN" sz="1800" dirty="0" smtClean="0"/>
              <a:t> in Data Center Networks.//2016 IEEE Global Communications Conference(GLOBECOMO)</a:t>
            </a:r>
            <a:endParaRPr lang="zh-CN" altLang="en-US" sz="1800" dirty="0"/>
          </a:p>
          <a:p>
            <a:endParaRPr lang="en-US" altLang="zh-CN" sz="1800" dirty="0" smtClean="0"/>
          </a:p>
          <a:p>
            <a:endParaRPr lang="en-US" altLang="zh-CN" sz="1800" dirty="0" smtClean="0"/>
          </a:p>
          <a:p>
            <a:endParaRPr lang="en-US" altLang="zh-CN" sz="1800" dirty="0" smtClean="0"/>
          </a:p>
          <a:p>
            <a:endParaRPr lang="en-US" altLang="zh-CN" sz="1800" dirty="0" smtClean="0"/>
          </a:p>
          <a:p>
            <a:endParaRPr lang="zh-CN" altLang="en-US" sz="1800" dirty="0"/>
          </a:p>
        </p:txBody>
      </p:sp>
    </p:spTree>
    <p:extLst>
      <p:ext uri="{BB962C8B-B14F-4D97-AF65-F5344CB8AC3E}">
        <p14:creationId xmlns:p14="http://schemas.microsoft.com/office/powerpoint/2010/main" val="3810813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a:t>
            </a:r>
            <a:r>
              <a:rPr lang="en-US" altLang="zh-CN" dirty="0" err="1" smtClean="0"/>
              <a:t>Dijkstra</a:t>
            </a:r>
            <a:r>
              <a:rPr lang="zh-CN" altLang="en-US" dirty="0" smtClean="0"/>
              <a:t>算法</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现有成熟的控制器一般默认给出基于跳数</a:t>
            </a:r>
            <a:r>
              <a:rPr lang="en-US" altLang="zh-CN" dirty="0" smtClean="0"/>
              <a:t>/</a:t>
            </a:r>
            <a:r>
              <a:rPr lang="zh-CN" altLang="en-US" dirty="0" smtClean="0"/>
              <a:t>时延的</a:t>
            </a:r>
            <a:r>
              <a:rPr lang="en-US" altLang="zh-CN" dirty="0" err="1" smtClean="0"/>
              <a:t>Dijkstra</a:t>
            </a:r>
            <a:r>
              <a:rPr lang="zh-CN" altLang="en-US" dirty="0" smtClean="0"/>
              <a:t>算法进行选路</a:t>
            </a:r>
            <a:endParaRPr lang="en-US" altLang="zh-CN" dirty="0" smtClean="0"/>
          </a:p>
          <a:p>
            <a:r>
              <a:rPr lang="zh-CN" altLang="en-US" dirty="0" smtClean="0"/>
              <a:t>优缺点：</a:t>
            </a:r>
            <a:r>
              <a:rPr lang="zh-CN" altLang="zh-CN" dirty="0"/>
              <a:t>基于跳数的</a:t>
            </a:r>
            <a:r>
              <a:rPr lang="en-US" altLang="zh-CN" dirty="0" err="1"/>
              <a:t>Dijkstra</a:t>
            </a:r>
            <a:r>
              <a:rPr lang="zh-CN" altLang="zh-CN" dirty="0"/>
              <a:t>算法只关注网络拓扑中的静态信息，具有一定</a:t>
            </a:r>
            <a:r>
              <a:rPr lang="zh-CN" altLang="zh-CN" dirty="0" smtClean="0"/>
              <a:t>局限性</a:t>
            </a:r>
            <a:r>
              <a:rPr lang="zh-CN" altLang="en-US" dirty="0" smtClean="0"/>
              <a:t>；</a:t>
            </a:r>
            <a:r>
              <a:rPr lang="zh-CN" altLang="zh-CN" dirty="0" smtClean="0"/>
              <a:t>基于</a:t>
            </a:r>
            <a:r>
              <a:rPr lang="zh-CN" altLang="zh-CN" dirty="0"/>
              <a:t>时延的</a:t>
            </a:r>
            <a:r>
              <a:rPr lang="en-US" altLang="zh-CN" dirty="0" err="1"/>
              <a:t>Dijkstra</a:t>
            </a:r>
            <a:r>
              <a:rPr lang="zh-CN" altLang="zh-CN" dirty="0"/>
              <a:t>算法由于总是按照路径总时延进行排序，然后取最小的路径，因此该算法对路径中某条链路是否拥塞并不会特别敏感，</a:t>
            </a:r>
            <a:r>
              <a:rPr lang="zh-CN" altLang="zh-CN" dirty="0">
                <a:solidFill>
                  <a:srgbClr val="FF0000"/>
                </a:solidFill>
              </a:rPr>
              <a:t>当路径中某条链路负载较大而其他链路负载较小时，路径的总时延仍可能较小而被选择</a:t>
            </a:r>
            <a:r>
              <a:rPr lang="zh-CN" altLang="zh-CN" dirty="0"/>
              <a:t>，这一结果会导致数据流汇聚，使原本负载较大的链路发生拥塞，造成丢包，从而影响了负载均衡的效果。</a:t>
            </a:r>
          </a:p>
          <a:p>
            <a:endParaRPr lang="zh-CN" altLang="en-US" dirty="0"/>
          </a:p>
        </p:txBody>
      </p:sp>
    </p:spTree>
    <p:extLst>
      <p:ext uri="{BB962C8B-B14F-4D97-AF65-F5344CB8AC3E}">
        <p14:creationId xmlns:p14="http://schemas.microsoft.com/office/powerpoint/2010/main" val="833728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DLB</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r>
              <a:rPr lang="zh-CN" altLang="en-US" dirty="0" smtClean="0"/>
              <a:t>对流的操作：利用</a:t>
            </a:r>
            <a:r>
              <a:rPr lang="zh-CN" altLang="en-US" dirty="0" smtClean="0">
                <a:solidFill>
                  <a:srgbClr val="FF0000"/>
                </a:solidFill>
              </a:rPr>
              <a:t>单跳贪心</a:t>
            </a:r>
            <a:r>
              <a:rPr lang="zh-CN" altLang="en-US" dirty="0" smtClean="0"/>
              <a:t>算法进行选路</a:t>
            </a:r>
            <a:endParaRPr lang="en-US" altLang="zh-CN" dirty="0" smtClean="0"/>
          </a:p>
          <a:p>
            <a:r>
              <a:rPr lang="zh-CN" altLang="en-US" dirty="0" smtClean="0"/>
              <a:t>优缺点：</a:t>
            </a:r>
            <a:r>
              <a:rPr lang="en-US" altLang="zh-CN" dirty="0" smtClean="0"/>
              <a:t>DLB</a:t>
            </a:r>
            <a:r>
              <a:rPr lang="zh-CN" altLang="en-US" dirty="0" smtClean="0"/>
              <a:t>算法的优点是不需要维护所有路径信息，能够适应</a:t>
            </a:r>
            <a:r>
              <a:rPr lang="zh-CN" altLang="en-US" dirty="0" smtClean="0">
                <a:solidFill>
                  <a:srgbClr val="FF0000"/>
                </a:solidFill>
              </a:rPr>
              <a:t>网络规模比较大</a:t>
            </a:r>
            <a:r>
              <a:rPr lang="zh-CN" altLang="en-US" dirty="0" smtClean="0"/>
              <a:t>的情况，缺点是由于使用贪心算法，容易陷入局部最优</a:t>
            </a:r>
            <a:r>
              <a:rPr lang="zh-CN" altLang="en-US" dirty="0" smtClean="0"/>
              <a:t>。</a:t>
            </a:r>
            <a:endParaRPr lang="en-US" altLang="zh-CN" dirty="0" smtClean="0"/>
          </a:p>
          <a:p>
            <a:r>
              <a:rPr lang="zh-CN" altLang="en-US" dirty="0" smtClean="0"/>
              <a:t>实验信息及具体流程如下：</a:t>
            </a:r>
            <a:endParaRPr lang="en-US" altLang="zh-CN" dirty="0" smtClean="0"/>
          </a:p>
        </p:txBody>
      </p:sp>
    </p:spTree>
    <p:extLst>
      <p:ext uri="{BB962C8B-B14F-4D97-AF65-F5344CB8AC3E}">
        <p14:creationId xmlns:p14="http://schemas.microsoft.com/office/powerpoint/2010/main" val="1540564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zh-CN" altLang="en-US" dirty="0"/>
              <a:t>环境</a:t>
            </a:r>
          </a:p>
        </p:txBody>
      </p:sp>
      <p:sp>
        <p:nvSpPr>
          <p:cNvPr id="3" name="内容占位符 2"/>
          <p:cNvSpPr>
            <a:spLocks noGrp="1"/>
          </p:cNvSpPr>
          <p:nvPr>
            <p:ph idx="1"/>
          </p:nvPr>
        </p:nvSpPr>
        <p:spPr/>
        <p:txBody>
          <a:bodyPr>
            <a:normAutofit fontScale="92500" lnSpcReduction="20000"/>
          </a:bodyPr>
          <a:lstStyle/>
          <a:p>
            <a:r>
              <a:rPr lang="zh-CN" altLang="en-US" dirty="0" smtClean="0"/>
              <a:t>使用</a:t>
            </a:r>
            <a:r>
              <a:rPr lang="en-US" altLang="zh-CN" dirty="0" smtClean="0"/>
              <a:t>k=8</a:t>
            </a:r>
            <a:r>
              <a:rPr lang="zh-CN" altLang="en-US" dirty="0" smtClean="0"/>
              <a:t>的胖树网络拓扑，</a:t>
            </a:r>
            <a:r>
              <a:rPr lang="en-US" altLang="zh-CN" dirty="0" smtClean="0"/>
              <a:t>80switches</a:t>
            </a:r>
            <a:r>
              <a:rPr lang="zh-CN" altLang="en-US" dirty="0" smtClean="0"/>
              <a:t>，</a:t>
            </a:r>
            <a:r>
              <a:rPr lang="en-US" altLang="zh-CN" dirty="0" smtClean="0"/>
              <a:t>128hosts</a:t>
            </a:r>
          </a:p>
          <a:p>
            <a:r>
              <a:rPr lang="zh-CN" altLang="en-US" dirty="0" smtClean="0"/>
              <a:t>监控网络状态周期：</a:t>
            </a:r>
            <a:r>
              <a:rPr lang="en-US" altLang="zh-CN" dirty="0" smtClean="0"/>
              <a:t>5s</a:t>
            </a:r>
          </a:p>
          <a:p>
            <a:r>
              <a:rPr lang="zh-CN" altLang="en-US" dirty="0" smtClean="0"/>
              <a:t>流量</a:t>
            </a:r>
            <a:r>
              <a:rPr lang="zh-CN" altLang="en-US" dirty="0"/>
              <a:t>分发</a:t>
            </a:r>
            <a:r>
              <a:rPr lang="zh-CN" altLang="en-US" dirty="0" smtClean="0"/>
              <a:t>模式</a:t>
            </a:r>
            <a:r>
              <a:rPr lang="zh-CN" altLang="en-US" dirty="0" smtClean="0"/>
              <a:t>：</a:t>
            </a:r>
            <a:endParaRPr lang="en-US" altLang="zh-CN" dirty="0" smtClean="0"/>
          </a:p>
          <a:p>
            <a:pPr marL="0" indent="0">
              <a:buNone/>
            </a:pPr>
            <a:r>
              <a:rPr lang="en-US" altLang="zh-CN" dirty="0" smtClean="0"/>
              <a:t>1</a:t>
            </a:r>
            <a:r>
              <a:rPr lang="zh-CN" altLang="en-US" dirty="0" smtClean="0"/>
              <a:t>，随机模式：</a:t>
            </a:r>
            <a:r>
              <a:rPr lang="en-US" altLang="zh-CN" dirty="0" smtClean="0"/>
              <a:t>A host sends packets to any other host in the network with uniform probability; </a:t>
            </a:r>
            <a:endParaRPr lang="en-US" altLang="zh-CN" dirty="0" smtClean="0"/>
          </a:p>
          <a:p>
            <a:pPr marL="0" indent="0">
              <a:buNone/>
            </a:pPr>
            <a:r>
              <a:rPr lang="en-US" altLang="zh-CN" dirty="0" smtClean="0"/>
              <a:t>2</a:t>
            </a:r>
            <a:r>
              <a:rPr lang="zh-CN" altLang="en-US" dirty="0" smtClean="0"/>
              <a:t>，概率模式：</a:t>
            </a:r>
            <a:r>
              <a:rPr lang="en-US" altLang="zh-CN" dirty="0"/>
              <a:t>A</a:t>
            </a:r>
            <a:r>
              <a:rPr lang="en-US" altLang="zh-CN" dirty="0" smtClean="0"/>
              <a:t> </a:t>
            </a:r>
            <a:r>
              <a:rPr lang="en-US" altLang="zh-CN" dirty="0" smtClean="0"/>
              <a:t>host of index m sends </a:t>
            </a:r>
            <a:r>
              <a:rPr lang="en-US" altLang="zh-CN" dirty="0" err="1" smtClean="0"/>
              <a:t>packes</a:t>
            </a:r>
            <a:r>
              <a:rPr lang="en-US" altLang="zh-CN" dirty="0" smtClean="0"/>
              <a:t> to another host of index (</a:t>
            </a:r>
            <a:r>
              <a:rPr lang="en-US" altLang="zh-CN" dirty="0" err="1" smtClean="0"/>
              <a:t>m+i</a:t>
            </a:r>
            <a:r>
              <a:rPr lang="en-US" altLang="zh-CN" dirty="0" smtClean="0"/>
              <a:t>),(</a:t>
            </a:r>
            <a:r>
              <a:rPr lang="en-US" altLang="zh-CN" dirty="0" err="1" smtClean="0"/>
              <a:t>m+j</a:t>
            </a:r>
            <a:r>
              <a:rPr lang="en-US" altLang="zh-CN" dirty="0" smtClean="0"/>
              <a:t>) or (</a:t>
            </a:r>
            <a:r>
              <a:rPr lang="en-US" altLang="zh-CN" dirty="0" err="1" smtClean="0"/>
              <a:t>m+k</a:t>
            </a:r>
            <a:r>
              <a:rPr lang="en-US" altLang="zh-CN" dirty="0" smtClean="0"/>
              <a:t>) with probabilities </a:t>
            </a:r>
            <a:r>
              <a:rPr lang="en-US" altLang="zh-CN" dirty="0" err="1" smtClean="0"/>
              <a:t>pt,pa,or</a:t>
            </a:r>
            <a:r>
              <a:rPr lang="en-US" altLang="zh-CN" dirty="0" smtClean="0"/>
              <a:t> pc respectively while pc=1-pa-pt</a:t>
            </a:r>
            <a:endParaRPr lang="zh-CN" altLang="en-US" dirty="0"/>
          </a:p>
        </p:txBody>
      </p:sp>
    </p:spTree>
    <p:extLst>
      <p:ext uri="{BB962C8B-B14F-4D97-AF65-F5344CB8AC3E}">
        <p14:creationId xmlns:p14="http://schemas.microsoft.com/office/powerpoint/2010/main" val="2470865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评价指标</a:t>
            </a:r>
            <a:endParaRPr lang="zh-CN" altLang="en-US" dirty="0"/>
          </a:p>
        </p:txBody>
      </p:sp>
      <p:sp>
        <p:nvSpPr>
          <p:cNvPr id="3" name="内容占位符 2"/>
          <p:cNvSpPr>
            <a:spLocks noGrp="1"/>
          </p:cNvSpPr>
          <p:nvPr>
            <p:ph idx="1"/>
          </p:nvPr>
        </p:nvSpPr>
        <p:spPr/>
        <p:txBody>
          <a:bodyPr/>
          <a:lstStyle/>
          <a:p>
            <a:r>
              <a:rPr lang="zh-CN" altLang="en-US" dirty="0" smtClean="0"/>
              <a:t>评价结果的两个标准：</a:t>
            </a:r>
            <a:endParaRPr lang="en-US" altLang="zh-CN" dirty="0" smtClean="0"/>
          </a:p>
          <a:p>
            <a:r>
              <a:rPr lang="en-US" altLang="zh-CN" dirty="0" smtClean="0"/>
              <a:t>1</a:t>
            </a:r>
            <a:r>
              <a:rPr lang="zh-CN" altLang="en-US" dirty="0" smtClean="0"/>
              <a:t>，</a:t>
            </a:r>
            <a:r>
              <a:rPr lang="zh-CN" altLang="en-US" dirty="0" smtClean="0"/>
              <a:t>流的</a:t>
            </a:r>
            <a:r>
              <a:rPr lang="en-US" altLang="zh-CN" dirty="0" smtClean="0"/>
              <a:t>(</a:t>
            </a:r>
            <a:r>
              <a:rPr lang="zh-CN" altLang="en-US" dirty="0" smtClean="0"/>
              <a:t>真实带宽</a:t>
            </a:r>
            <a:r>
              <a:rPr lang="en-US" altLang="zh-CN" dirty="0" smtClean="0"/>
              <a:t>/</a:t>
            </a:r>
            <a:r>
              <a:rPr lang="zh-CN" altLang="en-US" dirty="0" smtClean="0"/>
              <a:t>设置带宽</a:t>
            </a:r>
            <a:r>
              <a:rPr lang="en-US" altLang="zh-CN" dirty="0" smtClean="0"/>
              <a:t>)</a:t>
            </a:r>
            <a:r>
              <a:rPr lang="zh-CN" altLang="en-US" dirty="0" smtClean="0"/>
              <a:t>的平均值</a:t>
            </a:r>
            <a:endParaRPr lang="en-US" altLang="zh-CN" dirty="0" smtClean="0"/>
          </a:p>
          <a:p>
            <a:r>
              <a:rPr lang="en-US" altLang="zh-CN" dirty="0" smtClean="0"/>
              <a:t>2</a:t>
            </a:r>
            <a:r>
              <a:rPr lang="zh-CN" altLang="en-US" dirty="0" smtClean="0"/>
              <a:t>，</a:t>
            </a:r>
            <a:r>
              <a:rPr lang="en-US" altLang="zh-CN" dirty="0" err="1" smtClean="0"/>
              <a:t>udp</a:t>
            </a:r>
            <a:r>
              <a:rPr lang="zh-CN" altLang="en-US" dirty="0"/>
              <a:t> </a:t>
            </a:r>
            <a:r>
              <a:rPr lang="en-US" altLang="zh-CN" dirty="0" smtClean="0"/>
              <a:t>packet</a:t>
            </a:r>
            <a:r>
              <a:rPr lang="zh-CN" altLang="en-US" dirty="0" smtClean="0"/>
              <a:t>传输时延</a:t>
            </a:r>
            <a:endParaRPr lang="en-US" altLang="zh-CN" dirty="0" smtClean="0"/>
          </a:p>
          <a:p>
            <a:r>
              <a:rPr lang="en-US" altLang="zh-CN" dirty="0" smtClean="0"/>
              <a:t>Traffic load</a:t>
            </a:r>
            <a:r>
              <a:rPr lang="zh-CN" altLang="en-US" dirty="0" smtClean="0"/>
              <a:t>的定义：</a:t>
            </a:r>
            <a:r>
              <a:rPr lang="en-US" altLang="zh-CN" dirty="0"/>
              <a:t>The traffic load is defined as the ratio of average occupied bandwidth on links to hosts divided by the link capacity. It ranges from 0 to 1. We tested 9 groups with the load from 0.1 to 0.9.</a:t>
            </a:r>
            <a:endParaRPr lang="en-US" altLang="zh-CN" dirty="0" smtClean="0"/>
          </a:p>
        </p:txBody>
      </p:sp>
    </p:spTree>
    <p:extLst>
      <p:ext uri="{BB962C8B-B14F-4D97-AF65-F5344CB8AC3E}">
        <p14:creationId xmlns:p14="http://schemas.microsoft.com/office/powerpoint/2010/main" val="38014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19654</TotalTime>
  <Words>6049</Words>
  <Application>Microsoft Office PowerPoint</Application>
  <PresentationFormat>全屏显示(4:3)</PresentationFormat>
  <Paragraphs>281</Paragraphs>
  <Slides>54</Slides>
  <Notes>45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54</vt:i4>
      </vt:variant>
    </vt:vector>
  </HeadingPairs>
  <TitlesOfParts>
    <vt:vector size="58" baseType="lpstr">
      <vt:lpstr>宋体</vt:lpstr>
      <vt:lpstr>Arial</vt:lpstr>
      <vt:lpstr>Calibri</vt:lpstr>
      <vt:lpstr>Office 主题</vt:lpstr>
      <vt:lpstr>Sdn中的负载均衡技术的研究与实现</vt:lpstr>
      <vt:lpstr>sdn负载均衡问题的研究目的</vt:lpstr>
      <vt:lpstr>sdn负载均衡问题的研究意义</vt:lpstr>
      <vt:lpstr>PowerPoint 演示文稿</vt:lpstr>
      <vt:lpstr>国内外研究现状</vt:lpstr>
      <vt:lpstr>传统的Dijkstra算法</vt:lpstr>
      <vt:lpstr>DLB算法</vt:lpstr>
      <vt:lpstr>实验环境</vt:lpstr>
      <vt:lpstr>评价指标</vt:lpstr>
      <vt:lpstr>算法实现流程</vt:lpstr>
      <vt:lpstr>伪代码</vt:lpstr>
      <vt:lpstr>PowerPoint 演示文稿</vt:lpstr>
      <vt:lpstr>对比的算法</vt:lpstr>
      <vt:lpstr>随机模式对比图</vt:lpstr>
      <vt:lpstr>概率模式对比图</vt:lpstr>
      <vt:lpstr>优缺点及可改进之处</vt:lpstr>
      <vt:lpstr>Hedera算法</vt:lpstr>
      <vt:lpstr>算法流程</vt:lpstr>
      <vt:lpstr>PowerPoint 演示文稿</vt:lpstr>
      <vt:lpstr>优缺点及可改进之处</vt:lpstr>
      <vt:lpstr>FESM算法</vt:lpstr>
      <vt:lpstr>算法流程</vt:lpstr>
      <vt:lpstr>PowerPoint 演示文稿</vt:lpstr>
      <vt:lpstr>PowerPoint 演示文稿</vt:lpstr>
      <vt:lpstr>PowerPoint 演示文稿</vt:lpstr>
      <vt:lpstr>PowerPoint 演示文稿</vt:lpstr>
      <vt:lpstr>路径评估模块</vt:lpstr>
      <vt:lpstr>PowerPoint 演示文稿</vt:lpstr>
      <vt:lpstr>算法评估-effectiveness</vt:lpstr>
      <vt:lpstr>算法评估-analysis of effectiveness</vt:lpstr>
      <vt:lpstr>算法评估-analysis of reliability鲁棒性</vt:lpstr>
      <vt:lpstr>PowerPoint 演示文稿</vt:lpstr>
      <vt:lpstr>算法评估-analysis of efficiency</vt:lpstr>
      <vt:lpstr>优缺点与可改进之处</vt:lpstr>
      <vt:lpstr>DiffFlow算法  Differentiating short and long flows for load balancing in data center network </vt:lpstr>
      <vt:lpstr>数据中心流量特点及检测大流的方法</vt:lpstr>
      <vt:lpstr>现有常见处理大流的方法</vt:lpstr>
      <vt:lpstr>DiffFlow Operation</vt:lpstr>
      <vt:lpstr>实验流程</vt:lpstr>
      <vt:lpstr>PowerPoint 演示文稿</vt:lpstr>
      <vt:lpstr>评价指标分析</vt:lpstr>
      <vt:lpstr>PowerPoint 演示文稿</vt:lpstr>
      <vt:lpstr>PowerPoint 演示文稿</vt:lpstr>
      <vt:lpstr>LABERIO算法</vt:lpstr>
      <vt:lpstr>监控网络负载</vt:lpstr>
      <vt:lpstr>Single-hop流调度策略</vt:lpstr>
      <vt:lpstr>多hop流调度策略</vt:lpstr>
      <vt:lpstr>实验结果对比图-传输时延性能</vt:lpstr>
      <vt:lpstr>实验结果对比图-带宽利用率性能</vt:lpstr>
      <vt:lpstr>优缺点及可改进之处</vt:lpstr>
      <vt:lpstr>负载均衡特征选择的研究</vt:lpstr>
      <vt:lpstr>算法方案研究与设计</vt:lpstr>
      <vt:lpstr>PowerPoint 演示文稿</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Sdn中的负载均衡技术的研究</dc:title>
  <dc:creator>曾晓森</dc:creator>
  <cp:lastModifiedBy>zengxiaosen</cp:lastModifiedBy>
  <cp:revision>247</cp:revision>
  <dcterms:created xsi:type="dcterms:W3CDTF">2017-10-16T06:58:12Z</dcterms:created>
  <dcterms:modified xsi:type="dcterms:W3CDTF">2017-11-18T17:41:39Z</dcterms:modified>
</cp:coreProperties>
</file>