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08" r:id="rId3"/>
    <p:sldId id="296" r:id="rId4"/>
    <p:sldId id="284" r:id="rId5"/>
    <p:sldId id="297" r:id="rId6"/>
    <p:sldId id="299" r:id="rId7"/>
    <p:sldId id="298" r:id="rId8"/>
    <p:sldId id="300" r:id="rId9"/>
    <p:sldId id="301" r:id="rId10"/>
    <p:sldId id="302" r:id="rId11"/>
    <p:sldId id="285" r:id="rId12"/>
    <p:sldId id="303" r:id="rId13"/>
    <p:sldId id="287" r:id="rId14"/>
    <p:sldId id="288" r:id="rId15"/>
    <p:sldId id="286" r:id="rId16"/>
    <p:sldId id="304" r:id="rId17"/>
    <p:sldId id="257" r:id="rId18"/>
    <p:sldId id="258" r:id="rId19"/>
    <p:sldId id="259" r:id="rId20"/>
    <p:sldId id="266" r:id="rId21"/>
    <p:sldId id="276" r:id="rId22"/>
    <p:sldId id="277" r:id="rId23"/>
    <p:sldId id="278" r:id="rId24"/>
    <p:sldId id="291" r:id="rId25"/>
    <p:sldId id="292" r:id="rId26"/>
    <p:sldId id="295" r:id="rId27"/>
    <p:sldId id="305" r:id="rId28"/>
    <p:sldId id="306" r:id="rId29"/>
    <p:sldId id="307" r:id="rId30"/>
    <p:sldId id="311" r:id="rId31"/>
    <p:sldId id="312" r:id="rId32"/>
    <p:sldId id="313" r:id="rId33"/>
    <p:sldId id="309" r:id="rId34"/>
    <p:sldId id="314" r:id="rId35"/>
    <p:sldId id="310" r:id="rId36"/>
    <p:sldId id="289" r:id="rId37"/>
    <p:sldId id="290" r:id="rId38"/>
    <p:sldId id="293" r:id="rId39"/>
    <p:sldId id="29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60" autoAdjust="0"/>
  </p:normalViewPr>
  <p:slideViewPr>
    <p:cSldViewPr snapToGrid="0">
      <p:cViewPr varScale="1">
        <p:scale>
          <a:sx n="53" d="100"/>
          <a:sy n="53"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0685D-663D-4CA8-B118-D35FB0FEDC4B}" type="datetimeFigureOut">
              <a:rPr lang="zh-CN" altLang="en-US" smtClean="0"/>
              <a:t>2017/9/11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34FAA-4D84-44FB-8E6A-030A0598E46C}" type="slidenum">
              <a:rPr lang="zh-CN" altLang="en-US" smtClean="0"/>
              <a:t>‹#›</a:t>
            </a:fld>
            <a:endParaRPr lang="zh-CN" altLang="en-US"/>
          </a:p>
        </p:txBody>
      </p:sp>
    </p:spTree>
    <p:extLst>
      <p:ext uri="{BB962C8B-B14F-4D97-AF65-F5344CB8AC3E}">
        <p14:creationId xmlns:p14="http://schemas.microsoft.com/office/powerpoint/2010/main" val="188245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1</a:t>
            </a:fld>
            <a:endParaRPr lang="zh-CN" altLang="en-US"/>
          </a:p>
        </p:txBody>
      </p:sp>
    </p:spTree>
    <p:extLst>
      <p:ext uri="{BB962C8B-B14F-4D97-AF65-F5344CB8AC3E}">
        <p14:creationId xmlns:p14="http://schemas.microsoft.com/office/powerpoint/2010/main" val="1393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针对路由计算这种多约束问题，把</a:t>
            </a:r>
            <a:r>
              <a:rPr lang="en-US" altLang="zh-CN" dirty="0" err="1" smtClean="0"/>
              <a:t>Qos</a:t>
            </a:r>
            <a:r>
              <a:rPr lang="zh-CN" altLang="en-US" dirty="0" smtClean="0"/>
              <a:t>流的时延作为主要约束条件，抖动和丢包率作为代价参数。</a:t>
            </a:r>
            <a:endParaRPr lang="en-US" altLang="zh-CN" dirty="0" smtClean="0"/>
          </a:p>
          <a:p>
            <a:r>
              <a:rPr lang="zh-CN" altLang="en-US" dirty="0" smtClean="0"/>
              <a:t>戴彬的“基于</a:t>
            </a:r>
            <a:r>
              <a:rPr lang="en-US" altLang="zh-CN" dirty="0" err="1" smtClean="0"/>
              <a:t>openflow</a:t>
            </a:r>
            <a:r>
              <a:rPr lang="zh-CN" altLang="en-US" dirty="0" smtClean="0"/>
              <a:t>的自适应</a:t>
            </a:r>
            <a:r>
              <a:rPr lang="en-US" altLang="zh-CN" dirty="0" err="1" smtClean="0"/>
              <a:t>Qos</a:t>
            </a:r>
            <a:r>
              <a:rPr lang="zh-CN" altLang="en-US" dirty="0" smtClean="0"/>
              <a:t>流量控制方法设计与实现”中提出了利用“拉格朗日松弛算法”寻找最优解</a:t>
            </a:r>
            <a:endParaRPr lang="en-US" altLang="zh-CN" dirty="0" smtClean="0"/>
          </a:p>
          <a:p>
            <a:r>
              <a:rPr lang="zh-CN" altLang="en-US" dirty="0" smtClean="0"/>
              <a:t>还有人对遗传算法，蚁群算法等做了相应的研究。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20</a:t>
            </a:fld>
            <a:endParaRPr lang="zh-CN" altLang="en-US"/>
          </a:p>
        </p:txBody>
      </p:sp>
    </p:spTree>
    <p:extLst>
      <p:ext uri="{BB962C8B-B14F-4D97-AF65-F5344CB8AC3E}">
        <p14:creationId xmlns:p14="http://schemas.microsoft.com/office/powerpoint/2010/main" val="56505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sdn</a:t>
            </a:r>
            <a:r>
              <a:rPr lang="zh-CN" altLang="en-US" dirty="0" smtClean="0"/>
              <a:t>网络中，</a:t>
            </a:r>
            <a:r>
              <a:rPr lang="en-US" altLang="zh-CN" dirty="0" err="1" smtClean="0"/>
              <a:t>sdn</a:t>
            </a:r>
            <a:r>
              <a:rPr lang="zh-CN" altLang="en-US" dirty="0" smtClean="0"/>
              <a:t>的网络特性是否会影响</a:t>
            </a:r>
            <a:r>
              <a:rPr lang="en-US" altLang="zh-CN" dirty="0" err="1" smtClean="0"/>
              <a:t>tcp</a:t>
            </a:r>
            <a:r>
              <a:rPr lang="zh-CN" altLang="en-US" dirty="0" smtClean="0"/>
              <a:t>的性能，目前并没有工作能很好证明</a:t>
            </a:r>
            <a:endParaRPr lang="en-US" altLang="zh-CN" dirty="0" smtClean="0"/>
          </a:p>
          <a:p>
            <a:r>
              <a:rPr lang="zh-CN" altLang="en-US" dirty="0" smtClean="0"/>
              <a:t>目标：验证</a:t>
            </a:r>
            <a:r>
              <a:rPr lang="en-US" altLang="zh-CN" dirty="0" err="1" smtClean="0"/>
              <a:t>sdn</a:t>
            </a:r>
            <a:r>
              <a:rPr lang="zh-CN" altLang="en-US" dirty="0" smtClean="0"/>
              <a:t>网络中</a:t>
            </a:r>
            <a:r>
              <a:rPr lang="en-US" altLang="zh-CN" dirty="0" err="1" smtClean="0"/>
              <a:t>tcp</a:t>
            </a:r>
            <a:r>
              <a:rPr lang="zh-CN" altLang="en-US" dirty="0" smtClean="0"/>
              <a:t>可能存在的伪拥塞现象，并对伪拥塞现象产生的原因进行分析</a:t>
            </a:r>
            <a:endParaRPr lang="en-US" altLang="zh-CN" dirty="0" smtClean="0"/>
          </a:p>
          <a:p>
            <a:r>
              <a:rPr lang="zh-CN" altLang="en-US" dirty="0" smtClean="0"/>
              <a:t>伪拥塞现象</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5E534FAA-4D84-44FB-8E6A-030A0598E46C}" type="slidenum">
              <a:rPr lang="zh-CN" altLang="en-US" smtClean="0"/>
              <a:t>24</a:t>
            </a:fld>
            <a:endParaRPr lang="zh-CN" altLang="en-US"/>
          </a:p>
        </p:txBody>
      </p:sp>
    </p:spTree>
    <p:extLst>
      <p:ext uri="{BB962C8B-B14F-4D97-AF65-F5344CB8AC3E}">
        <p14:creationId xmlns:p14="http://schemas.microsoft.com/office/powerpoint/2010/main" val="2174683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Openflow</a:t>
            </a:r>
            <a:r>
              <a:rPr lang="zh-CN" altLang="en-US" dirty="0" smtClean="0"/>
              <a:t>交换机的主要功能是通过预定义的规则对流量进行分类，并通过流表信息转发网络包，这是一个网络包分类过程。通过识别网络包包头一个或多个字段信息，将其匹配到预定义的规则集中，然后根据匹配规则对应的决策</a:t>
            </a:r>
            <a:r>
              <a:rPr lang="en-US" altLang="zh-CN" dirty="0" smtClean="0"/>
              <a:t>action</a:t>
            </a:r>
            <a:r>
              <a:rPr lang="zh-CN" altLang="en-US" dirty="0" smtClean="0"/>
              <a:t>对网络包进行相应处理。</a:t>
            </a:r>
            <a:endParaRPr lang="en-US" altLang="zh-CN" dirty="0" smtClean="0"/>
          </a:p>
          <a:p>
            <a:r>
              <a:rPr lang="zh-CN" altLang="en-US" dirty="0" smtClean="0"/>
              <a:t>网络局部性：少部分流占用着绝大部分的网络流量。</a:t>
            </a: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26</a:t>
            </a:fld>
            <a:endParaRPr lang="zh-CN" altLang="en-US"/>
          </a:p>
        </p:txBody>
      </p:sp>
    </p:spTree>
    <p:extLst>
      <p:ext uri="{BB962C8B-B14F-4D97-AF65-F5344CB8AC3E}">
        <p14:creationId xmlns:p14="http://schemas.microsoft.com/office/powerpoint/2010/main" val="197307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kern="1200" dirty="0" smtClean="0">
                <a:solidFill>
                  <a:schemeClr val="tx1"/>
                </a:solidFill>
                <a:effectLst/>
                <a:latin typeface="+mn-lt"/>
                <a:ea typeface="+mn-ea"/>
                <a:cs typeface="+mn-cs"/>
              </a:rPr>
              <a:t>一 方 面 </a:t>
            </a:r>
            <a:r>
              <a:rPr lang="en-US" altLang="zh-CN" sz="1200" i="0" kern="1200" dirty="0" smtClean="0">
                <a:solidFill>
                  <a:schemeClr val="tx1"/>
                </a:solidFill>
                <a:effectLst/>
                <a:latin typeface="+mn-lt"/>
                <a:ea typeface="+mn-ea"/>
                <a:cs typeface="+mn-cs"/>
              </a:rPr>
              <a:t>, </a:t>
            </a:r>
            <a:r>
              <a:rPr lang="zh-CN" altLang="en-US" sz="1200" i="0" kern="1200" dirty="0" smtClean="0">
                <a:solidFill>
                  <a:schemeClr val="tx1"/>
                </a:solidFill>
                <a:effectLst/>
                <a:latin typeface="+mn-lt"/>
                <a:ea typeface="+mn-ea"/>
                <a:cs typeface="+mn-cs"/>
              </a:rPr>
              <a:t>文 献 </a:t>
            </a:r>
            <a:r>
              <a:rPr lang="en-US" altLang="zh-CN" sz="1200" i="0" kern="1200" dirty="0" smtClean="0">
                <a:solidFill>
                  <a:schemeClr val="tx1"/>
                </a:solidFill>
                <a:effectLst/>
                <a:latin typeface="+mn-lt"/>
                <a:ea typeface="+mn-ea"/>
                <a:cs typeface="+mn-cs"/>
              </a:rPr>
              <a:t>[53,54] </a:t>
            </a:r>
            <a:r>
              <a:rPr lang="zh-CN" altLang="en-US" sz="1200" i="0" kern="1200" dirty="0" smtClean="0">
                <a:solidFill>
                  <a:schemeClr val="tx1"/>
                </a:solidFill>
                <a:effectLst/>
                <a:latin typeface="+mn-lt"/>
                <a:ea typeface="+mn-ea"/>
                <a:cs typeface="+mn-cs"/>
              </a:rPr>
              <a:t>中 使 用 非 预 留 型 策 略 </a:t>
            </a:r>
            <a:r>
              <a:rPr lang="en-US" altLang="zh-CN" sz="1200" i="0" kern="1200" dirty="0" smtClean="0">
                <a:solidFill>
                  <a:schemeClr val="tx1"/>
                </a:solidFill>
                <a:effectLst/>
                <a:latin typeface="+mn-lt"/>
                <a:ea typeface="+mn-ea"/>
                <a:cs typeface="+mn-cs"/>
              </a:rPr>
              <a:t>, </a:t>
            </a:r>
            <a:r>
              <a:rPr lang="zh-CN" altLang="en-US" sz="1200" i="0" kern="1200" dirty="0" smtClean="0">
                <a:solidFill>
                  <a:schemeClr val="tx1"/>
                </a:solidFill>
                <a:effectLst/>
                <a:latin typeface="+mn-lt"/>
                <a:ea typeface="+mn-ea"/>
                <a:cs typeface="+mn-cs"/>
              </a:rPr>
              <a:t>在 控 制 器 收 到 链 路 故 障 的 通 知 </a:t>
            </a:r>
            <a:r>
              <a:rPr lang="en-US" altLang="zh-CN" sz="1200" i="0" kern="1200" dirty="0" smtClean="0">
                <a:solidFill>
                  <a:schemeClr val="tx1"/>
                </a:solidFill>
                <a:effectLst/>
                <a:latin typeface="+mn-lt"/>
                <a:ea typeface="+mn-ea"/>
                <a:cs typeface="+mn-cs"/>
              </a:rPr>
              <a:t>(</a:t>
            </a:r>
            <a:r>
              <a:rPr lang="en-US" altLang="zh-CN" sz="1200" i="0" kern="1200" dirty="0" err="1" smtClean="0">
                <a:solidFill>
                  <a:schemeClr val="tx1"/>
                </a:solidFill>
                <a:effectLst/>
                <a:latin typeface="+mn-lt"/>
                <a:ea typeface="+mn-ea"/>
                <a:cs typeface="+mn-cs"/>
              </a:rPr>
              <a:t>OpenFlow</a:t>
            </a:r>
            <a:r>
              <a:rPr lang="en-US" altLang="zh-CN" sz="1200" i="0" kern="1200" dirty="0" smtClean="0">
                <a:solidFill>
                  <a:schemeClr val="tx1"/>
                </a:solidFill>
                <a:effectLst/>
                <a:latin typeface="+mn-lt"/>
                <a:ea typeface="+mn-ea"/>
                <a:cs typeface="+mn-cs"/>
              </a:rPr>
              <a:t> </a:t>
            </a:r>
            <a:r>
              <a:rPr lang="zh-CN" altLang="en-US" sz="1200" i="0" kern="1200" dirty="0" smtClean="0">
                <a:solidFill>
                  <a:schemeClr val="tx1"/>
                </a:solidFill>
                <a:effectLst/>
                <a:latin typeface="+mn-lt"/>
                <a:ea typeface="+mn-ea"/>
                <a:cs typeface="+mn-cs"/>
              </a:rPr>
              <a:t>协 议 中 的</a:t>
            </a:r>
            <a:r>
              <a:rPr lang="en-US" altLang="zh-CN" sz="1200" i="0" kern="1200" dirty="0" err="1" smtClean="0">
                <a:solidFill>
                  <a:schemeClr val="tx1"/>
                </a:solidFill>
                <a:effectLst/>
                <a:latin typeface="+mn-lt"/>
                <a:ea typeface="+mn-ea"/>
                <a:cs typeface="+mn-cs"/>
              </a:rPr>
              <a:t>PortStatus</a:t>
            </a:r>
            <a:r>
              <a:rPr lang="en-US" altLang="zh-CN" sz="1200" i="0" kern="1200" dirty="0" smtClean="0">
                <a:solidFill>
                  <a:schemeClr val="tx1"/>
                </a:solidFill>
                <a:effectLst/>
                <a:latin typeface="+mn-lt"/>
                <a:ea typeface="+mn-ea"/>
                <a:cs typeface="+mn-cs"/>
              </a:rPr>
              <a:t> </a:t>
            </a:r>
            <a:r>
              <a:rPr lang="zh-CN" altLang="en-US" sz="1200" i="0" kern="1200" dirty="0" smtClean="0">
                <a:solidFill>
                  <a:schemeClr val="tx1"/>
                </a:solidFill>
                <a:effectLst/>
                <a:latin typeface="+mn-lt"/>
                <a:ea typeface="+mn-ea"/>
                <a:cs typeface="+mn-cs"/>
              </a:rPr>
              <a:t>消息</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之后</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会先确定受到影响的路径的列表</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然后使用 </a:t>
            </a:r>
            <a:r>
              <a:rPr lang="en-US" altLang="zh-CN" sz="1200" i="0" kern="1200" dirty="0" smtClean="0">
                <a:solidFill>
                  <a:schemeClr val="tx1"/>
                </a:solidFill>
                <a:effectLst/>
                <a:latin typeface="+mn-lt"/>
                <a:ea typeface="+mn-ea"/>
                <a:cs typeface="+mn-cs"/>
              </a:rPr>
              <a:t>OSPF </a:t>
            </a:r>
            <a:r>
              <a:rPr lang="zh-CN" altLang="en-US" sz="1200" i="0" kern="1200" dirty="0" smtClean="0">
                <a:solidFill>
                  <a:schemeClr val="tx1"/>
                </a:solidFill>
                <a:effectLst/>
                <a:latin typeface="+mn-lt"/>
                <a:ea typeface="+mn-ea"/>
                <a:cs typeface="+mn-cs"/>
              </a:rPr>
              <a:t>算法为受影响路径计算恢复路径</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最后将新的表项安装到交换机</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对于既处在故障路径上也处在恢复路径上的交换机</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需要对流表进行修改</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否则删除或添加相应的表项</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另一方面</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文献</a:t>
            </a:r>
            <a:r>
              <a:rPr lang="en-US" altLang="zh-CN" sz="1200" i="0" kern="1200" dirty="0" smtClean="0">
                <a:solidFill>
                  <a:schemeClr val="tx1"/>
                </a:solidFill>
                <a:effectLst/>
                <a:latin typeface="+mn-lt"/>
                <a:ea typeface="+mn-ea"/>
                <a:cs typeface="+mn-cs"/>
              </a:rPr>
              <a:t>[55,56]</a:t>
            </a:r>
            <a:r>
              <a:rPr lang="zh-CN" altLang="en-US" sz="1200" i="0" kern="1200" dirty="0" smtClean="0">
                <a:solidFill>
                  <a:schemeClr val="tx1"/>
                </a:solidFill>
                <a:effectLst/>
                <a:latin typeface="+mn-lt"/>
                <a:ea typeface="+mn-ea"/>
                <a:cs typeface="+mn-cs"/>
              </a:rPr>
              <a:t>中采用预计算和预留恢复路径的策略</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控制器将计算得到的预留路径与正常路径一同安装在交换机中</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容易看出</a:t>
            </a:r>
            <a:r>
              <a:rPr lang="en-US" altLang="zh-CN" sz="1200" i="0" kern="1200" dirty="0" smtClean="0">
                <a:solidFill>
                  <a:schemeClr val="tx1"/>
                </a:solidFill>
                <a:effectLst/>
                <a:latin typeface="+mn-lt"/>
                <a:ea typeface="+mn-ea"/>
                <a:cs typeface="+mn-cs"/>
              </a:rPr>
              <a:t>,SDN </a:t>
            </a:r>
            <a:r>
              <a:rPr lang="zh-CN" altLang="en-US" sz="1200" i="0" kern="1200" dirty="0" smtClean="0">
                <a:solidFill>
                  <a:schemeClr val="tx1"/>
                </a:solidFill>
                <a:effectLst/>
                <a:latin typeface="+mn-lt"/>
                <a:ea typeface="+mn-ea"/>
                <a:cs typeface="+mn-cs"/>
              </a:rPr>
              <a:t>中采用非预留策略的缺点在于</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网络需要在出现故障时引入控制器</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并且修改流表</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增加故障恢复的延迟</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另外</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预留策略通过牺牲部分存储开销</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降低故障恢复延迟和恢复过程的通信开销</a:t>
            </a:r>
            <a:r>
              <a:rPr lang="en-US" altLang="zh-CN" sz="1200" i="0" kern="1200" dirty="0" smtClean="0">
                <a:solidFill>
                  <a:schemeClr val="tx1"/>
                </a:solidFill>
                <a:effectLst/>
                <a:latin typeface="+mn-lt"/>
                <a:ea typeface="+mn-ea"/>
                <a:cs typeface="+mn-cs"/>
              </a:rPr>
              <a:t>.</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27</a:t>
            </a:fld>
            <a:endParaRPr lang="zh-CN" altLang="en-US"/>
          </a:p>
        </p:txBody>
      </p:sp>
    </p:spTree>
    <p:extLst>
      <p:ext uri="{BB962C8B-B14F-4D97-AF65-F5344CB8AC3E}">
        <p14:creationId xmlns:p14="http://schemas.microsoft.com/office/powerpoint/2010/main" val="2113594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28</a:t>
            </a:fld>
            <a:endParaRPr lang="zh-CN" altLang="en-US"/>
          </a:p>
        </p:txBody>
      </p:sp>
    </p:spTree>
    <p:extLst>
      <p:ext uri="{BB962C8B-B14F-4D97-AF65-F5344CB8AC3E}">
        <p14:creationId xmlns:p14="http://schemas.microsoft.com/office/powerpoint/2010/main" val="3769055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Nfv</a:t>
            </a:r>
            <a:r>
              <a:rPr lang="zh-CN" altLang="en-US" dirty="0" smtClean="0"/>
              <a:t>采用虚拟化技术，将传统的电信设备与硬件解耦。</a:t>
            </a:r>
            <a:endParaRPr lang="en-US" altLang="zh-CN" dirty="0" smtClean="0"/>
          </a:p>
          <a:p>
            <a:r>
              <a:rPr lang="en-US" altLang="zh-CN" dirty="0" err="1" smtClean="0"/>
              <a:t>Sdn</a:t>
            </a:r>
            <a:r>
              <a:rPr lang="zh-CN" altLang="en-US" dirty="0" smtClean="0"/>
              <a:t>是一种网络连接技术，采用集中控制，高效地调度整网资源，提升网络服务虚拟化能力。</a:t>
            </a:r>
            <a:endParaRPr lang="en-US" altLang="zh-CN" dirty="0" smtClean="0"/>
          </a:p>
          <a:p>
            <a:r>
              <a:rPr lang="en-US" altLang="zh-CN" dirty="0" err="1" smtClean="0"/>
              <a:t>Nfv</a:t>
            </a:r>
            <a:r>
              <a:rPr lang="zh-CN" altLang="en-US" dirty="0" smtClean="0"/>
              <a:t>是一种网络功能节点虚拟化技术，将传统的网络设备与硬件解耦，基于通用的服务器和虚拟化技术实现其网络功能。</a:t>
            </a: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29</a:t>
            </a:fld>
            <a:endParaRPr lang="zh-CN" altLang="en-US"/>
          </a:p>
        </p:txBody>
      </p:sp>
    </p:spTree>
    <p:extLst>
      <p:ext uri="{BB962C8B-B14F-4D97-AF65-F5344CB8AC3E}">
        <p14:creationId xmlns:p14="http://schemas.microsoft.com/office/powerpoint/2010/main" val="3279560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chemeClr val="tx1"/>
                </a:solidFill>
                <a:effectLst/>
                <a:latin typeface="+mn-lt"/>
                <a:ea typeface="+mn-ea"/>
                <a:cs typeface="+mn-cs"/>
              </a:rPr>
              <a:t>2</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Telecommunications Service Provider (TSP): </a:t>
            </a:r>
            <a:r>
              <a:rPr lang="en-US" altLang="zh-CN" sz="1200" i="0" kern="1200" dirty="0" smtClean="0">
                <a:solidFill>
                  <a:schemeClr val="tx1"/>
                </a:solidFill>
                <a:effectLst/>
                <a:latin typeface="+mn-lt"/>
                <a:ea typeface="+mn-ea"/>
                <a:cs typeface="+mn-cs"/>
              </a:rPr>
              <a:t>TSPs4</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lease resources from one or more </a:t>
            </a:r>
            <a:r>
              <a:rPr lang="en-US" altLang="zh-CN" sz="1200" i="0" kern="1200" dirty="0" err="1" smtClean="0">
                <a:solidFill>
                  <a:schemeClr val="tx1"/>
                </a:solidFill>
                <a:effectLst/>
                <a:latin typeface="+mn-lt"/>
                <a:ea typeface="+mn-ea"/>
                <a:cs typeface="+mn-cs"/>
              </a:rPr>
              <a:t>InPs</a:t>
            </a:r>
            <a:r>
              <a:rPr lang="en-US" altLang="zh-CN" sz="1200" i="0" kern="1200" dirty="0" smtClean="0">
                <a:solidFill>
                  <a:schemeClr val="tx1"/>
                </a:solidFill>
                <a:effectLst/>
                <a:latin typeface="+mn-lt"/>
                <a:ea typeface="+mn-ea"/>
                <a:cs typeface="+mn-cs"/>
              </a:rPr>
              <a:t>, which they use for</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running VNFs. They also determine the chaining of these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functions to create services for end users. In a more general</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case, TSPs may sub-lease their virtual resources to other </a:t>
            </a:r>
            <a:r>
              <a:rPr lang="en-US" altLang="zh-CN" sz="1200" i="0" kern="1200" dirty="0" err="1" smtClean="0">
                <a:solidFill>
                  <a:schemeClr val="tx1"/>
                </a:solidFill>
                <a:effectLst/>
                <a:latin typeface="+mn-lt"/>
                <a:ea typeface="+mn-ea"/>
                <a:cs typeface="+mn-cs"/>
              </a:rPr>
              <a:t>TSPs.</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In such a case, the reselling TSP would take up the role of a</a:t>
            </a:r>
            <a:br>
              <a:rPr lang="en-US" altLang="zh-CN" sz="1200" i="0" kern="1200" dirty="0" smtClean="0">
                <a:solidFill>
                  <a:schemeClr val="tx1"/>
                </a:solidFill>
                <a:effectLst/>
                <a:latin typeface="+mn-lt"/>
                <a:ea typeface="+mn-ea"/>
                <a:cs typeface="+mn-cs"/>
              </a:rPr>
            </a:br>
            <a:r>
              <a:rPr lang="en-US" altLang="zh-CN" sz="1200" i="0" kern="1200" dirty="0" err="1" smtClean="0">
                <a:solidFill>
                  <a:schemeClr val="tx1"/>
                </a:solidFill>
                <a:effectLst/>
                <a:latin typeface="+mn-lt"/>
                <a:ea typeface="+mn-ea"/>
                <a:cs typeface="+mn-cs"/>
              </a:rPr>
              <a:t>InP</a:t>
            </a:r>
            <a:r>
              <a:rPr lang="en-US" altLang="zh-CN" sz="1200" i="0" kern="1200" dirty="0" smtClean="0">
                <a:solidFill>
                  <a:schemeClr val="tx1"/>
                </a:solidFill>
                <a:effectLst/>
                <a:latin typeface="+mn-lt"/>
                <a:ea typeface="+mn-ea"/>
                <a:cs typeface="+mn-cs"/>
              </a:rPr>
              <a:t>. In cases where the </a:t>
            </a:r>
            <a:r>
              <a:rPr lang="en-US" altLang="zh-CN" sz="1200" i="0" kern="1200" dirty="0" err="1" smtClean="0">
                <a:solidFill>
                  <a:schemeClr val="tx1"/>
                </a:solidFill>
                <a:effectLst/>
                <a:latin typeface="+mn-lt"/>
                <a:ea typeface="+mn-ea"/>
                <a:cs typeface="+mn-cs"/>
              </a:rPr>
              <a:t>InP</a:t>
            </a:r>
            <a:r>
              <a:rPr lang="en-US" altLang="zh-CN" sz="1200" i="0" kern="1200" dirty="0" smtClean="0">
                <a:solidFill>
                  <a:schemeClr val="tx1"/>
                </a:solidFill>
                <a:effectLst/>
                <a:latin typeface="+mn-lt"/>
                <a:ea typeface="+mn-ea"/>
                <a:cs typeface="+mn-cs"/>
              </a:rPr>
              <a:t> is private or in-house, e.g. provided</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by TSP network nodes or servers, then the </a:t>
            </a:r>
            <a:r>
              <a:rPr lang="en-US" altLang="zh-CN" sz="1200" i="0" kern="1200" dirty="0" err="1" smtClean="0">
                <a:solidFill>
                  <a:schemeClr val="tx1"/>
                </a:solidFill>
                <a:effectLst/>
                <a:latin typeface="+mn-lt"/>
                <a:ea typeface="+mn-ea"/>
                <a:cs typeface="+mn-cs"/>
              </a:rPr>
              <a:t>InP</a:t>
            </a:r>
            <a:r>
              <a:rPr lang="en-US" altLang="zh-CN" sz="1200" i="0" kern="1200" dirty="0" smtClean="0">
                <a:solidFill>
                  <a:schemeClr val="tx1"/>
                </a:solidFill>
                <a:effectLst/>
                <a:latin typeface="+mn-lt"/>
                <a:ea typeface="+mn-ea"/>
                <a:cs typeface="+mn-cs"/>
              </a:rPr>
              <a:t> and TSP may</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be one entity.</a:t>
            </a:r>
            <a:br>
              <a:rPr lang="en-US" altLang="zh-CN" sz="1200" i="0"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3) VNF Providers (VNFPs) and Server Providers (SPs):</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NFV splits the role of traditional network equipment vendors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(such as Cisco, Huawei, HP and Alcatel-Lucent) into two:</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VNFPs and SPs. VNFPs provide software implementations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for NFs. These functions may either be provided directly to</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TSPs (via interface 1), or VNFPs could provide them to </a:t>
            </a:r>
            <a:r>
              <a:rPr lang="en-US" altLang="zh-CN" sz="1200" i="0" kern="1200" dirty="0" err="1" smtClean="0">
                <a:solidFill>
                  <a:schemeClr val="tx1"/>
                </a:solidFill>
                <a:effectLst/>
                <a:latin typeface="+mn-lt"/>
                <a:ea typeface="+mn-ea"/>
                <a:cs typeface="+mn-cs"/>
              </a:rPr>
              <a:t>InPs</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(via interface 2), who would then provide both infrastructure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as well as VNFs to </a:t>
            </a:r>
            <a:r>
              <a:rPr lang="en-US" altLang="zh-CN" sz="1200" i="0" kern="1200" dirty="0" err="1" smtClean="0">
                <a:solidFill>
                  <a:schemeClr val="tx1"/>
                </a:solidFill>
                <a:effectLst/>
                <a:latin typeface="+mn-lt"/>
                <a:ea typeface="+mn-ea"/>
                <a:cs typeface="+mn-cs"/>
              </a:rPr>
              <a:t>TSPs.</a:t>
            </a:r>
            <a:r>
              <a:rPr lang="en-US" altLang="zh-CN" sz="1200" i="0" kern="1200" dirty="0" smtClean="0">
                <a:solidFill>
                  <a:schemeClr val="tx1"/>
                </a:solidFill>
                <a:effectLst/>
                <a:latin typeface="+mn-lt"/>
                <a:ea typeface="+mn-ea"/>
                <a:cs typeface="+mn-cs"/>
              </a:rPr>
              <a:t> It is also possible that TSPs develop</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(some of) their own NFs (software). In this case, VNFPs and</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TSPs would be one entity.</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In the same way, SPs provide industry standard servers on</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which VNFs can be deployed. These servers may be provided</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to </a:t>
            </a:r>
            <a:r>
              <a:rPr lang="en-US" altLang="zh-CN" sz="1200" i="0" kern="1200" dirty="0" err="1" smtClean="0">
                <a:solidFill>
                  <a:schemeClr val="tx1"/>
                </a:solidFill>
                <a:effectLst/>
                <a:latin typeface="+mn-lt"/>
                <a:ea typeface="+mn-ea"/>
                <a:cs typeface="+mn-cs"/>
              </a:rPr>
              <a:t>InPs</a:t>
            </a:r>
            <a:r>
              <a:rPr lang="en-US" altLang="zh-CN" sz="1200" i="0" kern="1200" dirty="0" smtClean="0">
                <a:solidFill>
                  <a:schemeClr val="tx1"/>
                </a:solidFill>
                <a:effectLst/>
                <a:latin typeface="+mn-lt"/>
                <a:ea typeface="+mn-ea"/>
                <a:cs typeface="+mn-cs"/>
              </a:rPr>
              <a:t> (in case the functions will be run in a cloud), or to</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TSPs (in case the functions will be run in the network nodes of</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TSPs). It is worth noting that these entities (VNFPs and SPs)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may in fact be one company. The main difference is that the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functions they provide are not tied to running on equipment</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with specialized functionality or made by a specific vendor.</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In other words, a TSP could purchase VNFs from one entity,</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and servers from a different one.</a:t>
            </a:r>
            <a:br>
              <a:rPr lang="en-US" altLang="zh-CN" sz="1200" i="0"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4) Brokers: </a:t>
            </a:r>
            <a:r>
              <a:rPr lang="en-US" altLang="zh-CN" sz="1200" i="0" kern="1200" dirty="0" smtClean="0">
                <a:solidFill>
                  <a:schemeClr val="tx1"/>
                </a:solidFill>
                <a:effectLst/>
                <a:latin typeface="+mn-lt"/>
                <a:ea typeface="+mn-ea"/>
                <a:cs typeface="+mn-cs"/>
              </a:rPr>
              <a:t>In some cases, a TSP may need to purchase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functions which make up a single service from multiple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VNFPs, and/or to deploy and manage the resulting end-</a:t>
            </a:r>
            <a:r>
              <a:rPr lang="en-US" altLang="zh-CN" sz="1200" i="0" kern="1200" dirty="0" err="1" smtClean="0">
                <a:solidFill>
                  <a:schemeClr val="tx1"/>
                </a:solidFill>
                <a:effectLst/>
                <a:latin typeface="+mn-lt"/>
                <a:ea typeface="+mn-ea"/>
                <a:cs typeface="+mn-cs"/>
              </a:rPr>
              <a:t>toend</a:t>
            </a:r>
            <a:r>
              <a:rPr lang="en-US" altLang="zh-CN" sz="1200" i="0" kern="1200" dirty="0" smtClean="0">
                <a:solidFill>
                  <a:schemeClr val="tx1"/>
                </a:solidFill>
                <a:effectLst/>
                <a:latin typeface="+mn-lt"/>
                <a:ea typeface="+mn-ea"/>
                <a:cs typeface="+mn-cs"/>
              </a:rPr>
              <a:t> services running on resources from multiple </a:t>
            </a:r>
            <a:r>
              <a:rPr lang="en-US" altLang="zh-CN" sz="1200" i="0" kern="1200" dirty="0" err="1" smtClean="0">
                <a:solidFill>
                  <a:schemeClr val="tx1"/>
                </a:solidFill>
                <a:effectLst/>
                <a:latin typeface="+mn-lt"/>
                <a:ea typeface="+mn-ea"/>
                <a:cs typeface="+mn-cs"/>
              </a:rPr>
              <a:t>InPs</a:t>
            </a:r>
            <a:r>
              <a:rPr lang="en-US" altLang="zh-CN" sz="1200" i="0" kern="1200" dirty="0" smtClean="0">
                <a:solidFill>
                  <a:schemeClr val="tx1"/>
                </a:solidFill>
                <a:effectLst/>
                <a:latin typeface="+mn-lt"/>
                <a:ea typeface="+mn-ea"/>
                <a:cs typeface="+mn-cs"/>
              </a:rPr>
              <a:t>. In this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case, it may be necessary to have a brokerage role. The brokers</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would receive resource and/or functions requirements from</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TSPs and then discover, negotiate and aggregate resources and</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functions from multiple </a:t>
            </a:r>
            <a:r>
              <a:rPr lang="en-US" altLang="zh-CN" sz="1200" i="0" kern="1200" dirty="0" err="1" smtClean="0">
                <a:solidFill>
                  <a:schemeClr val="tx1"/>
                </a:solidFill>
                <a:effectLst/>
                <a:latin typeface="+mn-lt"/>
                <a:ea typeface="+mn-ea"/>
                <a:cs typeface="+mn-cs"/>
              </a:rPr>
              <a:t>InPs</a:t>
            </a:r>
            <a:r>
              <a:rPr lang="en-US" altLang="zh-CN" sz="1200" i="0" kern="1200" dirty="0" smtClean="0">
                <a:solidFill>
                  <a:schemeClr val="tx1"/>
                </a:solidFill>
                <a:effectLst/>
                <a:latin typeface="+mn-lt"/>
                <a:ea typeface="+mn-ea"/>
                <a:cs typeface="+mn-cs"/>
              </a:rPr>
              <a:t>, VNFPs and SPs to offer them as a service to the TSP. This role is only included in the model</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for completeness as it may not be required in all cases of the</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NFV ecosystem</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31</a:t>
            </a:fld>
            <a:endParaRPr lang="zh-CN" altLang="en-US"/>
          </a:p>
        </p:txBody>
      </p:sp>
    </p:spTree>
    <p:extLst>
      <p:ext uri="{BB962C8B-B14F-4D97-AF65-F5344CB8AC3E}">
        <p14:creationId xmlns:p14="http://schemas.microsoft.com/office/powerpoint/2010/main" val="1022665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采用</a:t>
            </a:r>
            <a:r>
              <a:rPr lang="en-US" altLang="zh-CN" dirty="0" err="1" smtClean="0"/>
              <a:t>sdn</a:t>
            </a:r>
            <a:r>
              <a:rPr lang="zh-CN" altLang="en-US" dirty="0" smtClean="0"/>
              <a:t>提供网络连接时，网络功能可以基于传统的硬件实现。类似的，采用</a:t>
            </a:r>
            <a:r>
              <a:rPr lang="en-US" altLang="zh-CN" dirty="0" err="1" smtClean="0"/>
              <a:t>nfv</a:t>
            </a:r>
            <a:r>
              <a:rPr lang="zh-CN" altLang="en-US" dirty="0" smtClean="0"/>
              <a:t>提供网络功能时，网络连接可以采用传统的策略路由或标签转发等非</a:t>
            </a:r>
            <a:r>
              <a:rPr lang="en-US" altLang="zh-CN" dirty="0" err="1" smtClean="0"/>
              <a:t>sdn</a:t>
            </a:r>
            <a:r>
              <a:rPr lang="zh-CN" altLang="en-US" dirty="0" smtClean="0"/>
              <a:t>技术。</a:t>
            </a: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33</a:t>
            </a:fld>
            <a:endParaRPr lang="zh-CN" altLang="en-US"/>
          </a:p>
        </p:txBody>
      </p:sp>
    </p:spTree>
    <p:extLst>
      <p:ext uri="{BB962C8B-B14F-4D97-AF65-F5344CB8AC3E}">
        <p14:creationId xmlns:p14="http://schemas.microsoft.com/office/powerpoint/2010/main" val="560617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34</a:t>
            </a:fld>
            <a:endParaRPr lang="zh-CN" altLang="en-US"/>
          </a:p>
        </p:txBody>
      </p:sp>
    </p:spTree>
    <p:extLst>
      <p:ext uri="{BB962C8B-B14F-4D97-AF65-F5344CB8AC3E}">
        <p14:creationId xmlns:p14="http://schemas.microsoft.com/office/powerpoint/2010/main" val="250568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为了提升网络部署的灵活性，有效性，缩短部署时间，应提升网络的软件化程度和可编程能力，进而提高网络对业务的开放程度。</a:t>
            </a:r>
            <a:r>
              <a:rPr lang="en-US" altLang="zh-CN" dirty="0" err="1" smtClean="0"/>
              <a:t>Sdn</a:t>
            </a:r>
            <a:r>
              <a:rPr lang="zh-CN" altLang="en-US" dirty="0" smtClean="0"/>
              <a:t>和</a:t>
            </a:r>
            <a:r>
              <a:rPr lang="en-US" altLang="zh-CN" dirty="0" err="1" smtClean="0"/>
              <a:t>nfv</a:t>
            </a:r>
            <a:r>
              <a:rPr lang="zh-CN" altLang="en-US" dirty="0" smtClean="0"/>
              <a:t>技术的出现为解决上述问题带来曙光。</a:t>
            </a: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35</a:t>
            </a:fld>
            <a:endParaRPr lang="zh-CN" altLang="en-US"/>
          </a:p>
        </p:txBody>
      </p:sp>
    </p:spTree>
    <p:extLst>
      <p:ext uri="{BB962C8B-B14F-4D97-AF65-F5344CB8AC3E}">
        <p14:creationId xmlns:p14="http://schemas.microsoft.com/office/powerpoint/2010/main" val="240093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5</a:t>
            </a:fld>
            <a:endParaRPr lang="zh-CN" altLang="en-US"/>
          </a:p>
        </p:txBody>
      </p:sp>
    </p:spTree>
    <p:extLst>
      <p:ext uri="{BB962C8B-B14F-4D97-AF65-F5344CB8AC3E}">
        <p14:creationId xmlns:p14="http://schemas.microsoft.com/office/powerpoint/2010/main" val="2059167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现有的 </a:t>
            </a:r>
            <a:r>
              <a:rPr lang="en-US" altLang="zh-CN" dirty="0" smtClean="0"/>
              <a:t>SDN </a:t>
            </a:r>
            <a:r>
              <a:rPr lang="zh-CN" altLang="en-US" dirty="0" smtClean="0"/>
              <a:t>虚拟化框架由于缺乏对细粒度并行的支持</a:t>
            </a:r>
            <a:r>
              <a:rPr lang="en-US" altLang="zh-CN" dirty="0" smtClean="0"/>
              <a:t>,</a:t>
            </a:r>
            <a:r>
              <a:rPr lang="zh-CN" altLang="en-US" dirty="0" smtClean="0"/>
              <a:t>为编程人员充分利用多核</a:t>
            </a:r>
            <a:r>
              <a:rPr lang="en-US" altLang="zh-CN" dirty="0" smtClean="0"/>
              <a:t>/</a:t>
            </a:r>
            <a:r>
              <a:rPr lang="zh-CN" altLang="en-US" dirty="0" smtClean="0"/>
              <a:t>众核资源、控制更大规模的网络带来了极大的挑</a:t>
            </a:r>
            <a:br>
              <a:rPr lang="zh-CN" altLang="en-US" dirty="0" smtClean="0"/>
            </a:br>
            <a:r>
              <a:rPr lang="zh-CN" altLang="en-US" dirty="0" smtClean="0"/>
              <a:t>战</a:t>
            </a:r>
            <a:r>
              <a:rPr lang="en-US" altLang="zh-CN" dirty="0" smtClean="0"/>
              <a:t>.</a:t>
            </a:r>
            <a:r>
              <a:rPr lang="zh-CN" altLang="en-US" dirty="0" smtClean="0"/>
              <a:t>为了提高 </a:t>
            </a:r>
            <a:r>
              <a:rPr lang="en-US" altLang="zh-CN" dirty="0" smtClean="0"/>
              <a:t>SDN </a:t>
            </a:r>
            <a:r>
              <a:rPr lang="zh-CN" altLang="en-US" dirty="0" smtClean="0"/>
              <a:t>虚拟化框架的处理效率</a:t>
            </a:r>
            <a:r>
              <a:rPr lang="en-US" altLang="zh-CN" dirty="0" smtClean="0"/>
              <a:t>,</a:t>
            </a:r>
            <a:r>
              <a:rPr lang="zh-CN" altLang="en-US" dirty="0" smtClean="0"/>
              <a:t>提出一种新的 </a:t>
            </a:r>
            <a:r>
              <a:rPr lang="en-US" altLang="zh-CN" dirty="0" smtClean="0"/>
              <a:t>SDN </a:t>
            </a:r>
            <a:r>
              <a:rPr lang="zh-CN" altLang="en-US" dirty="0" smtClean="0"/>
              <a:t>虚拟化编程框架</a:t>
            </a:r>
            <a:r>
              <a:rPr lang="en-US" altLang="zh-CN" dirty="0" smtClean="0"/>
              <a:t>,</a:t>
            </a:r>
          </a:p>
          <a:p>
            <a:r>
              <a:rPr lang="zh-CN" altLang="en-US" dirty="0" smtClean="0"/>
              <a:t>在框架内部支持细粒度的并行处理</a:t>
            </a:r>
            <a:r>
              <a:rPr lang="en-US" altLang="zh-CN" dirty="0" smtClean="0"/>
              <a:t>.</a:t>
            </a:r>
            <a:r>
              <a:rPr lang="zh-CN" altLang="en-US" dirty="0" smtClean="0"/>
              <a:t>该框架通过对网络中流和网络资源进行抽象</a:t>
            </a:r>
            <a:r>
              <a:rPr lang="en-US" altLang="zh-CN" dirty="0" smtClean="0"/>
              <a:t>,</a:t>
            </a:r>
            <a:r>
              <a:rPr lang="zh-CN" altLang="en-US" dirty="0" smtClean="0"/>
              <a:t>使开发人员可以直接通过划分流空间来定义不同的虚拟网络</a:t>
            </a:r>
            <a:r>
              <a:rPr lang="en-US" altLang="zh-CN" dirty="0" smtClean="0"/>
              <a:t>,</a:t>
            </a:r>
            <a:r>
              <a:rPr lang="zh-CN" altLang="en-US" dirty="0" smtClean="0"/>
              <a:t>利用无锁的编程方式对共享的网络资源和流进行操作</a:t>
            </a: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36</a:t>
            </a:fld>
            <a:endParaRPr lang="zh-CN" altLang="en-US"/>
          </a:p>
        </p:txBody>
      </p:sp>
    </p:spTree>
    <p:extLst>
      <p:ext uri="{BB962C8B-B14F-4D97-AF65-F5344CB8AC3E}">
        <p14:creationId xmlns:p14="http://schemas.microsoft.com/office/powerpoint/2010/main" val="28438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Sp</a:t>
            </a:r>
            <a:r>
              <a:rPr lang="zh-CN" altLang="en-US" dirty="0" smtClean="0"/>
              <a:t>：服务提供者，</a:t>
            </a:r>
            <a:r>
              <a:rPr lang="en-US" altLang="zh-CN" dirty="0" err="1" smtClean="0"/>
              <a:t>inp</a:t>
            </a:r>
            <a:r>
              <a:rPr lang="zh-CN" altLang="en-US" dirty="0" smtClean="0"/>
              <a:t>：基础网络设施提供者，将基础网络信息抽象为池</a:t>
            </a:r>
            <a:endParaRPr lang="en-US" altLang="zh-CN" dirty="0" smtClean="0"/>
          </a:p>
          <a:p>
            <a:r>
              <a:rPr lang="en-US" altLang="zh-CN" dirty="0" err="1" smtClean="0"/>
              <a:t>Inp</a:t>
            </a:r>
            <a:r>
              <a:rPr lang="zh-CN" altLang="en-US" dirty="0" smtClean="0"/>
              <a:t>以虚拟数据中心（</a:t>
            </a:r>
            <a:r>
              <a:rPr lang="en-US" altLang="zh-CN" dirty="0" err="1" smtClean="0"/>
              <a:t>vdc</a:t>
            </a:r>
            <a:r>
              <a:rPr lang="zh-CN" altLang="en-US" dirty="0" smtClean="0"/>
              <a:t>）的形式为租户分配资源，所谓</a:t>
            </a:r>
            <a:r>
              <a:rPr lang="en-US" altLang="zh-CN" dirty="0" err="1" smtClean="0"/>
              <a:t>vdc</a:t>
            </a:r>
            <a:r>
              <a:rPr lang="zh-CN" altLang="en-US" dirty="0" smtClean="0"/>
              <a:t>是指建立在物理网络切片上的虚拟资源集合，包括虚拟机，虚拟交换机，虚拟路由以及连接他们的虚拟链路，这种方式可以做到网络隔离和贷款保障。</a:t>
            </a:r>
            <a:endParaRPr lang="en-US" altLang="zh-CN" dirty="0" smtClean="0"/>
          </a:p>
        </p:txBody>
      </p:sp>
      <p:sp>
        <p:nvSpPr>
          <p:cNvPr id="4" name="灯片编号占位符 3"/>
          <p:cNvSpPr>
            <a:spLocks noGrp="1"/>
          </p:cNvSpPr>
          <p:nvPr>
            <p:ph type="sldNum" sz="quarter" idx="10"/>
          </p:nvPr>
        </p:nvSpPr>
        <p:spPr/>
        <p:txBody>
          <a:bodyPr/>
          <a:lstStyle/>
          <a:p>
            <a:fld id="{5E534FAA-4D84-44FB-8E6A-030A0598E46C}" type="slidenum">
              <a:rPr lang="zh-CN" altLang="en-US" smtClean="0"/>
              <a:t>38</a:t>
            </a:fld>
            <a:endParaRPr lang="zh-CN" altLang="en-US"/>
          </a:p>
        </p:txBody>
      </p:sp>
    </p:spTree>
    <p:extLst>
      <p:ext uri="{BB962C8B-B14F-4D97-AF65-F5344CB8AC3E}">
        <p14:creationId xmlns:p14="http://schemas.microsoft.com/office/powerpoint/2010/main" val="1830177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注：用户控制层中，对</a:t>
            </a:r>
            <a:r>
              <a:rPr lang="en-US" altLang="zh-CN" dirty="0" err="1" smtClean="0"/>
              <a:t>sp</a:t>
            </a:r>
            <a:r>
              <a:rPr lang="zh-CN" altLang="en-US" dirty="0" smtClean="0"/>
              <a:t>来说它只能看到自己所拥有的</a:t>
            </a:r>
            <a:r>
              <a:rPr lang="en-US" altLang="zh-CN" dirty="0" err="1" smtClean="0"/>
              <a:t>vdc</a:t>
            </a:r>
            <a:r>
              <a:rPr lang="zh-CN" altLang="en-US" dirty="0" smtClean="0"/>
              <a:t>，并可以像使用真实的</a:t>
            </a:r>
            <a:r>
              <a:rPr lang="en-US" altLang="zh-CN" dirty="0" err="1" smtClean="0"/>
              <a:t>sdn</a:t>
            </a:r>
            <a:r>
              <a:rPr lang="zh-CN" altLang="en-US" dirty="0" smtClean="0"/>
              <a:t>网络一样控制它，底层物理网络对</a:t>
            </a:r>
            <a:r>
              <a:rPr lang="en-US" altLang="zh-CN" dirty="0" err="1" smtClean="0"/>
              <a:t>sp</a:t>
            </a:r>
            <a:r>
              <a:rPr lang="zh-CN" altLang="en-US" dirty="0" smtClean="0"/>
              <a:t>来说是透明的，</a:t>
            </a:r>
            <a:r>
              <a:rPr lang="en-US" altLang="zh-CN" dirty="0" err="1" smtClean="0"/>
              <a:t>sp</a:t>
            </a:r>
            <a:r>
              <a:rPr lang="zh-CN" altLang="en-US" dirty="0" smtClean="0"/>
              <a:t>可以通过自己的控制器</a:t>
            </a:r>
            <a:r>
              <a:rPr lang="en-US" altLang="zh-CN" dirty="0" err="1" smtClean="0"/>
              <a:t>vsdn</a:t>
            </a:r>
            <a:r>
              <a:rPr lang="zh-CN" altLang="en-US" dirty="0" smtClean="0"/>
              <a:t>对自己的</a:t>
            </a:r>
            <a:r>
              <a:rPr lang="en-US" altLang="zh-CN" dirty="0" err="1" smtClean="0"/>
              <a:t>vdc</a:t>
            </a:r>
            <a:r>
              <a:rPr lang="zh-CN" altLang="en-US" dirty="0" smtClean="0"/>
              <a:t>进行完全控制。</a:t>
            </a: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39</a:t>
            </a:fld>
            <a:endParaRPr lang="zh-CN" altLang="en-US"/>
          </a:p>
        </p:txBody>
      </p:sp>
    </p:spTree>
    <p:extLst>
      <p:ext uri="{BB962C8B-B14F-4D97-AF65-F5344CB8AC3E}">
        <p14:creationId xmlns:p14="http://schemas.microsoft.com/office/powerpoint/2010/main" val="3600124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7</a:t>
            </a:fld>
            <a:endParaRPr lang="zh-CN" altLang="en-US"/>
          </a:p>
        </p:txBody>
      </p:sp>
    </p:spTree>
    <p:extLst>
      <p:ext uri="{BB962C8B-B14F-4D97-AF65-F5344CB8AC3E}">
        <p14:creationId xmlns:p14="http://schemas.microsoft.com/office/powerpoint/2010/main" val="410175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kern="1200" dirty="0" smtClean="0">
                <a:solidFill>
                  <a:schemeClr val="tx1"/>
                </a:solidFill>
                <a:effectLst/>
                <a:latin typeface="+mn-lt"/>
                <a:ea typeface="+mn-ea"/>
                <a:cs typeface="+mn-cs"/>
              </a:rPr>
              <a:t>流量测量是对一个特定网络中流量的规模、特征进行测量的过程</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是有效实现网络管理的基础</a:t>
            </a:r>
            <a:br>
              <a:rPr lang="zh-CN" altLang="en-US"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8</a:t>
            </a:fld>
            <a:endParaRPr lang="zh-CN" altLang="en-US"/>
          </a:p>
        </p:txBody>
      </p:sp>
    </p:spTree>
    <p:extLst>
      <p:ext uri="{BB962C8B-B14F-4D97-AF65-F5344CB8AC3E}">
        <p14:creationId xmlns:p14="http://schemas.microsoft.com/office/powerpoint/2010/main" val="206190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被动式测量使用时间或事件触发机制</a:t>
            </a:r>
            <a:r>
              <a:rPr lang="en-US" altLang="zh-CN" dirty="0" smtClean="0"/>
              <a:t>,</a:t>
            </a:r>
            <a:r>
              <a:rPr lang="zh-CN" altLang="en-US" dirty="0" smtClean="0"/>
              <a:t>由交换机自主地向控制器反馈所采集的流量信息</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9</a:t>
            </a:fld>
            <a:endParaRPr lang="zh-CN" altLang="en-US"/>
          </a:p>
        </p:txBody>
      </p:sp>
    </p:spTree>
    <p:extLst>
      <p:ext uri="{BB962C8B-B14F-4D97-AF65-F5344CB8AC3E}">
        <p14:creationId xmlns:p14="http://schemas.microsoft.com/office/powerpoint/2010/main" val="239505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10</a:t>
            </a:fld>
            <a:endParaRPr lang="zh-CN" altLang="en-US"/>
          </a:p>
        </p:txBody>
      </p:sp>
    </p:spTree>
    <p:extLst>
      <p:ext uri="{BB962C8B-B14F-4D97-AF65-F5344CB8AC3E}">
        <p14:creationId xmlns:p14="http://schemas.microsoft.com/office/powerpoint/2010/main" val="296684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ecmp</a:t>
            </a:r>
            <a:r>
              <a:rPr lang="zh-CN" altLang="en-US" dirty="0" smtClean="0"/>
              <a:t>路由中，拥有相同</a:t>
            </a:r>
            <a:r>
              <a:rPr lang="en-US" altLang="zh-CN" dirty="0" err="1" smtClean="0"/>
              <a:t>ip</a:t>
            </a:r>
            <a:r>
              <a:rPr lang="zh-CN" altLang="en-US" dirty="0" smtClean="0"/>
              <a:t>的流会沿着相同后续路径进行转发，所有改进就是识别</a:t>
            </a:r>
            <a:r>
              <a:rPr lang="en-US" altLang="zh-CN" dirty="0" smtClean="0"/>
              <a:t>elephant</a:t>
            </a:r>
            <a:r>
              <a:rPr lang="zh-CN" altLang="en-US" dirty="0" smtClean="0"/>
              <a:t>流，进而利用控制器为其选择合适的路径。有人提出首次适应算法和模拟退火算法。</a:t>
            </a:r>
            <a:endParaRPr lang="en-US" altLang="zh-CN" dirty="0" smtClean="0"/>
          </a:p>
          <a:p>
            <a:r>
              <a:rPr lang="en-US" altLang="zh-CN" sz="1200" dirty="0" smtClean="0"/>
              <a:t>ECMP </a:t>
            </a:r>
            <a:r>
              <a:rPr lang="zh-CN" altLang="en-US" sz="1200" dirty="0" smtClean="0"/>
              <a:t>转发路由选择的前提是假定每条链路的带宽大小一样，所以每条链路具有相同的权值，可以使用哈希算法进行随机分配。一旦</a:t>
            </a:r>
            <a:r>
              <a:rPr lang="en-US" altLang="zh-CN" sz="1200" dirty="0" err="1" smtClean="0"/>
              <a:t>ip</a:t>
            </a:r>
            <a:r>
              <a:rPr lang="zh-CN" altLang="en-US" sz="1200" dirty="0" smtClean="0"/>
              <a:t>确定，路径就确定了。</a:t>
            </a:r>
            <a:endParaRPr lang="en-US" altLang="zh-CN" dirty="0" smtClean="0"/>
          </a:p>
          <a:p>
            <a:r>
              <a:rPr lang="zh-CN" altLang="en-US" dirty="0" smtClean="0"/>
              <a:t>基于通配符：交换机将未匹配流的第一个数据包发送到控制器，控制器通过计算将一个新的匹配规则安装到交换机中，基于通配符的规则可以同时匹配多个流，避免控制器频繁介入。</a:t>
            </a:r>
            <a:endParaRPr lang="en-US" altLang="zh-CN" dirty="0" smtClean="0"/>
          </a:p>
        </p:txBody>
      </p:sp>
      <p:sp>
        <p:nvSpPr>
          <p:cNvPr id="4" name="灯片编号占位符 3"/>
          <p:cNvSpPr>
            <a:spLocks noGrp="1"/>
          </p:cNvSpPr>
          <p:nvPr>
            <p:ph type="sldNum" sz="quarter" idx="10"/>
          </p:nvPr>
        </p:nvSpPr>
        <p:spPr/>
        <p:txBody>
          <a:bodyPr/>
          <a:lstStyle/>
          <a:p>
            <a:fld id="{5E534FAA-4D84-44FB-8E6A-030A0598E46C}" type="slidenum">
              <a:rPr lang="zh-CN" altLang="en-US" smtClean="0"/>
              <a:t>11</a:t>
            </a:fld>
            <a:endParaRPr lang="zh-CN" altLang="en-US"/>
          </a:p>
        </p:txBody>
      </p:sp>
    </p:spTree>
    <p:extLst>
      <p:ext uri="{BB962C8B-B14F-4D97-AF65-F5344CB8AC3E}">
        <p14:creationId xmlns:p14="http://schemas.microsoft.com/office/powerpoint/2010/main" val="3492611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kern="1200" dirty="0" smtClean="0">
                <a:solidFill>
                  <a:schemeClr val="tx1"/>
                </a:solidFill>
                <a:effectLst/>
                <a:latin typeface="+mn-lt"/>
                <a:ea typeface="+mn-ea"/>
                <a:cs typeface="+mn-cs"/>
              </a:rPr>
              <a:t>图中到达聚合交换机的流 </a:t>
            </a:r>
            <a:r>
              <a:rPr lang="en-US" altLang="zh-CN" sz="1200" i="1" kern="1200" dirty="0" smtClean="0">
                <a:solidFill>
                  <a:schemeClr val="tx1"/>
                </a:solidFill>
                <a:effectLst/>
                <a:latin typeface="+mn-lt"/>
                <a:ea typeface="+mn-ea"/>
                <a:cs typeface="+mn-cs"/>
              </a:rPr>
              <a:t>A </a:t>
            </a:r>
            <a:r>
              <a:rPr lang="zh-CN" altLang="en-US" sz="1200" i="0" kern="1200" dirty="0" smtClean="0">
                <a:solidFill>
                  <a:schemeClr val="tx1"/>
                </a:solidFill>
                <a:effectLst/>
                <a:latin typeface="+mn-lt"/>
                <a:ea typeface="+mn-ea"/>
                <a:cs typeface="+mn-cs"/>
              </a:rPr>
              <a:t>和流</a:t>
            </a:r>
            <a:br>
              <a:rPr lang="zh-CN" altLang="en-US" sz="1200" i="0"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B </a:t>
            </a:r>
            <a:r>
              <a:rPr lang="zh-CN" altLang="en-US" sz="1200" i="0" kern="1200" dirty="0" smtClean="0">
                <a:solidFill>
                  <a:schemeClr val="tx1"/>
                </a:solidFill>
                <a:effectLst/>
                <a:latin typeface="+mn-lt"/>
                <a:ea typeface="+mn-ea"/>
                <a:cs typeface="+mn-cs"/>
              </a:rPr>
              <a:t>被映射到同一后续路径</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造成聚合交换机处的流长时间排队</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而另一后续路径却没有任何转发流量</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没有合理</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参考当前链路的利用率和流的大小</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是引起大量数据包拥塞到一个端口、造成传输延迟长的主要原因</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直接的</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解决方法是</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从包级别</a:t>
            </a:r>
            <a:r>
              <a:rPr lang="en-US" altLang="zh-CN" sz="1200" i="0" kern="1200" dirty="0" smtClean="0">
                <a:solidFill>
                  <a:schemeClr val="tx1"/>
                </a:solidFill>
                <a:effectLst/>
                <a:latin typeface="+mn-lt"/>
                <a:ea typeface="+mn-ea"/>
                <a:cs typeface="+mn-cs"/>
              </a:rPr>
              <a:t>(ECMP </a:t>
            </a:r>
            <a:r>
              <a:rPr lang="zh-CN" altLang="en-US" sz="1200" i="0" kern="1200" dirty="0" smtClean="0">
                <a:solidFill>
                  <a:schemeClr val="tx1"/>
                </a:solidFill>
                <a:effectLst/>
                <a:latin typeface="+mn-lt"/>
                <a:ea typeface="+mn-ea"/>
                <a:cs typeface="+mn-cs"/>
              </a:rPr>
              <a:t>中是流级别</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进行 </a:t>
            </a:r>
            <a:r>
              <a:rPr lang="en-US" altLang="zh-CN" sz="1200" i="0" kern="1200" dirty="0" smtClean="0">
                <a:solidFill>
                  <a:schemeClr val="tx1"/>
                </a:solidFill>
                <a:effectLst/>
                <a:latin typeface="+mn-lt"/>
                <a:ea typeface="+mn-ea"/>
                <a:cs typeface="+mn-cs"/>
              </a:rPr>
              <a:t>ECMP </a:t>
            </a:r>
            <a:r>
              <a:rPr lang="zh-CN" altLang="en-US" sz="1200" i="0" kern="1200" dirty="0" smtClean="0">
                <a:solidFill>
                  <a:schemeClr val="tx1"/>
                </a:solidFill>
                <a:effectLst/>
                <a:latin typeface="+mn-lt"/>
                <a:ea typeface="+mn-ea"/>
                <a:cs typeface="+mn-cs"/>
              </a:rPr>
              <a:t>的流量切分</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虽然极大地增加了负载之间的均衡性</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却加</a:t>
            </a:r>
            <a:br>
              <a:rPr lang="zh-CN" altLang="en-US"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重了 </a:t>
            </a:r>
            <a:r>
              <a:rPr lang="en-US" altLang="zh-CN" sz="1200" i="0" kern="1200" dirty="0" smtClean="0">
                <a:solidFill>
                  <a:schemeClr val="tx1"/>
                </a:solidFill>
                <a:effectLst/>
                <a:latin typeface="+mn-lt"/>
                <a:ea typeface="+mn-ea"/>
                <a:cs typeface="+mn-cs"/>
              </a:rPr>
              <a:t>TCP </a:t>
            </a:r>
            <a:r>
              <a:rPr lang="zh-CN" altLang="en-US" sz="1200" i="0" kern="1200" dirty="0" smtClean="0">
                <a:solidFill>
                  <a:schemeClr val="tx1"/>
                </a:solidFill>
                <a:effectLst/>
                <a:latin typeface="+mn-lt"/>
                <a:ea typeface="+mn-ea"/>
                <a:cs typeface="+mn-cs"/>
              </a:rPr>
              <a:t>流中报文的重排序问题</a:t>
            </a:r>
            <a:r>
              <a:rPr lang="en-US" altLang="zh-CN" sz="1200" i="0" kern="1200" dirty="0" smtClean="0">
                <a:solidFill>
                  <a:schemeClr val="tx1"/>
                </a:solidFill>
                <a:effectLst/>
                <a:latin typeface="+mn-lt"/>
                <a:ea typeface="+mn-ea"/>
                <a:cs typeface="+mn-cs"/>
              </a:rPr>
              <a:t>,</a:t>
            </a:r>
            <a:r>
              <a:rPr lang="zh-CN" altLang="en-US" sz="1200" i="0" kern="1200" dirty="0" smtClean="0">
                <a:solidFill>
                  <a:schemeClr val="tx1"/>
                </a:solidFill>
                <a:effectLst/>
                <a:latin typeface="+mn-lt"/>
                <a:ea typeface="+mn-ea"/>
                <a:cs typeface="+mn-cs"/>
              </a:rPr>
              <a:t>引起 </a:t>
            </a:r>
            <a:r>
              <a:rPr lang="en-US" altLang="zh-CN" sz="1200" i="0" kern="1200" dirty="0" smtClean="0">
                <a:solidFill>
                  <a:schemeClr val="tx1"/>
                </a:solidFill>
                <a:effectLst/>
                <a:latin typeface="+mn-lt"/>
                <a:ea typeface="+mn-ea"/>
                <a:cs typeface="+mn-cs"/>
              </a:rPr>
              <a:t>TCP </a:t>
            </a:r>
            <a:r>
              <a:rPr lang="zh-CN" altLang="en-US" sz="1200" i="0" kern="1200" dirty="0" smtClean="0">
                <a:solidFill>
                  <a:schemeClr val="tx1"/>
                </a:solidFill>
                <a:effectLst/>
                <a:latin typeface="+mn-lt"/>
                <a:ea typeface="+mn-ea"/>
                <a:cs typeface="+mn-cs"/>
              </a:rPr>
              <a:t>发送窗口的不必要缩减</a:t>
            </a:r>
            <a:r>
              <a:rPr lang="en-US" altLang="zh-CN" sz="1200" i="0" kern="1200" dirty="0" smtClean="0">
                <a:solidFill>
                  <a:schemeClr val="tx1"/>
                </a:solidFill>
                <a:effectLst/>
                <a:latin typeface="+mn-lt"/>
                <a:ea typeface="+mn-ea"/>
                <a:cs typeface="+mn-cs"/>
              </a:rPr>
              <a:t>[33].</a:t>
            </a:r>
            <a:r>
              <a:rPr lang="zh-CN" altLang="en-US" sz="1200" i="0" kern="1200" dirty="0" smtClean="0">
                <a:solidFill>
                  <a:schemeClr val="tx1"/>
                </a:solidFill>
                <a:effectLst/>
                <a:latin typeface="+mn-lt"/>
                <a:ea typeface="+mn-ea"/>
                <a:cs typeface="+mn-cs"/>
              </a:rPr>
              <a:t/>
            </a:r>
            <a:br>
              <a:rPr lang="zh-CN" altLang="en-US"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12</a:t>
            </a:fld>
            <a:endParaRPr lang="zh-CN" altLang="en-US"/>
          </a:p>
        </p:txBody>
      </p:sp>
    </p:spTree>
    <p:extLst>
      <p:ext uri="{BB962C8B-B14F-4D97-AF65-F5344CB8AC3E}">
        <p14:creationId xmlns:p14="http://schemas.microsoft.com/office/powerpoint/2010/main" val="154596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534FAA-4D84-44FB-8E6A-030A0598E46C}" type="slidenum">
              <a:rPr lang="zh-CN" altLang="en-US" smtClean="0"/>
              <a:t>13</a:t>
            </a:fld>
            <a:endParaRPr lang="zh-CN" altLang="en-US"/>
          </a:p>
        </p:txBody>
      </p:sp>
    </p:spTree>
    <p:extLst>
      <p:ext uri="{BB962C8B-B14F-4D97-AF65-F5344CB8AC3E}">
        <p14:creationId xmlns:p14="http://schemas.microsoft.com/office/powerpoint/2010/main" val="11315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212857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33177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64837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189054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155138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187976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352636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20019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379817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381422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9E3B667-C9EB-4F98-BECF-DC5E0EC4F02D}" type="datetimeFigureOut">
              <a:rPr lang="zh-CN" altLang="en-US" smtClean="0"/>
              <a:t>2017/9/11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311247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3B667-C9EB-4F98-BECF-DC5E0EC4F02D}" type="datetimeFigureOut">
              <a:rPr lang="zh-CN" altLang="en-US" smtClean="0"/>
              <a:t>2017/9/11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3CF01-23AB-4670-883F-F067DD89F4EF}" type="slidenum">
              <a:rPr lang="zh-CN" altLang="en-US" smtClean="0"/>
              <a:t>‹#›</a:t>
            </a:fld>
            <a:endParaRPr lang="zh-CN" altLang="en-US"/>
          </a:p>
        </p:txBody>
      </p:sp>
    </p:spTree>
    <p:extLst>
      <p:ext uri="{BB962C8B-B14F-4D97-AF65-F5344CB8AC3E}">
        <p14:creationId xmlns:p14="http://schemas.microsoft.com/office/powerpoint/2010/main" val="112982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Sdn</a:t>
            </a:r>
            <a:r>
              <a:rPr lang="zh-CN" altLang="en-US" dirty="0"/>
              <a:t>综述</a:t>
            </a:r>
          </a:p>
        </p:txBody>
      </p:sp>
      <p:sp>
        <p:nvSpPr>
          <p:cNvPr id="3" name="副标题 2"/>
          <p:cNvSpPr>
            <a:spLocks noGrp="1"/>
          </p:cNvSpPr>
          <p:nvPr>
            <p:ph type="subTitle" idx="1"/>
          </p:nvPr>
        </p:nvSpPr>
        <p:spPr/>
        <p:txBody>
          <a:bodyPr>
            <a:normAutofit lnSpcReduction="10000"/>
          </a:bodyPr>
          <a:lstStyle/>
          <a:p>
            <a:endParaRPr lang="en-US" altLang="zh-CN" dirty="0" smtClean="0"/>
          </a:p>
          <a:p>
            <a:endParaRPr lang="en-US" altLang="zh-CN" dirty="0"/>
          </a:p>
          <a:p>
            <a:endParaRPr lang="en-US" altLang="zh-CN" dirty="0" smtClean="0"/>
          </a:p>
          <a:p>
            <a:r>
              <a:rPr lang="en-US" altLang="zh-CN" dirty="0"/>
              <a:t> </a:t>
            </a:r>
            <a:r>
              <a:rPr lang="en-US" altLang="zh-CN" dirty="0" smtClean="0"/>
              <a:t>                                                                   </a:t>
            </a:r>
            <a:r>
              <a:rPr lang="zh-CN" altLang="en-US" dirty="0" smtClean="0"/>
              <a:t>曾晓森</a:t>
            </a:r>
            <a:endParaRPr lang="zh-CN" altLang="en-US" dirty="0"/>
          </a:p>
        </p:txBody>
      </p:sp>
    </p:spTree>
    <p:extLst>
      <p:ext uri="{BB962C8B-B14F-4D97-AF65-F5344CB8AC3E}">
        <p14:creationId xmlns:p14="http://schemas.microsoft.com/office/powerpoint/2010/main" val="3732035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流量测量</a:t>
            </a:r>
            <a:r>
              <a:rPr lang="en-US" altLang="zh-CN" dirty="0" smtClean="0"/>
              <a:t>-</a:t>
            </a:r>
            <a:r>
              <a:rPr lang="zh-CN" altLang="en-US" dirty="0" smtClean="0"/>
              <a:t>网络参数测量</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4300" dirty="0"/>
              <a:t>网络延迟、带宽和丢包率等是网络管理和网络服务</a:t>
            </a:r>
            <a:r>
              <a:rPr lang="zh-CN" altLang="en-US" sz="4300" dirty="0" smtClean="0"/>
              <a:t>质量</a:t>
            </a:r>
            <a:endParaRPr lang="en-US" altLang="zh-CN" sz="4300" dirty="0" smtClean="0"/>
          </a:p>
          <a:p>
            <a:pPr marL="0" indent="0">
              <a:buNone/>
            </a:pPr>
            <a:r>
              <a:rPr lang="zh-CN" altLang="en-US" sz="4300" dirty="0" smtClean="0"/>
              <a:t>保障</a:t>
            </a:r>
            <a:r>
              <a:rPr lang="zh-CN" altLang="en-US" sz="4300" dirty="0"/>
              <a:t>所需的重要</a:t>
            </a:r>
            <a:r>
              <a:rPr lang="zh-CN" altLang="en-US" sz="4300" dirty="0" smtClean="0"/>
              <a:t>性能指标。</a:t>
            </a:r>
            <a:endParaRPr lang="en-US" altLang="zh-CN" sz="4300" dirty="0" smtClean="0"/>
          </a:p>
          <a:p>
            <a:r>
              <a:rPr lang="en-US" altLang="zh-CN" sz="4300" dirty="0" err="1"/>
              <a:t>OpenNetMon</a:t>
            </a:r>
            <a:r>
              <a:rPr lang="en-US" altLang="zh-CN" sz="4300" dirty="0"/>
              <a:t> </a:t>
            </a:r>
            <a:r>
              <a:rPr lang="zh-CN" altLang="en-US" sz="4300" dirty="0"/>
              <a:t>给出几种网络参数的测量方法</a:t>
            </a:r>
            <a:r>
              <a:rPr lang="en-US" altLang="zh-CN" sz="4300" dirty="0"/>
              <a:t>.</a:t>
            </a:r>
            <a:r>
              <a:rPr lang="zh-CN" altLang="en-US" sz="4300" dirty="0"/>
              <a:t>它被</a:t>
            </a:r>
            <a:r>
              <a:rPr lang="zh-CN" altLang="en-US" sz="4300" dirty="0" smtClean="0"/>
              <a:t>设计</a:t>
            </a:r>
            <a:endParaRPr lang="en-US" altLang="zh-CN" sz="4300" dirty="0"/>
          </a:p>
          <a:p>
            <a:pPr marL="0" indent="0">
              <a:buNone/>
            </a:pPr>
            <a:r>
              <a:rPr lang="zh-CN" altLang="en-US" sz="4300" dirty="0" smtClean="0"/>
              <a:t>为 </a:t>
            </a:r>
            <a:r>
              <a:rPr lang="en-US" altLang="zh-CN" sz="4300" dirty="0"/>
              <a:t>POX </a:t>
            </a:r>
            <a:r>
              <a:rPr lang="zh-CN" altLang="en-US" sz="4300" dirty="0"/>
              <a:t>控制器的一个模块</a:t>
            </a:r>
            <a:r>
              <a:rPr lang="en-US" altLang="zh-CN" sz="4300" dirty="0"/>
              <a:t>,</a:t>
            </a:r>
            <a:r>
              <a:rPr lang="zh-CN" altLang="en-US" sz="4300" dirty="0"/>
              <a:t>可以支持细粒度的流量工程</a:t>
            </a:r>
            <a:r>
              <a:rPr lang="en-US" altLang="zh-CN" sz="4300" dirty="0" smtClean="0"/>
              <a:t>.</a:t>
            </a:r>
          </a:p>
          <a:p>
            <a:r>
              <a:rPr lang="en-US" altLang="zh-CN" sz="4300" dirty="0" err="1" smtClean="0"/>
              <a:t>Opensketch</a:t>
            </a:r>
            <a:r>
              <a:rPr lang="zh-CN" altLang="en-US" sz="4300" dirty="0" smtClean="0"/>
              <a:t>是一种通用的，抽象的测量框架，将</a:t>
            </a:r>
            <a:r>
              <a:rPr lang="zh-CN" altLang="en-US" sz="4300" dirty="0"/>
              <a:t>测量</a:t>
            </a:r>
            <a:r>
              <a:rPr lang="zh-CN" altLang="en-US" sz="4300" dirty="0" smtClean="0"/>
              <a:t>的控制</a:t>
            </a:r>
            <a:endParaRPr lang="en-US" altLang="zh-CN" sz="4300" dirty="0" smtClean="0"/>
          </a:p>
          <a:p>
            <a:pPr marL="0" indent="0">
              <a:buNone/>
            </a:pPr>
            <a:r>
              <a:rPr lang="zh-CN" altLang="en-US" sz="4300" dirty="0" smtClean="0"/>
              <a:t>和</a:t>
            </a:r>
            <a:r>
              <a:rPr lang="zh-CN" altLang="en-US" sz="4300" dirty="0"/>
              <a:t>数据层进行</a:t>
            </a:r>
            <a:r>
              <a:rPr lang="zh-CN" altLang="en-US" sz="4300" dirty="0" smtClean="0"/>
              <a:t>分离，控制层提供一个测量任务库，根据用户或</a:t>
            </a:r>
            <a:endParaRPr lang="en-US" altLang="zh-CN" sz="4300" dirty="0" smtClean="0"/>
          </a:p>
          <a:p>
            <a:pPr marL="0" indent="0">
              <a:buNone/>
            </a:pPr>
            <a:r>
              <a:rPr lang="zh-CN" altLang="en-US" sz="4300" dirty="0" smtClean="0"/>
              <a:t>应用的选择调整数据层流，支持多种询问类型。</a:t>
            </a:r>
            <a:r>
              <a:rPr lang="zh-CN" altLang="en-US" sz="4300" dirty="0"/>
              <a:t/>
            </a:r>
            <a:br>
              <a:rPr lang="zh-CN" altLang="en-US" sz="4300" dirty="0"/>
            </a:br>
            <a:r>
              <a:rPr lang="zh-CN" altLang="en-US" dirty="0"/>
              <a:t/>
            </a:r>
            <a:br>
              <a:rPr lang="zh-CN" altLang="en-US" dirty="0"/>
            </a:br>
            <a:r>
              <a:rPr lang="en-US" altLang="zh-CN" dirty="0"/>
              <a:t/>
            </a:r>
            <a:br>
              <a:rPr lang="en-US" altLang="zh-CN"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4133467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err="1" smtClean="0"/>
              <a:t>sdn</a:t>
            </a:r>
            <a:r>
              <a:rPr lang="zh-CN" altLang="en-US" dirty="0" smtClean="0"/>
              <a:t>的数据层流量调度方案</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2194561"/>
            <a:ext cx="11008360" cy="4368800"/>
          </a:xfrm>
          <a:prstGeom prst="rect">
            <a:avLst/>
          </a:prstGeom>
        </p:spPr>
      </p:pic>
    </p:spTree>
    <p:extLst>
      <p:ext uri="{BB962C8B-B14F-4D97-AF65-F5344CB8AC3E}">
        <p14:creationId xmlns:p14="http://schemas.microsoft.com/office/powerpoint/2010/main" val="922834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62000" y="209550"/>
            <a:ext cx="11144250" cy="6267449"/>
          </a:xfrm>
          <a:prstGeom prst="rect">
            <a:avLst/>
          </a:prstGeom>
        </p:spPr>
      </p:pic>
    </p:spTree>
    <p:extLst>
      <p:ext uri="{BB962C8B-B14F-4D97-AF65-F5344CB8AC3E}">
        <p14:creationId xmlns:p14="http://schemas.microsoft.com/office/powerpoint/2010/main" val="2911394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基于改进的</a:t>
            </a:r>
            <a:r>
              <a:rPr lang="en-US" altLang="zh-CN" dirty="0" err="1" smtClean="0"/>
              <a:t>ecmp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赖香武的“基于</a:t>
            </a:r>
            <a:r>
              <a:rPr lang="en-US" altLang="zh-CN" dirty="0" err="1" smtClean="0"/>
              <a:t>sdn</a:t>
            </a:r>
            <a:r>
              <a:rPr lang="zh-CN" altLang="en-US" dirty="0" smtClean="0"/>
              <a:t>的数据中心网络路由算法研究”中提出了在胖树拓扑下，利用剩余带宽作为参数求选路的概率。</a:t>
            </a:r>
            <a:endParaRPr lang="zh-CN" altLang="en-US" dirty="0"/>
          </a:p>
        </p:txBody>
      </p:sp>
      <p:pic>
        <p:nvPicPr>
          <p:cNvPr id="4" name="图片 3"/>
          <p:cNvPicPr>
            <a:picLocks noChangeAspect="1"/>
          </p:cNvPicPr>
          <p:nvPr/>
        </p:nvPicPr>
        <p:blipFill>
          <a:blip r:embed="rId3"/>
          <a:stretch>
            <a:fillRect/>
          </a:stretch>
        </p:blipFill>
        <p:spPr>
          <a:xfrm>
            <a:off x="1014757" y="2772286"/>
            <a:ext cx="6605244" cy="4085714"/>
          </a:xfrm>
          <a:prstGeom prst="rect">
            <a:avLst/>
          </a:prstGeom>
        </p:spPr>
      </p:pic>
    </p:spTree>
    <p:extLst>
      <p:ext uri="{BB962C8B-B14F-4D97-AF65-F5344CB8AC3E}">
        <p14:creationId xmlns:p14="http://schemas.microsoft.com/office/powerpoint/2010/main" val="2600861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Ecmp</a:t>
            </a:r>
            <a:r>
              <a:rPr lang="zh-CN" altLang="en-US" dirty="0" smtClean="0"/>
              <a:t>与改进的</a:t>
            </a:r>
            <a:r>
              <a:rPr lang="en-US" altLang="zh-CN" dirty="0" err="1" smtClean="0"/>
              <a:t>ecmp</a:t>
            </a:r>
            <a:r>
              <a:rPr lang="zh-CN" altLang="en-US" dirty="0" smtClean="0"/>
              <a:t>对比</a:t>
            </a:r>
            <a:endParaRPr lang="zh-CN" altLang="en-US" dirty="0"/>
          </a:p>
        </p:txBody>
      </p:sp>
      <p:pic>
        <p:nvPicPr>
          <p:cNvPr id="4" name="图片 3"/>
          <p:cNvPicPr>
            <a:picLocks noChangeAspect="1"/>
          </p:cNvPicPr>
          <p:nvPr/>
        </p:nvPicPr>
        <p:blipFill>
          <a:blip r:embed="rId2"/>
          <a:stretch>
            <a:fillRect/>
          </a:stretch>
        </p:blipFill>
        <p:spPr>
          <a:xfrm>
            <a:off x="376559" y="1529004"/>
            <a:ext cx="5338441" cy="5157545"/>
          </a:xfrm>
          <a:prstGeom prst="rect">
            <a:avLst/>
          </a:prstGeom>
        </p:spPr>
      </p:pic>
      <p:pic>
        <p:nvPicPr>
          <p:cNvPr id="5" name="图片 4"/>
          <p:cNvPicPr>
            <a:picLocks noChangeAspect="1"/>
          </p:cNvPicPr>
          <p:nvPr/>
        </p:nvPicPr>
        <p:blipFill>
          <a:blip r:embed="rId3"/>
          <a:stretch>
            <a:fillRect/>
          </a:stretch>
        </p:blipFill>
        <p:spPr>
          <a:xfrm>
            <a:off x="5848351" y="1529004"/>
            <a:ext cx="5505450" cy="5328996"/>
          </a:xfrm>
          <a:prstGeom prst="rect">
            <a:avLst/>
          </a:prstGeom>
        </p:spPr>
      </p:pic>
    </p:spTree>
    <p:extLst>
      <p:ext uri="{BB962C8B-B14F-4D97-AF65-F5344CB8AC3E}">
        <p14:creationId xmlns:p14="http://schemas.microsoft.com/office/powerpoint/2010/main" val="694646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基于通配符方式</a:t>
            </a:r>
            <a:endParaRPr lang="zh-CN" altLang="en-US" dirty="0"/>
          </a:p>
        </p:txBody>
      </p:sp>
      <p:sp>
        <p:nvSpPr>
          <p:cNvPr id="3" name="内容占位符 2"/>
          <p:cNvSpPr>
            <a:spLocks noGrp="1"/>
          </p:cNvSpPr>
          <p:nvPr>
            <p:ph idx="1"/>
          </p:nvPr>
        </p:nvSpPr>
        <p:spPr/>
        <p:txBody>
          <a:bodyPr>
            <a:normAutofit/>
          </a:bodyPr>
          <a:lstStyle/>
          <a:p>
            <a:r>
              <a:rPr lang="en-US" altLang="zh-CN" sz="3200" dirty="0"/>
              <a:t>DIFANE </a:t>
            </a:r>
            <a:r>
              <a:rPr lang="zh-CN" altLang="en-US" sz="3200" dirty="0"/>
              <a:t>是一个基于通配符的、高效率的流量调度方案</a:t>
            </a:r>
            <a:r>
              <a:rPr lang="en-US" altLang="zh-CN" sz="3200" dirty="0"/>
              <a:t>.DIFANE </a:t>
            </a:r>
            <a:r>
              <a:rPr lang="zh-CN" altLang="en-US" sz="3200" dirty="0" smtClean="0"/>
              <a:t>的核心</a:t>
            </a:r>
            <a:r>
              <a:rPr lang="zh-CN" altLang="en-US" sz="3200" dirty="0"/>
              <a:t>思路可以概括为两个方面</a:t>
            </a:r>
            <a:r>
              <a:rPr lang="en-US" altLang="zh-CN" sz="3200" dirty="0"/>
              <a:t>:</a:t>
            </a:r>
            <a:r>
              <a:rPr lang="zh-CN" altLang="en-US" sz="3200" dirty="0"/>
              <a:t>首先</a:t>
            </a:r>
            <a:r>
              <a:rPr lang="en-US" altLang="zh-CN" sz="3200" dirty="0"/>
              <a:t>,</a:t>
            </a:r>
            <a:r>
              <a:rPr lang="zh-CN" altLang="en-US" sz="3200" dirty="0"/>
              <a:t>控制器将规则以最小划分的方式分发给一部分称为授权子集的交换机</a:t>
            </a:r>
            <a:r>
              <a:rPr lang="en-US" altLang="zh-CN" sz="3200" dirty="0" smtClean="0"/>
              <a:t>;</a:t>
            </a:r>
          </a:p>
          <a:p>
            <a:r>
              <a:rPr lang="zh-CN" altLang="en-US" sz="3200" dirty="0" smtClean="0"/>
              <a:t>其次</a:t>
            </a:r>
            <a:r>
              <a:rPr lang="en-US" altLang="zh-CN" sz="3200" dirty="0"/>
              <a:t>,</a:t>
            </a:r>
            <a:r>
              <a:rPr lang="zh-CN" altLang="en-US" sz="3200" dirty="0"/>
              <a:t>交换机在数据层中处理所有的包</a:t>
            </a:r>
            <a:r>
              <a:rPr lang="en-US" altLang="zh-CN" sz="3200" dirty="0"/>
              <a:t>,</a:t>
            </a:r>
            <a:r>
              <a:rPr lang="zh-CN" altLang="en-US" sz="3200" dirty="0"/>
              <a:t>如果流无法与入口路由本地的规则匹配</a:t>
            </a:r>
            <a:r>
              <a:rPr lang="en-US" altLang="zh-CN" sz="3200" dirty="0"/>
              <a:t>,</a:t>
            </a:r>
            <a:r>
              <a:rPr lang="zh-CN" altLang="en-US" sz="3200" dirty="0"/>
              <a:t>则将其封装、重定向到合适的</a:t>
            </a:r>
            <a:r>
              <a:rPr lang="zh-CN" altLang="en-US" sz="3200" dirty="0" smtClean="0"/>
              <a:t>授权</a:t>
            </a:r>
            <a:r>
              <a:rPr lang="zh-CN" altLang="en-US" sz="3200" dirty="0"/>
              <a:t>路由</a:t>
            </a:r>
            <a:r>
              <a:rPr lang="en-US" altLang="zh-CN" sz="3200" dirty="0"/>
              <a:t>,</a:t>
            </a:r>
            <a:r>
              <a:rPr lang="zh-CN" altLang="en-US" sz="3200" dirty="0"/>
              <a:t>授权路由对包进行处理并反馈规则</a:t>
            </a:r>
            <a:r>
              <a:rPr lang="en-US" altLang="zh-CN" sz="3200" dirty="0" smtClean="0"/>
              <a:t>.</a:t>
            </a:r>
            <a:br>
              <a:rPr lang="en-US" altLang="zh-CN" sz="3200" dirty="0" smtClean="0"/>
            </a:br>
            <a:r>
              <a:rPr lang="zh-CN" altLang="en-US" sz="3200" dirty="0" smtClean="0"/>
              <a:t>整个</a:t>
            </a:r>
            <a:r>
              <a:rPr lang="zh-CN" altLang="en-US" sz="3200" dirty="0"/>
              <a:t>管理过程涉及 </a:t>
            </a:r>
            <a:r>
              <a:rPr lang="en-US" altLang="zh-CN" sz="3200" dirty="0"/>
              <a:t>3 </a:t>
            </a:r>
            <a:r>
              <a:rPr lang="zh-CN" altLang="en-US" sz="3200" dirty="0"/>
              <a:t>种通配规则</a:t>
            </a:r>
            <a:r>
              <a:rPr lang="en-US" altLang="zh-CN" sz="3200" dirty="0"/>
              <a:t>:</a:t>
            </a:r>
            <a:r>
              <a:rPr lang="zh-CN" altLang="en-US" sz="3200" dirty="0"/>
              <a:t>常规转发规则、定期更新的</a:t>
            </a:r>
            <a:r>
              <a:rPr lang="zh-CN" altLang="en-US" sz="3200" dirty="0" smtClean="0"/>
              <a:t>授权路由</a:t>
            </a:r>
            <a:r>
              <a:rPr lang="zh-CN" altLang="en-US" sz="3200" dirty="0"/>
              <a:t>规则和重定向规则</a:t>
            </a:r>
            <a:r>
              <a:rPr lang="en-US" altLang="zh-CN" sz="3200" dirty="0" smtClean="0"/>
              <a:t>.</a:t>
            </a:r>
            <a:endParaRPr lang="zh-CN" altLang="en-US" sz="3200" dirty="0"/>
          </a:p>
        </p:txBody>
      </p:sp>
    </p:spTree>
    <p:extLst>
      <p:ext uri="{BB962C8B-B14F-4D97-AF65-F5344CB8AC3E}">
        <p14:creationId xmlns:p14="http://schemas.microsoft.com/office/powerpoint/2010/main" val="2861073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a:t>
            </a:r>
            <a:r>
              <a:rPr lang="en-US" altLang="zh-CN" dirty="0" err="1" smtClean="0"/>
              <a:t>Qos</a:t>
            </a:r>
            <a:r>
              <a:rPr lang="zh-CN" altLang="en-US" dirty="0" smtClean="0"/>
              <a:t>的流量调度方案</a:t>
            </a:r>
            <a:endParaRPr lang="zh-CN" altLang="en-US" dirty="0"/>
          </a:p>
        </p:txBody>
      </p:sp>
      <p:pic>
        <p:nvPicPr>
          <p:cNvPr id="4" name="图片 3"/>
          <p:cNvPicPr>
            <a:picLocks noChangeAspect="1"/>
          </p:cNvPicPr>
          <p:nvPr/>
        </p:nvPicPr>
        <p:blipFill>
          <a:blip r:embed="rId2"/>
          <a:stretch>
            <a:fillRect/>
          </a:stretch>
        </p:blipFill>
        <p:spPr>
          <a:xfrm>
            <a:off x="1009651" y="1690688"/>
            <a:ext cx="7824514" cy="4667250"/>
          </a:xfrm>
          <a:prstGeom prst="rect">
            <a:avLst/>
          </a:prstGeom>
        </p:spPr>
      </p:pic>
    </p:spTree>
    <p:extLst>
      <p:ext uri="{BB962C8B-B14F-4D97-AF65-F5344CB8AC3E}">
        <p14:creationId xmlns:p14="http://schemas.microsoft.com/office/powerpoint/2010/main" val="1588044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引自：互联网络服务质量路由算法研究综述</a:t>
            </a:r>
            <a:br>
              <a:rPr lang="zh-CN" altLang="en-US" dirty="0" smtClean="0"/>
            </a:br>
            <a:r>
              <a:rPr lang="en-US" altLang="zh-CN" dirty="0" smtClean="0"/>
              <a:t>						</a:t>
            </a:r>
            <a:r>
              <a:rPr lang="zh-CN" altLang="en-US" sz="3100" dirty="0" smtClean="0"/>
              <a:t>崔勇</a:t>
            </a:r>
            <a:r>
              <a:rPr lang="en-US" altLang="zh-CN" sz="3100" dirty="0" smtClean="0"/>
              <a:t>, </a:t>
            </a:r>
            <a:r>
              <a:rPr lang="zh-CN" altLang="en-US" sz="3100" dirty="0" smtClean="0"/>
              <a:t>吴建平</a:t>
            </a:r>
            <a:r>
              <a:rPr lang="en-US" altLang="zh-CN" sz="3100" dirty="0" smtClean="0"/>
              <a:t>, </a:t>
            </a:r>
            <a:r>
              <a:rPr lang="zh-CN" altLang="en-US" sz="3100" dirty="0" smtClean="0"/>
              <a:t>徐恪</a:t>
            </a:r>
            <a:r>
              <a:rPr lang="en-US" altLang="zh-CN" sz="3100" dirty="0" smtClean="0"/>
              <a:t>, </a:t>
            </a:r>
            <a:r>
              <a:rPr lang="zh-CN" altLang="en-US" sz="3100" dirty="0" smtClean="0"/>
              <a:t>徐明伟</a:t>
            </a:r>
            <a:endParaRPr lang="zh-CN" altLang="en-US" sz="3100" dirty="0"/>
          </a:p>
        </p:txBody>
      </p:sp>
      <p:sp>
        <p:nvSpPr>
          <p:cNvPr id="3" name="内容占位符 2"/>
          <p:cNvSpPr>
            <a:spLocks noGrp="1"/>
          </p:cNvSpPr>
          <p:nvPr>
            <p:ph idx="1"/>
          </p:nvPr>
        </p:nvSpPr>
        <p:spPr/>
        <p:txBody>
          <a:bodyPr/>
          <a:lstStyle/>
          <a:p>
            <a:r>
              <a:rPr lang="zh-CN" altLang="en-US" dirty="0" smtClean="0"/>
              <a:t>服务质量</a:t>
            </a:r>
            <a:r>
              <a:rPr lang="en-US" altLang="zh-CN" dirty="0" smtClean="0"/>
              <a:t>(</a:t>
            </a:r>
            <a:r>
              <a:rPr lang="en-US" altLang="zh-CN" dirty="0"/>
              <a:t>quality of service,</a:t>
            </a:r>
            <a:r>
              <a:rPr lang="zh-CN" altLang="en-US" dirty="0"/>
              <a:t>简称</a:t>
            </a:r>
            <a:r>
              <a:rPr lang="en-US" altLang="zh-CN" dirty="0" err="1"/>
              <a:t>QoS</a:t>
            </a:r>
            <a:r>
              <a:rPr lang="en-US" altLang="zh-CN" dirty="0"/>
              <a:t>)</a:t>
            </a:r>
            <a:endParaRPr lang="zh-CN" altLang="en-US" dirty="0"/>
          </a:p>
          <a:p>
            <a:pPr marL="0" indent="0">
              <a:buNone/>
            </a:pPr>
            <a:r>
              <a:rPr lang="zh-CN" altLang="en-US" sz="2400" dirty="0" smtClean="0"/>
              <a:t>  </a:t>
            </a:r>
            <a:r>
              <a:rPr lang="en-US" altLang="zh-CN" sz="2400" dirty="0" err="1" smtClean="0"/>
              <a:t>QoS</a:t>
            </a:r>
            <a:r>
              <a:rPr lang="zh-CN" altLang="en-US" sz="2400" dirty="0"/>
              <a:t>是应用业务对网络传输服务提出的一组可度量的要求</a:t>
            </a:r>
            <a:r>
              <a:rPr lang="en-US" altLang="zh-CN" sz="2400" dirty="0"/>
              <a:t>,</a:t>
            </a:r>
            <a:r>
              <a:rPr lang="zh-CN" altLang="en-US" sz="2400" dirty="0"/>
              <a:t>主要包括</a:t>
            </a:r>
            <a:r>
              <a:rPr lang="zh-CN" altLang="en-US" sz="2400" dirty="0">
                <a:solidFill>
                  <a:srgbClr val="FF0000"/>
                </a:solidFill>
              </a:rPr>
              <a:t>带宽、端到端延迟、分组丢失率、抖动、花费</a:t>
            </a:r>
            <a:r>
              <a:rPr lang="zh-CN" altLang="en-US" sz="2400" dirty="0" smtClean="0"/>
              <a:t>等。</a:t>
            </a:r>
            <a:endParaRPr lang="en-US" altLang="zh-CN" sz="2400" dirty="0" smtClean="0"/>
          </a:p>
          <a:p>
            <a:r>
              <a:rPr lang="zh-CN" altLang="en-US" dirty="0"/>
              <a:t>可行路径</a:t>
            </a:r>
            <a:r>
              <a:rPr lang="en-US" altLang="zh-CN" dirty="0"/>
              <a:t>(</a:t>
            </a:r>
            <a:r>
              <a:rPr lang="zh-CN" altLang="en-US" dirty="0"/>
              <a:t>可行树</a:t>
            </a:r>
            <a:r>
              <a:rPr lang="en-US" altLang="zh-CN" dirty="0"/>
              <a:t>) </a:t>
            </a:r>
            <a:endParaRPr lang="en-US" altLang="zh-CN" dirty="0" smtClean="0"/>
          </a:p>
          <a:p>
            <a:pPr marL="0" indent="0">
              <a:buNone/>
            </a:pPr>
            <a:r>
              <a:rPr lang="en-US" altLang="zh-CN" sz="2400" dirty="0"/>
              <a:t> </a:t>
            </a:r>
            <a:r>
              <a:rPr lang="en-US" altLang="zh-CN" sz="2400" dirty="0" smtClean="0"/>
              <a:t>  </a:t>
            </a:r>
            <a:r>
              <a:rPr lang="zh-CN" altLang="en-US" sz="2400" dirty="0" smtClean="0"/>
              <a:t>可行</a:t>
            </a:r>
            <a:r>
              <a:rPr lang="zh-CN" altLang="en-US" sz="2400" dirty="0"/>
              <a:t>路径</a:t>
            </a:r>
            <a:r>
              <a:rPr lang="en-US" altLang="zh-CN" sz="2400" dirty="0"/>
              <a:t>(</a:t>
            </a:r>
            <a:r>
              <a:rPr lang="zh-CN" altLang="en-US" sz="2400" dirty="0"/>
              <a:t>可行树</a:t>
            </a:r>
            <a:r>
              <a:rPr lang="en-US" altLang="zh-CN" sz="2400" dirty="0"/>
              <a:t>)</a:t>
            </a:r>
            <a:r>
              <a:rPr lang="zh-CN" altLang="en-US" sz="2400" dirty="0"/>
              <a:t>是网络中从源到</a:t>
            </a:r>
            <a:r>
              <a:rPr lang="en-US" altLang="zh-CN" sz="2400" dirty="0"/>
              <a:t>(</a:t>
            </a:r>
            <a:r>
              <a:rPr lang="zh-CN" altLang="en-US" sz="2400" dirty="0"/>
              <a:t>所有</a:t>
            </a:r>
            <a:r>
              <a:rPr lang="en-US" altLang="zh-CN" sz="2400" dirty="0"/>
              <a:t>)</a:t>
            </a:r>
            <a:r>
              <a:rPr lang="zh-CN" altLang="en-US" sz="2400" dirty="0"/>
              <a:t>目标节点的一条路径</a:t>
            </a:r>
            <a:r>
              <a:rPr lang="en-US" altLang="zh-CN" sz="2400" dirty="0"/>
              <a:t>(</a:t>
            </a:r>
            <a:r>
              <a:rPr lang="zh-CN" altLang="en-US" sz="2400" dirty="0"/>
              <a:t>组播树</a:t>
            </a:r>
            <a:r>
              <a:rPr lang="en-US" altLang="zh-CN" sz="2400" dirty="0"/>
              <a:t>),</a:t>
            </a:r>
            <a:r>
              <a:rPr lang="zh-CN" altLang="en-US" sz="2400" dirty="0"/>
              <a:t>并且该路径</a:t>
            </a:r>
            <a:r>
              <a:rPr lang="en-US" altLang="zh-CN" sz="2400" dirty="0"/>
              <a:t>(</a:t>
            </a:r>
            <a:r>
              <a:rPr lang="zh-CN" altLang="en-US" sz="2400" dirty="0"/>
              <a:t>树</a:t>
            </a:r>
            <a:r>
              <a:rPr lang="en-US" altLang="zh-CN" sz="2400" dirty="0"/>
              <a:t>)</a:t>
            </a:r>
            <a:r>
              <a:rPr lang="zh-CN" altLang="en-US" sz="2400" dirty="0"/>
              <a:t>具有</a:t>
            </a:r>
            <a:r>
              <a:rPr lang="zh-CN" altLang="en-US" sz="2400" dirty="0">
                <a:solidFill>
                  <a:srgbClr val="FF0000"/>
                </a:solidFill>
              </a:rPr>
              <a:t>足够的尚未分配的资源</a:t>
            </a:r>
            <a:r>
              <a:rPr lang="en-US" altLang="zh-CN" sz="2400" dirty="0"/>
              <a:t>,</a:t>
            </a:r>
            <a:r>
              <a:rPr lang="zh-CN" altLang="en-US" sz="2400" dirty="0"/>
              <a:t>能够满足特定的</a:t>
            </a:r>
            <a:r>
              <a:rPr lang="en-US" altLang="zh-CN" sz="2400" dirty="0" err="1"/>
              <a:t>QoS</a:t>
            </a:r>
            <a:r>
              <a:rPr lang="en-US" altLang="zh-CN" sz="2400" dirty="0"/>
              <a:t> </a:t>
            </a:r>
            <a:r>
              <a:rPr lang="zh-CN" altLang="en-US" sz="2400" dirty="0" smtClean="0"/>
              <a:t>需求。</a:t>
            </a:r>
            <a:endParaRPr lang="en-US" altLang="zh-CN" sz="2400" dirty="0" smtClean="0"/>
          </a:p>
          <a:p>
            <a:r>
              <a:rPr lang="zh-CN" altLang="en-US" dirty="0"/>
              <a:t>服务质量路由</a:t>
            </a:r>
            <a:r>
              <a:rPr lang="en-US" altLang="zh-CN" dirty="0"/>
              <a:t>(</a:t>
            </a:r>
            <a:r>
              <a:rPr lang="en-US" altLang="zh-CN" dirty="0" err="1"/>
              <a:t>QoSR</a:t>
            </a:r>
            <a:r>
              <a:rPr lang="en-US" altLang="zh-CN" dirty="0"/>
              <a:t>) </a:t>
            </a:r>
            <a:endParaRPr lang="en-US" altLang="zh-CN" dirty="0" smtClean="0"/>
          </a:p>
          <a:p>
            <a:pPr marL="0" indent="0">
              <a:buNone/>
            </a:pPr>
            <a:r>
              <a:rPr lang="en-US" altLang="zh-CN" sz="2400" dirty="0"/>
              <a:t> </a:t>
            </a:r>
            <a:r>
              <a:rPr lang="en-US" altLang="zh-CN" sz="2400" dirty="0" smtClean="0"/>
              <a:t>  </a:t>
            </a:r>
            <a:r>
              <a:rPr lang="en-US" altLang="zh-CN" sz="2400" dirty="0" err="1" smtClean="0"/>
              <a:t>QoSR</a:t>
            </a:r>
            <a:r>
              <a:rPr lang="en-US" altLang="zh-CN" sz="2400" dirty="0" smtClean="0"/>
              <a:t> </a:t>
            </a:r>
            <a:r>
              <a:rPr lang="zh-CN" altLang="en-US" sz="2400" dirty="0"/>
              <a:t>是一种动态路由协议</a:t>
            </a:r>
            <a:r>
              <a:rPr lang="en-US" altLang="zh-CN" sz="2400" dirty="0"/>
              <a:t>,</a:t>
            </a:r>
            <a:r>
              <a:rPr lang="zh-CN" altLang="en-US" sz="2400" dirty="0"/>
              <a:t>并且在其路径选择标准里可能包含</a:t>
            </a:r>
            <a:r>
              <a:rPr lang="zh-CN" altLang="en-US" sz="2400" dirty="0">
                <a:solidFill>
                  <a:srgbClr val="FF0000"/>
                </a:solidFill>
              </a:rPr>
              <a:t>可用带宽、链路和端到端路径利用率、资源消费量、延迟、跳数以及抖动等</a:t>
            </a:r>
            <a:r>
              <a:rPr lang="en-US" altLang="zh-CN" sz="2400" dirty="0" err="1">
                <a:solidFill>
                  <a:srgbClr val="FF0000"/>
                </a:solidFill>
              </a:rPr>
              <a:t>QoS</a:t>
            </a:r>
            <a:r>
              <a:rPr lang="en-US" altLang="zh-CN" sz="2400" dirty="0">
                <a:solidFill>
                  <a:srgbClr val="FF0000"/>
                </a:solidFill>
              </a:rPr>
              <a:t> </a:t>
            </a:r>
            <a:r>
              <a:rPr lang="zh-CN" altLang="en-US" sz="2400" dirty="0" smtClean="0">
                <a:solidFill>
                  <a:srgbClr val="FF0000"/>
                </a:solidFill>
              </a:rPr>
              <a:t>参数</a:t>
            </a:r>
            <a:r>
              <a:rPr lang="zh-CN" altLang="en-US" sz="2400" dirty="0" smtClean="0"/>
              <a:t>。</a:t>
            </a:r>
            <a:endParaRPr lang="en-US" altLang="zh-CN" sz="2400" dirty="0"/>
          </a:p>
          <a:p>
            <a:endParaRPr lang="en-US" altLang="zh-CN" dirty="0"/>
          </a:p>
          <a:p>
            <a:endParaRPr lang="zh-CN" altLang="en-US" dirty="0"/>
          </a:p>
        </p:txBody>
      </p:sp>
    </p:spTree>
    <p:extLst>
      <p:ext uri="{BB962C8B-B14F-4D97-AF65-F5344CB8AC3E}">
        <p14:creationId xmlns:p14="http://schemas.microsoft.com/office/powerpoint/2010/main" val="3332782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引自：互联网络服务质量路由算法研究综述</a:t>
            </a:r>
            <a:br>
              <a:rPr lang="zh-CN" altLang="en-US" dirty="0" smtClean="0"/>
            </a:br>
            <a:r>
              <a:rPr lang="en-US" altLang="zh-CN" dirty="0" smtClean="0"/>
              <a:t>						</a:t>
            </a:r>
            <a:r>
              <a:rPr lang="zh-CN" altLang="en-US" sz="3100" dirty="0" smtClean="0"/>
              <a:t>崔勇</a:t>
            </a:r>
            <a:r>
              <a:rPr lang="en-US" altLang="zh-CN" sz="3100" dirty="0" smtClean="0"/>
              <a:t>, </a:t>
            </a:r>
            <a:r>
              <a:rPr lang="zh-CN" altLang="en-US" sz="3100" dirty="0" smtClean="0"/>
              <a:t>吴建平</a:t>
            </a:r>
            <a:r>
              <a:rPr lang="en-US" altLang="zh-CN" sz="3100" dirty="0" smtClean="0"/>
              <a:t>, </a:t>
            </a:r>
            <a:r>
              <a:rPr lang="zh-CN" altLang="en-US" sz="3100" dirty="0" smtClean="0"/>
              <a:t>徐恪</a:t>
            </a:r>
            <a:r>
              <a:rPr lang="en-US" altLang="zh-CN" sz="3100" dirty="0" smtClean="0"/>
              <a:t>, </a:t>
            </a:r>
            <a:r>
              <a:rPr lang="zh-CN" altLang="en-US" sz="3100" dirty="0" smtClean="0"/>
              <a:t>徐明伟</a:t>
            </a:r>
            <a:endParaRPr lang="zh-CN" altLang="en-US" dirty="0"/>
          </a:p>
        </p:txBody>
      </p:sp>
      <p:sp>
        <p:nvSpPr>
          <p:cNvPr id="3" name="内容占位符 2"/>
          <p:cNvSpPr>
            <a:spLocks noGrp="1"/>
          </p:cNvSpPr>
          <p:nvPr>
            <p:ph idx="1"/>
          </p:nvPr>
        </p:nvSpPr>
        <p:spPr/>
        <p:txBody>
          <a:bodyPr>
            <a:normAutofit/>
          </a:bodyPr>
          <a:lstStyle/>
          <a:p>
            <a:r>
              <a:rPr lang="en-US" altLang="zh-CN" dirty="0" err="1" smtClean="0"/>
              <a:t>QoSR</a:t>
            </a:r>
            <a:r>
              <a:rPr lang="zh-CN" altLang="en-US" dirty="0" smtClean="0">
                <a:solidFill>
                  <a:srgbClr val="FF0000"/>
                </a:solidFill>
              </a:rPr>
              <a:t>主要目标</a:t>
            </a:r>
            <a:r>
              <a:rPr lang="zh-CN" altLang="en-US" dirty="0" smtClean="0"/>
              <a:t>：</a:t>
            </a:r>
            <a:endParaRPr lang="en-US" altLang="zh-CN" dirty="0" smtClean="0"/>
          </a:p>
          <a:p>
            <a:pPr marL="0" indent="0">
              <a:buNone/>
            </a:pPr>
            <a:r>
              <a:rPr lang="en-US" altLang="zh-CN" dirty="0"/>
              <a:t> </a:t>
            </a:r>
            <a:r>
              <a:rPr lang="en-US" altLang="zh-CN" dirty="0" smtClean="0"/>
              <a:t>  </a:t>
            </a:r>
            <a:r>
              <a:rPr lang="en-US" altLang="zh-CN" sz="4000" dirty="0" smtClean="0"/>
              <a:t>(</a:t>
            </a:r>
            <a:r>
              <a:rPr lang="en-US" altLang="zh-CN" sz="4000" dirty="0"/>
              <a:t>1) </a:t>
            </a:r>
            <a:r>
              <a:rPr lang="zh-CN" altLang="en-US" sz="4000" dirty="0"/>
              <a:t>为每一个接纳的</a:t>
            </a:r>
            <a:r>
              <a:rPr lang="en-US" altLang="zh-CN" sz="4000" dirty="0" err="1"/>
              <a:t>QoS</a:t>
            </a:r>
            <a:r>
              <a:rPr lang="en-US" altLang="zh-CN" sz="4000" dirty="0"/>
              <a:t> </a:t>
            </a:r>
            <a:r>
              <a:rPr lang="zh-CN" altLang="en-US" sz="4000" dirty="0"/>
              <a:t>业务连接请求</a:t>
            </a:r>
            <a:r>
              <a:rPr lang="en-US" altLang="zh-CN" sz="4000" dirty="0"/>
              <a:t>,</a:t>
            </a:r>
            <a:r>
              <a:rPr lang="zh-CN" altLang="en-US" sz="4000" dirty="0"/>
              <a:t>找到满足其</a:t>
            </a:r>
            <a:r>
              <a:rPr lang="en-US" altLang="zh-CN" sz="4000" dirty="0" err="1"/>
              <a:t>QoS</a:t>
            </a:r>
            <a:r>
              <a:rPr lang="en-US" altLang="zh-CN" sz="4000" dirty="0"/>
              <a:t> </a:t>
            </a:r>
            <a:r>
              <a:rPr lang="zh-CN" altLang="en-US" sz="4000" dirty="0"/>
              <a:t>要求的可行路径</a:t>
            </a:r>
            <a:r>
              <a:rPr lang="en-US" altLang="zh-CN" sz="4000" dirty="0"/>
              <a:t>(</a:t>
            </a:r>
            <a:r>
              <a:rPr lang="zh-CN" altLang="en-US" sz="4000" dirty="0"/>
              <a:t>组播树</a:t>
            </a:r>
            <a:r>
              <a:rPr lang="en-US" altLang="zh-CN" sz="4000" dirty="0"/>
              <a:t>); </a:t>
            </a:r>
          </a:p>
          <a:p>
            <a:pPr marL="0" indent="0">
              <a:buNone/>
            </a:pPr>
            <a:r>
              <a:rPr lang="en-US" altLang="zh-CN" sz="4000" dirty="0" smtClean="0"/>
              <a:t>   (</a:t>
            </a:r>
            <a:r>
              <a:rPr lang="en-US" altLang="zh-CN" sz="4000" dirty="0"/>
              <a:t>2) </a:t>
            </a:r>
            <a:r>
              <a:rPr lang="zh-CN" altLang="en-US" sz="4000" dirty="0"/>
              <a:t>优化全局资源利用率</a:t>
            </a:r>
            <a:r>
              <a:rPr lang="en-US" altLang="zh-CN" sz="4000" dirty="0"/>
              <a:t>,</a:t>
            </a:r>
            <a:r>
              <a:rPr lang="zh-CN" altLang="en-US" sz="4000" dirty="0"/>
              <a:t>平衡网络负载</a:t>
            </a:r>
            <a:r>
              <a:rPr lang="en-US" altLang="zh-CN" sz="4000" dirty="0"/>
              <a:t>,</a:t>
            </a:r>
            <a:r>
              <a:rPr lang="zh-CN" altLang="en-US" sz="4000" dirty="0"/>
              <a:t>从而最大化网络接受其他</a:t>
            </a:r>
            <a:r>
              <a:rPr lang="en-US" altLang="zh-CN" sz="4000" dirty="0" err="1"/>
              <a:t>QoS</a:t>
            </a:r>
            <a:r>
              <a:rPr lang="en-US" altLang="zh-CN" sz="4000" dirty="0"/>
              <a:t> </a:t>
            </a:r>
            <a:r>
              <a:rPr lang="zh-CN" altLang="en-US" sz="4000" dirty="0"/>
              <a:t>请求</a:t>
            </a:r>
            <a:r>
              <a:rPr lang="zh-CN" altLang="en-US" sz="4000" dirty="0" smtClean="0"/>
              <a:t>的能力。</a:t>
            </a:r>
            <a:endParaRPr lang="en-US" altLang="zh-CN" sz="4000" dirty="0" smtClean="0"/>
          </a:p>
        </p:txBody>
      </p:sp>
    </p:spTree>
    <p:extLst>
      <p:ext uri="{BB962C8B-B14F-4D97-AF65-F5344CB8AC3E}">
        <p14:creationId xmlns:p14="http://schemas.microsoft.com/office/powerpoint/2010/main" val="38106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引自：互联网络服务质量路由算法研究综述</a:t>
            </a:r>
            <a:br>
              <a:rPr lang="zh-CN" altLang="en-US" dirty="0" smtClean="0"/>
            </a:br>
            <a:r>
              <a:rPr lang="en-US" altLang="zh-CN" dirty="0" smtClean="0"/>
              <a:t>						</a:t>
            </a:r>
            <a:r>
              <a:rPr lang="zh-CN" altLang="en-US" sz="3100" dirty="0" smtClean="0"/>
              <a:t>崔勇</a:t>
            </a:r>
            <a:r>
              <a:rPr lang="en-US" altLang="zh-CN" sz="3100" dirty="0" smtClean="0"/>
              <a:t>, </a:t>
            </a:r>
            <a:r>
              <a:rPr lang="zh-CN" altLang="en-US" sz="3100" dirty="0" smtClean="0"/>
              <a:t>吴建平</a:t>
            </a:r>
            <a:r>
              <a:rPr lang="en-US" altLang="zh-CN" sz="3100" dirty="0" smtClean="0"/>
              <a:t>, </a:t>
            </a:r>
            <a:r>
              <a:rPr lang="zh-CN" altLang="en-US" sz="3100" dirty="0" smtClean="0"/>
              <a:t>徐恪</a:t>
            </a:r>
            <a:r>
              <a:rPr lang="en-US" altLang="zh-CN" sz="3100" dirty="0" smtClean="0"/>
              <a:t>, </a:t>
            </a:r>
            <a:r>
              <a:rPr lang="zh-CN" altLang="en-US" sz="3100" dirty="0" smtClean="0"/>
              <a:t>徐明伟</a:t>
            </a:r>
            <a:endParaRPr lang="zh-CN" altLang="en-US" dirty="0"/>
          </a:p>
        </p:txBody>
      </p:sp>
      <p:sp>
        <p:nvSpPr>
          <p:cNvPr id="3" name="内容占位符 2"/>
          <p:cNvSpPr>
            <a:spLocks noGrp="1"/>
          </p:cNvSpPr>
          <p:nvPr>
            <p:ph idx="1"/>
          </p:nvPr>
        </p:nvSpPr>
        <p:spPr/>
        <p:txBody>
          <a:bodyPr/>
          <a:lstStyle/>
          <a:p>
            <a:r>
              <a:rPr lang="en-US" altLang="zh-CN" b="1" dirty="0" err="1" smtClean="0"/>
              <a:t>QoS</a:t>
            </a:r>
            <a:r>
              <a:rPr lang="zh-CN" altLang="en-US" dirty="0" smtClean="0"/>
              <a:t>度量</a:t>
            </a:r>
          </a:p>
          <a:p>
            <a:pPr marL="0" indent="0">
              <a:buNone/>
            </a:pPr>
            <a:r>
              <a:rPr lang="zh-CN" altLang="en-US" sz="2400" dirty="0" smtClean="0"/>
              <a:t>  </a:t>
            </a:r>
            <a:r>
              <a:rPr lang="en-US" altLang="zh-CN" sz="2400" dirty="0" err="1" smtClean="0"/>
              <a:t>QoS</a:t>
            </a:r>
            <a:r>
              <a:rPr lang="en-US" altLang="zh-CN" sz="2400" dirty="0" smtClean="0"/>
              <a:t> </a:t>
            </a:r>
            <a:r>
              <a:rPr lang="zh-CN" altLang="en-US" sz="2400" dirty="0"/>
              <a:t>度量主要包括可用带宽、端到端延迟、分组丢失率、抖动和花费</a:t>
            </a:r>
            <a:r>
              <a:rPr lang="en-US" altLang="zh-CN" sz="2400" dirty="0"/>
              <a:t>,</a:t>
            </a:r>
            <a:r>
              <a:rPr lang="zh-CN" altLang="en-US" sz="2400" dirty="0"/>
              <a:t>不同的度量具有不同的</a:t>
            </a:r>
            <a:r>
              <a:rPr lang="zh-CN" altLang="en-US" sz="2400" dirty="0" smtClean="0"/>
              <a:t>性质。</a:t>
            </a:r>
            <a:r>
              <a:rPr lang="en-US" altLang="zh-CN" dirty="0" err="1"/>
              <a:t>QoS</a:t>
            </a:r>
            <a:r>
              <a:rPr lang="en-US" altLang="zh-CN" dirty="0"/>
              <a:t> </a:t>
            </a:r>
            <a:r>
              <a:rPr lang="zh-CN" altLang="en-US" dirty="0"/>
              <a:t>度量可以分为</a:t>
            </a:r>
            <a:r>
              <a:rPr lang="zh-CN" altLang="en-US" dirty="0">
                <a:solidFill>
                  <a:srgbClr val="FF0000"/>
                </a:solidFill>
              </a:rPr>
              <a:t>可加性度量、可乘性度量和最小性度量</a:t>
            </a:r>
            <a:r>
              <a:rPr lang="en-US" altLang="zh-CN" dirty="0"/>
              <a:t>3 </a:t>
            </a:r>
            <a:r>
              <a:rPr lang="zh-CN" altLang="en-US" dirty="0" smtClean="0"/>
              <a:t>类。</a:t>
            </a:r>
            <a:endParaRPr lang="en-US" altLang="zh-CN" dirty="0" smtClean="0"/>
          </a:p>
          <a:p>
            <a:pPr marL="0" indent="0">
              <a:buNone/>
            </a:pPr>
            <a:endParaRPr lang="zh-CN" altLang="en-US" sz="2400" dirty="0" smtClean="0"/>
          </a:p>
          <a:p>
            <a:endParaRPr lang="en-US" altLang="zh-CN" dirty="0" smtClean="0"/>
          </a:p>
        </p:txBody>
      </p:sp>
      <p:pic>
        <p:nvPicPr>
          <p:cNvPr id="4" name="图片 3"/>
          <p:cNvPicPr>
            <a:picLocks noChangeAspect="1"/>
          </p:cNvPicPr>
          <p:nvPr/>
        </p:nvPicPr>
        <p:blipFill>
          <a:blip r:embed="rId2"/>
          <a:stretch>
            <a:fillRect/>
          </a:stretch>
        </p:blipFill>
        <p:spPr>
          <a:xfrm>
            <a:off x="3529263" y="3126242"/>
            <a:ext cx="8017042" cy="3185658"/>
          </a:xfrm>
          <a:prstGeom prst="rect">
            <a:avLst/>
          </a:prstGeom>
        </p:spPr>
      </p:pic>
    </p:spTree>
    <p:extLst>
      <p:ext uri="{BB962C8B-B14F-4D97-AF65-F5344CB8AC3E}">
        <p14:creationId xmlns:p14="http://schemas.microsoft.com/office/powerpoint/2010/main" val="1063831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690688"/>
            <a:ext cx="5390476" cy="1152381"/>
          </a:xfrm>
          <a:prstGeom prst="rect">
            <a:avLst/>
          </a:prstGeom>
        </p:spPr>
      </p:pic>
      <p:pic>
        <p:nvPicPr>
          <p:cNvPr id="5" name="图片 4"/>
          <p:cNvPicPr>
            <a:picLocks noChangeAspect="1"/>
          </p:cNvPicPr>
          <p:nvPr/>
        </p:nvPicPr>
        <p:blipFill>
          <a:blip r:embed="rId3"/>
          <a:stretch>
            <a:fillRect/>
          </a:stretch>
        </p:blipFill>
        <p:spPr>
          <a:xfrm>
            <a:off x="838200" y="3016251"/>
            <a:ext cx="9800000" cy="1580952"/>
          </a:xfrm>
          <a:prstGeom prst="rect">
            <a:avLst/>
          </a:prstGeom>
        </p:spPr>
      </p:pic>
    </p:spTree>
    <p:extLst>
      <p:ext uri="{BB962C8B-B14F-4D97-AF65-F5344CB8AC3E}">
        <p14:creationId xmlns:p14="http://schemas.microsoft.com/office/powerpoint/2010/main" val="2323884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219835"/>
          </a:xfrm>
        </p:spPr>
        <p:txBody>
          <a:bodyPr>
            <a:normAutofit/>
          </a:bodyPr>
          <a:lstStyle/>
          <a:p>
            <a:r>
              <a:rPr lang="en-US" altLang="zh-CN" sz="3200" dirty="0" err="1" smtClean="0"/>
              <a:t>Qos</a:t>
            </a:r>
            <a:r>
              <a:rPr lang="zh-CN" altLang="en-US" sz="3200" dirty="0" smtClean="0"/>
              <a:t>路由计算</a:t>
            </a:r>
            <a:r>
              <a:rPr lang="en-US" altLang="zh-CN" sz="3200" dirty="0" smtClean="0"/>
              <a:t/>
            </a:r>
            <a:br>
              <a:rPr lang="en-US" altLang="zh-CN" sz="3200" dirty="0" smtClean="0"/>
            </a:br>
            <a:endParaRPr lang="zh-CN" altLang="en-US" sz="3200" dirty="0"/>
          </a:p>
        </p:txBody>
      </p:sp>
      <p:sp>
        <p:nvSpPr>
          <p:cNvPr id="3" name="内容占位符 2"/>
          <p:cNvSpPr>
            <a:spLocks noGrp="1"/>
          </p:cNvSpPr>
          <p:nvPr>
            <p:ph idx="1"/>
          </p:nvPr>
        </p:nvSpPr>
        <p:spPr/>
        <p:txBody>
          <a:bodyPr/>
          <a:lstStyle/>
          <a:p>
            <a:pPr marL="0" indent="0">
              <a:buNone/>
            </a:pPr>
            <a:r>
              <a:rPr lang="zh-CN" altLang="en-US" dirty="0" smtClean="0"/>
              <a:t></a:t>
            </a:r>
            <a:endParaRPr lang="zh-CN" altLang="en-US" dirty="0"/>
          </a:p>
        </p:txBody>
      </p:sp>
      <p:pic>
        <p:nvPicPr>
          <p:cNvPr id="6" name="图片 5"/>
          <p:cNvPicPr>
            <a:picLocks noChangeAspect="1"/>
          </p:cNvPicPr>
          <p:nvPr/>
        </p:nvPicPr>
        <p:blipFill>
          <a:blip r:embed="rId3"/>
          <a:stretch>
            <a:fillRect/>
          </a:stretch>
        </p:blipFill>
        <p:spPr>
          <a:xfrm>
            <a:off x="838200" y="1505831"/>
            <a:ext cx="10515600" cy="4990926"/>
          </a:xfrm>
          <a:prstGeom prst="rect">
            <a:avLst/>
          </a:prstGeom>
        </p:spPr>
      </p:pic>
    </p:spTree>
    <p:extLst>
      <p:ext uri="{BB962C8B-B14F-4D97-AF65-F5344CB8AC3E}">
        <p14:creationId xmlns:p14="http://schemas.microsoft.com/office/powerpoint/2010/main" val="3244185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其他流量调度算法</a:t>
            </a:r>
            <a:r>
              <a:rPr lang="en-US" altLang="zh-CN" dirty="0" smtClean="0"/>
              <a:t>—</a:t>
            </a:r>
            <a:r>
              <a:rPr lang="zh-CN" altLang="en-US" dirty="0" smtClean="0"/>
              <a:t>蚁群算法等</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参考文献：</a:t>
            </a:r>
            <a:endParaRPr lang="en-US" altLang="zh-CN" dirty="0" smtClean="0"/>
          </a:p>
          <a:p>
            <a:pPr marL="0" indent="0">
              <a:buNone/>
            </a:pPr>
            <a:r>
              <a:rPr lang="zh-CN" altLang="en-US" sz="2000" dirty="0" smtClean="0"/>
              <a:t>（</a:t>
            </a:r>
            <a:r>
              <a:rPr lang="en-US" altLang="zh-CN" sz="2000" dirty="0" smtClean="0"/>
              <a:t>1</a:t>
            </a:r>
            <a:r>
              <a:rPr lang="zh-CN" altLang="en-US" sz="2000" dirty="0" smtClean="0"/>
              <a:t>）</a:t>
            </a:r>
            <a:r>
              <a:rPr lang="en-US" altLang="zh-CN" sz="2000" dirty="0" smtClean="0"/>
              <a:t>A </a:t>
            </a:r>
            <a:r>
              <a:rPr lang="en-US" altLang="zh-CN" sz="2000" dirty="0" err="1" smtClean="0"/>
              <a:t>QoS</a:t>
            </a:r>
            <a:r>
              <a:rPr lang="en-US" altLang="zh-CN" sz="2000" dirty="0" smtClean="0"/>
              <a:t> Routing Algorithm Based on Ant Algorithm </a:t>
            </a:r>
          </a:p>
          <a:p>
            <a:pPr marL="0" indent="0">
              <a:buNone/>
            </a:pPr>
            <a:r>
              <a:rPr lang="en-US" altLang="zh-CN" sz="2000" dirty="0"/>
              <a:t>	</a:t>
            </a:r>
            <a:r>
              <a:rPr lang="en-US" altLang="zh-CN" sz="2000" dirty="0" smtClean="0"/>
              <a:t>Zhang </a:t>
            </a:r>
            <a:r>
              <a:rPr lang="en-US" altLang="zh-CN" sz="2000" dirty="0" err="1" smtClean="0"/>
              <a:t>Subing</a:t>
            </a:r>
            <a:r>
              <a:rPr lang="en-US" altLang="zh-CN" sz="2000" dirty="0" smtClean="0"/>
              <a:t> Liu Zemin</a:t>
            </a:r>
          </a:p>
          <a:p>
            <a:pPr marL="0" indent="0">
              <a:buNone/>
            </a:pPr>
            <a:r>
              <a:rPr lang="en-US" altLang="zh-CN" sz="2000" dirty="0" smtClean="0"/>
              <a:t>	Beijing University of Posts and Telecommunications</a:t>
            </a:r>
          </a:p>
          <a:p>
            <a:pPr marL="0" indent="0">
              <a:buNone/>
            </a:pPr>
            <a:r>
              <a:rPr lang="zh-CN" altLang="en-US" sz="2000" dirty="0" smtClean="0"/>
              <a:t>（</a:t>
            </a:r>
            <a:r>
              <a:rPr lang="en-US" altLang="zh-CN" sz="2000" dirty="0" smtClean="0"/>
              <a:t>2</a:t>
            </a:r>
            <a:r>
              <a:rPr lang="zh-CN" altLang="en-US" sz="2000" dirty="0" smtClean="0"/>
              <a:t>）</a:t>
            </a:r>
            <a:r>
              <a:rPr lang="en-US" altLang="zh-CN" sz="2000" dirty="0" smtClean="0"/>
              <a:t>Ant </a:t>
            </a:r>
            <a:r>
              <a:rPr lang="en-US" altLang="zh-CN" sz="2000" dirty="0"/>
              <a:t>Colony Optimization for </a:t>
            </a:r>
            <a:r>
              <a:rPr lang="en-US" altLang="zh-CN" sz="2000" dirty="0" err="1"/>
              <a:t>QoE</a:t>
            </a:r>
            <a:r>
              <a:rPr lang="en-US" altLang="zh-CN" sz="2000" dirty="0"/>
              <a:t>-Centric </a:t>
            </a:r>
            <a:r>
              <a:rPr lang="en-US" altLang="zh-CN" sz="2000" dirty="0" smtClean="0"/>
              <a:t>Flow Routing </a:t>
            </a:r>
            <a:r>
              <a:rPr lang="en-US" altLang="zh-CN" sz="2000" dirty="0"/>
              <a:t>in Software-Defined Networks</a:t>
            </a:r>
            <a:endParaRPr lang="en-US" altLang="zh-CN" sz="1600" dirty="0" smtClean="0"/>
          </a:p>
          <a:p>
            <a:pPr marL="0" indent="0">
              <a:buNone/>
            </a:pPr>
            <a:r>
              <a:rPr lang="en-US" altLang="zh-CN" sz="2000" dirty="0" smtClean="0"/>
              <a:t>	</a:t>
            </a:r>
            <a:r>
              <a:rPr lang="en-US" altLang="zh-CN" sz="2000" dirty="0" err="1" smtClean="0"/>
              <a:t>Ognjen</a:t>
            </a:r>
            <a:r>
              <a:rPr lang="en-US" altLang="zh-CN" sz="2000" dirty="0" smtClean="0"/>
              <a:t> </a:t>
            </a:r>
            <a:r>
              <a:rPr lang="en-US" altLang="zh-CN" sz="2000" dirty="0" err="1" smtClean="0"/>
              <a:t>Dobrijevic</a:t>
            </a:r>
            <a:r>
              <a:rPr lang="en-US" altLang="zh-CN" sz="2000" dirty="0" smtClean="0"/>
              <a:t>, </a:t>
            </a:r>
            <a:r>
              <a:rPr lang="en-US" altLang="zh-CN" sz="2000" dirty="0" err="1" smtClean="0"/>
              <a:t>Matija</a:t>
            </a:r>
            <a:r>
              <a:rPr lang="en-US" altLang="zh-CN" sz="2000" dirty="0" smtClean="0"/>
              <a:t> </a:t>
            </a:r>
            <a:r>
              <a:rPr lang="en-US" altLang="zh-CN" sz="2000" dirty="0" err="1" smtClean="0"/>
              <a:t>Santl</a:t>
            </a:r>
            <a:r>
              <a:rPr lang="en-US" altLang="zh-CN" sz="2000" dirty="0" smtClean="0"/>
              <a:t>, and Maja </a:t>
            </a:r>
            <a:r>
              <a:rPr lang="en-US" altLang="zh-CN" sz="2000" dirty="0" err="1" smtClean="0"/>
              <a:t>Matijasevic</a:t>
            </a:r>
            <a:endParaRPr lang="en-US" altLang="zh-CN" sz="2000" dirty="0" smtClean="0"/>
          </a:p>
          <a:p>
            <a:pPr marL="0" indent="0">
              <a:buNone/>
            </a:pPr>
            <a:r>
              <a:rPr lang="en-US" altLang="zh-CN" sz="2000" dirty="0" smtClean="0"/>
              <a:t>	University of Zagreb, Faculty of Electrical Engineering and Computing</a:t>
            </a:r>
          </a:p>
          <a:p>
            <a:pPr marL="0" indent="0">
              <a:buNone/>
            </a:pPr>
            <a:r>
              <a:rPr lang="zh-CN" altLang="en-US" sz="2000" dirty="0" smtClean="0"/>
              <a:t>（</a:t>
            </a:r>
            <a:r>
              <a:rPr lang="en-US" altLang="zh-CN" sz="2000" dirty="0" smtClean="0"/>
              <a:t>3</a:t>
            </a:r>
            <a:r>
              <a:rPr lang="zh-CN" altLang="en-US" sz="2000" dirty="0" smtClean="0"/>
              <a:t>）</a:t>
            </a:r>
            <a:r>
              <a:rPr lang="en-US" altLang="zh-CN" sz="1800" dirty="0"/>
              <a:t>Research of a SDN Traffic Scheduling </a:t>
            </a:r>
            <a:r>
              <a:rPr lang="en-US" altLang="zh-CN" sz="1800" dirty="0" smtClean="0"/>
              <a:t>Technology Based </a:t>
            </a:r>
            <a:r>
              <a:rPr lang="en-US" altLang="zh-CN" sz="1800" dirty="0"/>
              <a:t>on Ant Colony </a:t>
            </a:r>
            <a:r>
              <a:rPr lang="en-US" altLang="zh-CN" sz="1800" dirty="0" smtClean="0"/>
              <a:t>Algorithm</a:t>
            </a:r>
          </a:p>
          <a:p>
            <a:pPr marL="0" indent="0">
              <a:buNone/>
            </a:pPr>
            <a:r>
              <a:rPr lang="en-US" altLang="zh-CN" sz="1900" dirty="0" smtClean="0"/>
              <a:t>	</a:t>
            </a:r>
            <a:r>
              <a:rPr lang="en-US" altLang="zh-CN" sz="1900" dirty="0" err="1" smtClean="0"/>
              <a:t>YanLing</a:t>
            </a:r>
            <a:r>
              <a:rPr lang="en-US" altLang="zh-CN" sz="1900" dirty="0" smtClean="0"/>
              <a:t> Wang, </a:t>
            </a:r>
            <a:r>
              <a:rPr lang="en-US" altLang="zh-CN" sz="1900" dirty="0" err="1"/>
              <a:t>KunJie</a:t>
            </a:r>
            <a:r>
              <a:rPr lang="en-US" altLang="zh-CN" sz="1900" dirty="0"/>
              <a:t> </a:t>
            </a:r>
            <a:r>
              <a:rPr lang="en-US" altLang="zh-CN" sz="1900" dirty="0" smtClean="0"/>
              <a:t>Yuan, </a:t>
            </a:r>
            <a:r>
              <a:rPr lang="en-US" altLang="zh-CN" sz="1900" dirty="0"/>
              <a:t>Wang </a:t>
            </a:r>
            <a:r>
              <a:rPr lang="en-US" altLang="zh-CN" sz="1900" dirty="0" smtClean="0"/>
              <a:t>Fang, </a:t>
            </a:r>
            <a:r>
              <a:rPr lang="en-US" altLang="zh-CN" sz="1900" dirty="0" err="1"/>
              <a:t>YuHuai</a:t>
            </a:r>
            <a:r>
              <a:rPr lang="en-US" altLang="zh-CN" sz="1900" dirty="0"/>
              <a:t> </a:t>
            </a:r>
            <a:r>
              <a:rPr lang="en-US" altLang="zh-CN" sz="1900" dirty="0" smtClean="0"/>
              <a:t>Liu, </a:t>
            </a:r>
            <a:r>
              <a:rPr lang="en-US" altLang="zh-CN" sz="1900" dirty="0"/>
              <a:t>Ma </a:t>
            </a:r>
            <a:r>
              <a:rPr lang="en-US" altLang="zh-CN" sz="1900" dirty="0" smtClean="0"/>
              <a:t>Jun</a:t>
            </a:r>
            <a:endParaRPr lang="en-US" altLang="zh-CN" sz="1900" dirty="0"/>
          </a:p>
          <a:p>
            <a:pPr marL="0" indent="0">
              <a:buNone/>
            </a:pPr>
            <a:r>
              <a:rPr lang="en-US" altLang="zh-CN" sz="1900" dirty="0" smtClean="0"/>
              <a:t>	School </a:t>
            </a:r>
            <a:r>
              <a:rPr lang="en-US" altLang="zh-CN" sz="1900" dirty="0"/>
              <a:t>of Information Engineering, </a:t>
            </a:r>
            <a:r>
              <a:rPr lang="en-US" altLang="zh-CN" sz="1900" dirty="0" err="1"/>
              <a:t>ZhengZhou</a:t>
            </a:r>
            <a:r>
              <a:rPr lang="en-US" altLang="zh-CN" sz="1900" dirty="0"/>
              <a:t> University, </a:t>
            </a:r>
            <a:r>
              <a:rPr lang="en-US" altLang="zh-CN" sz="1900" dirty="0" smtClean="0"/>
              <a:t>China</a:t>
            </a:r>
          </a:p>
          <a:p>
            <a:pPr marL="0" indent="0">
              <a:buNone/>
            </a:pPr>
            <a:r>
              <a:rPr lang="zh-CN" altLang="en-US" sz="1900" dirty="0" smtClean="0"/>
              <a:t>（</a:t>
            </a:r>
            <a:r>
              <a:rPr lang="en-US" altLang="zh-CN" sz="1900" dirty="0" smtClean="0"/>
              <a:t>4</a:t>
            </a:r>
            <a:r>
              <a:rPr lang="zh-CN" altLang="en-US" sz="1900" dirty="0" smtClean="0"/>
              <a:t>）</a:t>
            </a:r>
            <a:r>
              <a:rPr lang="zh-CN" altLang="en-US" sz="1900" dirty="0"/>
              <a:t>一种</a:t>
            </a:r>
            <a:r>
              <a:rPr lang="en-US" altLang="zh-CN" sz="1900" dirty="0"/>
              <a:t>SDN</a:t>
            </a:r>
            <a:r>
              <a:rPr lang="zh-CN" altLang="en-US" sz="1900" dirty="0"/>
              <a:t>架构下业务属性相关的多径路由算法</a:t>
            </a:r>
          </a:p>
          <a:p>
            <a:pPr marL="0" indent="0">
              <a:buNone/>
            </a:pPr>
            <a:r>
              <a:rPr lang="en-US" altLang="zh-CN" sz="1900" dirty="0" smtClean="0"/>
              <a:t>	</a:t>
            </a:r>
            <a:r>
              <a:rPr lang="zh-CN" altLang="en-US" sz="1900" dirty="0" smtClean="0"/>
              <a:t>余</a:t>
            </a:r>
            <a:r>
              <a:rPr lang="zh-CN" altLang="en-US" sz="1900" dirty="0"/>
              <a:t>翔，易明敏，杨路</a:t>
            </a:r>
          </a:p>
          <a:p>
            <a:pPr marL="0" indent="0">
              <a:buNone/>
            </a:pPr>
            <a:r>
              <a:rPr lang="en-US" altLang="zh-CN" sz="1900" dirty="0" smtClean="0"/>
              <a:t>	(</a:t>
            </a:r>
            <a:r>
              <a:rPr lang="zh-CN" altLang="en-US" sz="1900" dirty="0"/>
              <a:t>重庆邮电大学信息与通信工程学院，重庆</a:t>
            </a:r>
            <a:r>
              <a:rPr lang="en-US" altLang="zh-CN" sz="1900" dirty="0"/>
              <a:t>400065)</a:t>
            </a:r>
            <a:endParaRPr lang="en-US" altLang="zh-CN" sz="1300" dirty="0"/>
          </a:p>
        </p:txBody>
      </p:sp>
    </p:spTree>
    <p:extLst>
      <p:ext uri="{BB962C8B-B14F-4D97-AF65-F5344CB8AC3E}">
        <p14:creationId xmlns:p14="http://schemas.microsoft.com/office/powerpoint/2010/main" val="1475037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相关路由算法介绍</a:t>
            </a:r>
            <a:r>
              <a:rPr lang="en-US" altLang="zh-CN" dirty="0" smtClean="0"/>
              <a:t>—</a:t>
            </a:r>
            <a:r>
              <a:rPr lang="zh-CN" altLang="en-US" dirty="0" smtClean="0"/>
              <a:t>蚁群算法</a:t>
            </a:r>
            <a:endParaRPr lang="zh-CN" altLang="en-US" dirty="0"/>
          </a:p>
        </p:txBody>
      </p:sp>
      <p:pic>
        <p:nvPicPr>
          <p:cNvPr id="6" name="内容占位符 5"/>
          <p:cNvPicPr>
            <a:picLocks noGrp="1" noChangeAspect="1"/>
          </p:cNvPicPr>
          <p:nvPr>
            <p:ph idx="1"/>
          </p:nvPr>
        </p:nvPicPr>
        <p:blipFill>
          <a:blip r:embed="rId2"/>
          <a:stretch>
            <a:fillRect/>
          </a:stretch>
        </p:blipFill>
        <p:spPr>
          <a:xfrm>
            <a:off x="838200" y="1781249"/>
            <a:ext cx="3742857" cy="3323809"/>
          </a:xfrm>
          <a:prstGeom prst="rect">
            <a:avLst/>
          </a:prstGeom>
        </p:spPr>
      </p:pic>
      <p:pic>
        <p:nvPicPr>
          <p:cNvPr id="7" name="图片 6"/>
          <p:cNvPicPr>
            <a:picLocks noChangeAspect="1"/>
          </p:cNvPicPr>
          <p:nvPr/>
        </p:nvPicPr>
        <p:blipFill>
          <a:blip r:embed="rId3"/>
          <a:stretch>
            <a:fillRect/>
          </a:stretch>
        </p:blipFill>
        <p:spPr>
          <a:xfrm>
            <a:off x="5160135" y="1552677"/>
            <a:ext cx="3914286" cy="3780952"/>
          </a:xfrm>
          <a:prstGeom prst="rect">
            <a:avLst/>
          </a:prstGeom>
        </p:spPr>
      </p:pic>
    </p:spTree>
    <p:extLst>
      <p:ext uri="{BB962C8B-B14F-4D97-AF65-F5344CB8AC3E}">
        <p14:creationId xmlns:p14="http://schemas.microsoft.com/office/powerpoint/2010/main" val="267990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相关路由算法介绍</a:t>
            </a:r>
            <a:r>
              <a:rPr lang="en-US" altLang="zh-CN" dirty="0" smtClean="0"/>
              <a:t>—</a:t>
            </a:r>
            <a:r>
              <a:rPr lang="zh-CN" altLang="en-US" dirty="0" smtClean="0"/>
              <a:t>蚁群算法</a:t>
            </a:r>
            <a:endParaRPr lang="zh-CN" altLang="en-US" dirty="0"/>
          </a:p>
        </p:txBody>
      </p:sp>
      <p:pic>
        <p:nvPicPr>
          <p:cNvPr id="4" name="内容占位符 3"/>
          <p:cNvPicPr>
            <a:picLocks noGrp="1" noChangeAspect="1"/>
          </p:cNvPicPr>
          <p:nvPr>
            <p:ph idx="1"/>
          </p:nvPr>
        </p:nvPicPr>
        <p:blipFill>
          <a:blip r:embed="rId2"/>
          <a:stretch>
            <a:fillRect/>
          </a:stretch>
        </p:blipFill>
        <p:spPr>
          <a:xfrm>
            <a:off x="1046392" y="1856203"/>
            <a:ext cx="4019048" cy="4171429"/>
          </a:xfrm>
          <a:prstGeom prst="rect">
            <a:avLst/>
          </a:prstGeom>
        </p:spPr>
      </p:pic>
      <p:pic>
        <p:nvPicPr>
          <p:cNvPr id="5" name="图片 4"/>
          <p:cNvPicPr>
            <a:picLocks noChangeAspect="1"/>
          </p:cNvPicPr>
          <p:nvPr/>
        </p:nvPicPr>
        <p:blipFill>
          <a:blip r:embed="rId3"/>
          <a:stretch>
            <a:fillRect/>
          </a:stretch>
        </p:blipFill>
        <p:spPr>
          <a:xfrm>
            <a:off x="5184520" y="1267001"/>
            <a:ext cx="3610098" cy="5349831"/>
          </a:xfrm>
          <a:prstGeom prst="rect">
            <a:avLst/>
          </a:prstGeom>
        </p:spPr>
      </p:pic>
      <p:pic>
        <p:nvPicPr>
          <p:cNvPr id="6" name="图片 5"/>
          <p:cNvPicPr>
            <a:picLocks noChangeAspect="1"/>
          </p:cNvPicPr>
          <p:nvPr/>
        </p:nvPicPr>
        <p:blipFill>
          <a:blip r:embed="rId4"/>
          <a:stretch>
            <a:fillRect/>
          </a:stretch>
        </p:blipFill>
        <p:spPr>
          <a:xfrm>
            <a:off x="8834698" y="1690688"/>
            <a:ext cx="3135799" cy="1935678"/>
          </a:xfrm>
          <a:prstGeom prst="rect">
            <a:avLst/>
          </a:prstGeom>
        </p:spPr>
      </p:pic>
    </p:spTree>
    <p:extLst>
      <p:ext uri="{BB962C8B-B14F-4D97-AF65-F5344CB8AC3E}">
        <p14:creationId xmlns:p14="http://schemas.microsoft.com/office/powerpoint/2010/main" val="1390326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流量工程</a:t>
            </a:r>
            <a:r>
              <a:rPr lang="en-US" altLang="zh-CN" dirty="0" smtClean="0"/>
              <a:t>-</a:t>
            </a:r>
            <a:r>
              <a:rPr lang="en-US" altLang="zh-CN" dirty="0" err="1" smtClean="0"/>
              <a:t>Tcp</a:t>
            </a:r>
            <a:r>
              <a:rPr lang="zh-CN" altLang="en-US" dirty="0"/>
              <a:t>伪拥塞问题探究</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伪拥塞：数据包有可能在链路轻负载的情况下使数据包产生较大的时延。（性能低原因</a:t>
            </a:r>
            <a:r>
              <a:rPr lang="en-US" altLang="zh-CN" dirty="0" smtClean="0"/>
              <a:t>1 </a:t>
            </a:r>
            <a:r>
              <a:rPr lang="en-US" altLang="zh-CN" dirty="0" err="1" smtClean="0"/>
              <a:t>tcp</a:t>
            </a:r>
            <a:r>
              <a:rPr lang="zh-CN" altLang="en-US" dirty="0" smtClean="0"/>
              <a:t>建立连接困难，</a:t>
            </a:r>
            <a:r>
              <a:rPr lang="en-US" altLang="zh-CN" dirty="0" smtClean="0"/>
              <a:t>2 </a:t>
            </a:r>
            <a:r>
              <a:rPr lang="en-US" altLang="zh-CN" dirty="0" err="1" smtClean="0"/>
              <a:t>tcp</a:t>
            </a:r>
            <a:r>
              <a:rPr lang="zh-CN" altLang="en-US" dirty="0" smtClean="0"/>
              <a:t>传输效率低）</a:t>
            </a:r>
            <a:endParaRPr lang="en-US" altLang="zh-CN" dirty="0" smtClean="0"/>
          </a:p>
          <a:p>
            <a:r>
              <a:rPr lang="zh-CN" altLang="en-US" dirty="0" smtClean="0"/>
              <a:t>清华的张庭对这</a:t>
            </a:r>
            <a:r>
              <a:rPr lang="zh-CN" altLang="en-US" dirty="0"/>
              <a:t>两</a:t>
            </a:r>
            <a:r>
              <a:rPr lang="zh-CN" altLang="en-US" dirty="0" smtClean="0"/>
              <a:t>个原因进行分析并做了相关实验</a:t>
            </a:r>
            <a:endParaRPr lang="en-US" altLang="zh-CN" dirty="0" smtClean="0"/>
          </a:p>
          <a:p>
            <a:r>
              <a:rPr lang="zh-CN" altLang="en-US" dirty="0" smtClean="0"/>
              <a:t>有关实验表明</a:t>
            </a:r>
            <a:r>
              <a:rPr lang="en-US" altLang="zh-CN" dirty="0" err="1" smtClean="0"/>
              <a:t>sdn</a:t>
            </a:r>
            <a:r>
              <a:rPr lang="zh-CN" altLang="en-US" dirty="0" smtClean="0"/>
              <a:t>网络中</a:t>
            </a:r>
            <a:r>
              <a:rPr lang="en-US" altLang="zh-CN" dirty="0" err="1" smtClean="0"/>
              <a:t>tcp</a:t>
            </a:r>
            <a:r>
              <a:rPr lang="zh-CN" altLang="en-US" dirty="0" smtClean="0"/>
              <a:t>伪拥塞主要是交换机造成。</a:t>
            </a:r>
            <a:endParaRPr lang="en-US" altLang="zh-CN" dirty="0" smtClean="0"/>
          </a:p>
          <a:p>
            <a:r>
              <a:rPr lang="zh-CN" altLang="en-US" dirty="0" smtClean="0"/>
              <a:t>低效是高速</a:t>
            </a:r>
            <a:r>
              <a:rPr lang="en-US" altLang="zh-CN" dirty="0" err="1" smtClean="0"/>
              <a:t>packin</a:t>
            </a:r>
            <a:r>
              <a:rPr lang="zh-CN" altLang="en-US" dirty="0" smtClean="0"/>
              <a:t>产生的高并发对时延影响，或者是流表项优先级变化对时延影响（优先级递增时会影响）</a:t>
            </a:r>
            <a:endParaRPr lang="en-US" altLang="zh-CN" dirty="0" smtClean="0"/>
          </a:p>
          <a:p>
            <a:endParaRPr lang="en-US" altLang="zh-CN" dirty="0" smtClean="0"/>
          </a:p>
        </p:txBody>
      </p:sp>
    </p:spTree>
    <p:extLst>
      <p:ext uri="{BB962C8B-B14F-4D97-AF65-F5344CB8AC3E}">
        <p14:creationId xmlns:p14="http://schemas.microsoft.com/office/powerpoint/2010/main" val="3563129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57390" y="895500"/>
            <a:ext cx="5481460" cy="4914750"/>
          </a:xfrm>
          <a:prstGeom prst="rect">
            <a:avLst/>
          </a:prstGeom>
        </p:spPr>
      </p:pic>
      <p:pic>
        <p:nvPicPr>
          <p:cNvPr id="5" name="图片 4"/>
          <p:cNvPicPr>
            <a:picLocks noChangeAspect="1"/>
          </p:cNvPicPr>
          <p:nvPr/>
        </p:nvPicPr>
        <p:blipFill>
          <a:blip r:embed="rId3"/>
          <a:stretch>
            <a:fillRect/>
          </a:stretch>
        </p:blipFill>
        <p:spPr>
          <a:xfrm>
            <a:off x="6343650" y="1152674"/>
            <a:ext cx="5048250" cy="4657575"/>
          </a:xfrm>
          <a:prstGeom prst="rect">
            <a:avLst/>
          </a:prstGeom>
        </p:spPr>
      </p:pic>
    </p:spTree>
    <p:extLst>
      <p:ext uri="{BB962C8B-B14F-4D97-AF65-F5344CB8AC3E}">
        <p14:creationId xmlns:p14="http://schemas.microsoft.com/office/powerpoint/2010/main" val="1210374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流量工程</a:t>
            </a:r>
            <a:r>
              <a:rPr lang="en-US" altLang="zh-CN" dirty="0" smtClean="0"/>
              <a:t>-</a:t>
            </a:r>
            <a:r>
              <a:rPr lang="zh-CN" altLang="en-US" dirty="0" smtClean="0"/>
              <a:t>流量</a:t>
            </a:r>
            <a:r>
              <a:rPr lang="zh-CN" altLang="en-US" dirty="0"/>
              <a:t>自适应的多维度包分类方法研究</a:t>
            </a:r>
          </a:p>
        </p:txBody>
      </p:sp>
      <p:sp>
        <p:nvSpPr>
          <p:cNvPr id="3" name="内容占位符 2"/>
          <p:cNvSpPr>
            <a:spLocks noGrp="1"/>
          </p:cNvSpPr>
          <p:nvPr>
            <p:ph idx="1"/>
          </p:nvPr>
        </p:nvSpPr>
        <p:spPr/>
        <p:txBody>
          <a:bodyPr/>
          <a:lstStyle/>
          <a:p>
            <a:r>
              <a:rPr lang="zh-CN" altLang="en-US" dirty="0" smtClean="0"/>
              <a:t>针对</a:t>
            </a:r>
            <a:r>
              <a:rPr lang="en-US" altLang="zh-CN" dirty="0" err="1" smtClean="0"/>
              <a:t>openflow</a:t>
            </a:r>
            <a:r>
              <a:rPr lang="zh-CN" altLang="en-US" dirty="0" smtClean="0"/>
              <a:t>网络中数据包转发性能难以满足当前网络需求的问题，流量自适应包分类算法充分考虑了</a:t>
            </a:r>
            <a:r>
              <a:rPr lang="en-US" altLang="zh-CN" dirty="0" err="1" smtClean="0"/>
              <a:t>openflow</a:t>
            </a:r>
            <a:r>
              <a:rPr lang="zh-CN" altLang="en-US" dirty="0" smtClean="0"/>
              <a:t>包分类字段数量多，字段宽度不同和匹配方式多样的特点，利用网络流的局部特性，通过在不同字段上使用不同算法并且优先匹配最近最经常使用的字段而忽略通配字段来达到提高查找速度的目的。</a:t>
            </a:r>
            <a:endParaRPr lang="zh-CN" altLang="en-US" dirty="0"/>
          </a:p>
        </p:txBody>
      </p:sp>
    </p:spTree>
    <p:extLst>
      <p:ext uri="{BB962C8B-B14F-4D97-AF65-F5344CB8AC3E}">
        <p14:creationId xmlns:p14="http://schemas.microsoft.com/office/powerpoint/2010/main" val="2114210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Sdn</a:t>
            </a:r>
            <a:r>
              <a:rPr lang="zh-CN" altLang="en-US" dirty="0" smtClean="0"/>
              <a:t>容错</a:t>
            </a:r>
            <a:r>
              <a:rPr lang="en-US" altLang="zh-CN" dirty="0" smtClean="0"/>
              <a:t>-</a:t>
            </a:r>
            <a:r>
              <a:rPr lang="zh-CN" altLang="en-US" dirty="0" smtClean="0"/>
              <a:t>数据层面的故障恢复</a:t>
            </a:r>
            <a:endParaRPr lang="zh-CN" altLang="en-US" dirty="0"/>
          </a:p>
        </p:txBody>
      </p:sp>
      <p:sp>
        <p:nvSpPr>
          <p:cNvPr id="3" name="内容占位符 2"/>
          <p:cNvSpPr>
            <a:spLocks noGrp="1"/>
          </p:cNvSpPr>
          <p:nvPr>
            <p:ph idx="1"/>
          </p:nvPr>
        </p:nvSpPr>
        <p:spPr/>
        <p:txBody>
          <a:bodyPr>
            <a:normAutofit/>
          </a:bodyPr>
          <a:lstStyle/>
          <a:p>
            <a:r>
              <a:rPr lang="zh-CN" altLang="en-US" dirty="0"/>
              <a:t>传统网络中</a:t>
            </a:r>
            <a:r>
              <a:rPr lang="en-US" altLang="zh-CN" dirty="0"/>
              <a:t>,</a:t>
            </a:r>
            <a:r>
              <a:rPr lang="zh-CN" altLang="en-US" dirty="0"/>
              <a:t>针对网络设备和链路的故障恢复机制可分为两类</a:t>
            </a:r>
            <a:r>
              <a:rPr lang="en-US" altLang="zh-CN" dirty="0"/>
              <a:t>[51]:</a:t>
            </a:r>
            <a:br>
              <a:rPr lang="en-US" altLang="zh-CN" dirty="0"/>
            </a:br>
            <a:r>
              <a:rPr lang="en-US" altLang="zh-CN" dirty="0"/>
              <a:t>1) </a:t>
            </a:r>
            <a:r>
              <a:rPr lang="zh-CN" altLang="en-US" dirty="0"/>
              <a:t>非预留型</a:t>
            </a:r>
            <a:r>
              <a:rPr lang="en-US" altLang="zh-CN" dirty="0"/>
              <a:t>.</a:t>
            </a:r>
            <a:r>
              <a:rPr lang="zh-CN" altLang="en-US" dirty="0"/>
              <a:t>在此类方案中</a:t>
            </a:r>
            <a:r>
              <a:rPr lang="en-US" altLang="zh-CN" dirty="0"/>
              <a:t>,</a:t>
            </a:r>
            <a:r>
              <a:rPr lang="zh-CN" altLang="en-US" dirty="0"/>
              <a:t>用来替代故障路径的备份路径可以是提前或动态计算分配的</a:t>
            </a:r>
            <a:r>
              <a:rPr lang="en-US" altLang="zh-CN" dirty="0"/>
              <a:t>,</a:t>
            </a:r>
            <a:r>
              <a:rPr lang="zh-CN" altLang="en-US" dirty="0"/>
              <a:t>但是相应</a:t>
            </a:r>
            <a:r>
              <a:rPr lang="zh-CN" altLang="en-US" dirty="0" smtClean="0"/>
              <a:t>的链路</a:t>
            </a:r>
            <a:r>
              <a:rPr lang="zh-CN" altLang="en-US" dirty="0"/>
              <a:t>资源没有预留</a:t>
            </a:r>
            <a:r>
              <a:rPr lang="en-US" altLang="zh-CN" dirty="0"/>
              <a:t>.</a:t>
            </a:r>
            <a:r>
              <a:rPr lang="zh-CN" altLang="en-US" dirty="0"/>
              <a:t>当路径故障出现之后</a:t>
            </a:r>
            <a:r>
              <a:rPr lang="en-US" altLang="zh-CN" dirty="0"/>
              <a:t>,</a:t>
            </a:r>
            <a:r>
              <a:rPr lang="zh-CN" altLang="en-US" dirty="0"/>
              <a:t>需要一个特殊信号来通知建立恢复路径</a:t>
            </a:r>
            <a:r>
              <a:rPr lang="en-US" altLang="zh-CN" dirty="0"/>
              <a:t>.</a:t>
            </a:r>
            <a:br>
              <a:rPr lang="en-US" altLang="zh-CN" dirty="0"/>
            </a:br>
            <a:r>
              <a:rPr lang="en-US" altLang="zh-CN" dirty="0"/>
              <a:t>2) </a:t>
            </a:r>
            <a:r>
              <a:rPr lang="zh-CN" altLang="en-US" dirty="0"/>
              <a:t>预留型</a:t>
            </a:r>
            <a:r>
              <a:rPr lang="en-US" altLang="zh-CN" dirty="0"/>
              <a:t>.</a:t>
            </a:r>
            <a:r>
              <a:rPr lang="zh-CN" altLang="en-US" dirty="0"/>
              <a:t>用于故障恢复的路径是提前计算并预留好的</a:t>
            </a:r>
            <a:r>
              <a:rPr lang="en-US" altLang="zh-CN" dirty="0"/>
              <a:t>,</a:t>
            </a:r>
            <a:r>
              <a:rPr lang="zh-CN" altLang="en-US" dirty="0"/>
              <a:t>即工作路径和备份路径对应的规则是同时</a:t>
            </a:r>
            <a:r>
              <a:rPr lang="zh-CN" altLang="en-US" dirty="0" smtClean="0"/>
              <a:t>计算和</a:t>
            </a:r>
            <a:r>
              <a:rPr lang="zh-CN" altLang="en-US" dirty="0"/>
              <a:t>安装的</a:t>
            </a:r>
            <a:r>
              <a:rPr lang="en-US" altLang="zh-CN" dirty="0"/>
              <a:t>,</a:t>
            </a:r>
            <a:r>
              <a:rPr lang="zh-CN" altLang="en-US" dirty="0"/>
              <a:t>所以在发生错误时不需要触发额外的信号</a:t>
            </a:r>
            <a:r>
              <a:rPr lang="en-US" altLang="zh-CN" dirty="0" smtClean="0"/>
              <a:t>.</a:t>
            </a:r>
          </a:p>
          <a:p>
            <a:r>
              <a:rPr lang="zh-CN" altLang="en-US" dirty="0" smtClean="0"/>
              <a:t>不难</a:t>
            </a:r>
            <a:r>
              <a:rPr lang="zh-CN" altLang="en-US" dirty="0"/>
              <a:t>看出</a:t>
            </a:r>
            <a:r>
              <a:rPr lang="en-US" altLang="zh-CN" dirty="0"/>
              <a:t>,</a:t>
            </a:r>
            <a:r>
              <a:rPr lang="zh-CN" altLang="en-US" dirty="0"/>
              <a:t>非预留型方案采用的是实时应激性恢复策略</a:t>
            </a:r>
            <a:r>
              <a:rPr lang="en-US" altLang="zh-CN" dirty="0"/>
              <a:t>,</a:t>
            </a:r>
            <a:r>
              <a:rPr lang="zh-CN" altLang="en-US" dirty="0"/>
              <a:t>而预留型方案是前瞻性策略</a:t>
            </a:r>
            <a:r>
              <a:rPr lang="en-US" altLang="zh-CN" dirty="0"/>
              <a:t>.</a:t>
            </a:r>
            <a:r>
              <a:rPr lang="zh-CN" altLang="en-US" dirty="0"/>
              <a:t>两类机制在 </a:t>
            </a:r>
            <a:r>
              <a:rPr lang="en-US" altLang="zh-CN" dirty="0"/>
              <a:t>SDN </a:t>
            </a:r>
            <a:r>
              <a:rPr lang="zh-CN" altLang="en-US" dirty="0" smtClean="0"/>
              <a:t>中都</a:t>
            </a:r>
            <a:r>
              <a:rPr lang="zh-CN" altLang="en-US" dirty="0"/>
              <a:t>得到</a:t>
            </a:r>
            <a:r>
              <a:rPr lang="zh-CN" altLang="en-US" dirty="0" smtClean="0"/>
              <a:t>运用。</a:t>
            </a:r>
            <a:endParaRPr lang="zh-CN" altLang="en-US" dirty="0"/>
          </a:p>
        </p:txBody>
      </p:sp>
    </p:spTree>
    <p:extLst>
      <p:ext uri="{BB962C8B-B14F-4D97-AF65-F5344CB8AC3E}">
        <p14:creationId xmlns:p14="http://schemas.microsoft.com/office/powerpoint/2010/main" val="438762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Sdn</a:t>
            </a:r>
            <a:r>
              <a:rPr lang="zh-CN" altLang="en-US" dirty="0" smtClean="0"/>
              <a:t>容错</a:t>
            </a:r>
            <a:r>
              <a:rPr lang="en-US" altLang="zh-CN" dirty="0" smtClean="0"/>
              <a:t>-</a:t>
            </a:r>
            <a:r>
              <a:rPr lang="zh-CN" altLang="en-US" dirty="0" smtClean="0"/>
              <a:t>控制层故障恢复</a:t>
            </a:r>
            <a:endParaRPr lang="zh-CN" altLang="en-US" dirty="0"/>
          </a:p>
        </p:txBody>
      </p:sp>
      <p:sp>
        <p:nvSpPr>
          <p:cNvPr id="3" name="内容占位符 2"/>
          <p:cNvSpPr>
            <a:spLocks noGrp="1"/>
          </p:cNvSpPr>
          <p:nvPr>
            <p:ph idx="1"/>
          </p:nvPr>
        </p:nvSpPr>
        <p:spPr/>
        <p:txBody>
          <a:bodyPr/>
          <a:lstStyle/>
          <a:p>
            <a:r>
              <a:rPr lang="zh-CN" altLang="en-US" dirty="0" smtClean="0"/>
              <a:t>双控制器之间的同步，</a:t>
            </a:r>
            <a:r>
              <a:rPr lang="en-US" altLang="zh-CN" dirty="0" err="1" smtClean="0"/>
              <a:t>CPRecovery</a:t>
            </a:r>
            <a:r>
              <a:rPr lang="zh-CN" altLang="en-US" dirty="0" smtClean="0"/>
              <a:t>组件用于支持双控制器的备份机制，分为复制阶段和恢复阶段，分别对应主控制器正常和故障两种情形</a:t>
            </a:r>
            <a:r>
              <a:rPr lang="en-US" altLang="zh-CN" dirty="0" smtClean="0"/>
              <a:t>.</a:t>
            </a:r>
            <a:br>
              <a:rPr lang="en-US" altLang="zh-CN" dirty="0" smtClean="0"/>
            </a:br>
            <a:r>
              <a:rPr lang="en-US" altLang="zh-CN" dirty="0" smtClean="0"/>
              <a:t/>
            </a:r>
            <a:br>
              <a:rPr lang="en-US" altLang="zh-CN" dirty="0" smtClean="0"/>
            </a:br>
            <a:endParaRPr lang="zh-CN" altLang="en-US" dirty="0"/>
          </a:p>
        </p:txBody>
      </p:sp>
      <p:sp>
        <p:nvSpPr>
          <p:cNvPr id="4" name="文本框 3"/>
          <p:cNvSpPr txBox="1"/>
          <p:nvPr/>
        </p:nvSpPr>
        <p:spPr>
          <a:xfrm>
            <a:off x="1009650" y="3181350"/>
            <a:ext cx="10344150" cy="3447098"/>
          </a:xfrm>
          <a:prstGeom prst="rect">
            <a:avLst/>
          </a:prstGeom>
          <a:noFill/>
        </p:spPr>
        <p:txBody>
          <a:bodyPr wrap="square" rtlCol="0">
            <a:spAutoFit/>
          </a:bodyPr>
          <a:lstStyle/>
          <a:p>
            <a:r>
              <a:rPr lang="zh-CN" altLang="en-US" sz="2000" dirty="0"/>
              <a:t/>
            </a:r>
            <a:br>
              <a:rPr lang="zh-CN" altLang="en-US" sz="2000" dirty="0"/>
            </a:br>
            <a:r>
              <a:rPr lang="en-US" altLang="zh-CN" sz="2000" dirty="0"/>
              <a:t>1) </a:t>
            </a:r>
            <a:r>
              <a:rPr lang="zh-CN" altLang="en-US" sz="2000" dirty="0"/>
              <a:t>复制阶段</a:t>
            </a:r>
            <a:r>
              <a:rPr lang="en-US" altLang="zh-CN" sz="2000" dirty="0"/>
              <a:t>.</a:t>
            </a:r>
            <a:r>
              <a:rPr lang="zh-CN" altLang="en-US" sz="2000" dirty="0"/>
              <a:t>系统运行于复制阶段时</a:t>
            </a:r>
            <a:r>
              <a:rPr lang="en-US" altLang="zh-CN" sz="2000" dirty="0"/>
              <a:t>,</a:t>
            </a:r>
            <a:r>
              <a:rPr lang="zh-CN" altLang="en-US" sz="2000" dirty="0"/>
              <a:t>主控制器负责处理来自数据层的控制请求</a:t>
            </a:r>
            <a:r>
              <a:rPr lang="en-US" altLang="zh-CN" sz="2000" dirty="0"/>
              <a:t>,</a:t>
            </a:r>
            <a:r>
              <a:rPr lang="zh-CN" altLang="en-US" sz="2000" dirty="0"/>
              <a:t>如果控制器维护的</a:t>
            </a:r>
            <a:r>
              <a:rPr lang="zh-CN" altLang="en-US" sz="2000" dirty="0" smtClean="0"/>
              <a:t>流表</a:t>
            </a:r>
            <a:r>
              <a:rPr lang="zh-CN" altLang="en-US" sz="2000" dirty="0"/>
              <a:t>中不包含对应流的表项</a:t>
            </a:r>
            <a:r>
              <a:rPr lang="en-US" altLang="zh-CN" sz="2000" dirty="0"/>
              <a:t>,</a:t>
            </a:r>
            <a:r>
              <a:rPr lang="zh-CN" altLang="en-US" sz="2000" dirty="0"/>
              <a:t>则需要计算一个新的流表项</a:t>
            </a:r>
            <a:r>
              <a:rPr lang="en-US" altLang="zh-CN" sz="2000" dirty="0"/>
              <a:t>,</a:t>
            </a:r>
            <a:r>
              <a:rPr lang="zh-CN" altLang="en-US" sz="2000" dirty="0"/>
              <a:t>并通过 </a:t>
            </a:r>
            <a:r>
              <a:rPr lang="en-US" altLang="zh-CN" sz="2000" dirty="0" err="1"/>
              <a:t>CPRecovery</a:t>
            </a:r>
            <a:r>
              <a:rPr lang="en-US" altLang="zh-CN" sz="2000" dirty="0"/>
              <a:t> </a:t>
            </a:r>
            <a:r>
              <a:rPr lang="zh-CN" altLang="en-US" sz="2000" dirty="0"/>
              <a:t>发送消息将其同步到</a:t>
            </a:r>
            <a:r>
              <a:rPr lang="zh-CN" altLang="en-US" sz="2000" dirty="0" smtClean="0"/>
              <a:t>备份</a:t>
            </a:r>
            <a:r>
              <a:rPr lang="zh-CN" altLang="en-US" sz="2000" dirty="0"/>
              <a:t>控制器</a:t>
            </a:r>
            <a:r>
              <a:rPr lang="en-US" altLang="zh-CN" sz="2000" dirty="0"/>
              <a:t>,</a:t>
            </a:r>
            <a:r>
              <a:rPr lang="zh-CN" altLang="en-US" sz="2000" dirty="0"/>
              <a:t>同时</a:t>
            </a:r>
            <a:r>
              <a:rPr lang="en-US" altLang="zh-CN" sz="2000" dirty="0"/>
              <a:t>,</a:t>
            </a:r>
            <a:r>
              <a:rPr lang="zh-CN" altLang="en-US" sz="2000" dirty="0"/>
              <a:t>使用消息确认机制确保同步成功</a:t>
            </a:r>
            <a:r>
              <a:rPr lang="en-US" altLang="zh-CN" sz="2000" dirty="0"/>
              <a:t>.</a:t>
            </a:r>
            <a:r>
              <a:rPr lang="zh-CN" altLang="en-US" sz="2000" dirty="0"/>
              <a:t>如果控制请求发送到备份控制器</a:t>
            </a:r>
            <a:r>
              <a:rPr lang="en-US" altLang="zh-CN" sz="2000" dirty="0"/>
              <a:t>,</a:t>
            </a:r>
            <a:r>
              <a:rPr lang="zh-CN" altLang="en-US" sz="2000" dirty="0"/>
              <a:t>那么 </a:t>
            </a:r>
            <a:r>
              <a:rPr lang="en-US" altLang="zh-CN" sz="2000" dirty="0" err="1" smtClean="0"/>
              <a:t>CPRecovery</a:t>
            </a:r>
            <a:r>
              <a:rPr lang="zh-CN" altLang="en-US" sz="2000" dirty="0" smtClean="0"/>
              <a:t>会</a:t>
            </a:r>
            <a:r>
              <a:rPr lang="zh-CN" altLang="en-US" sz="2000" dirty="0"/>
              <a:t>将备份控制器标识为主控制器</a:t>
            </a:r>
            <a:r>
              <a:rPr lang="en-US" altLang="zh-CN" sz="2000" dirty="0"/>
              <a:t>.</a:t>
            </a:r>
            <a:br>
              <a:rPr lang="en-US" altLang="zh-CN" sz="2000" dirty="0"/>
            </a:br>
            <a:r>
              <a:rPr lang="en-US" altLang="zh-CN" sz="2000" dirty="0"/>
              <a:t>2) </a:t>
            </a:r>
            <a:r>
              <a:rPr lang="zh-CN" altLang="en-US" sz="2000" dirty="0"/>
              <a:t>恢复阶段</a:t>
            </a:r>
            <a:r>
              <a:rPr lang="en-US" altLang="zh-CN" sz="2000" dirty="0"/>
              <a:t>.NOX </a:t>
            </a:r>
            <a:r>
              <a:rPr lang="zh-CN" altLang="en-US" sz="2000" dirty="0"/>
              <a:t>的处理故障以及控制与交换机的链路失效都会触发系统进入恢复阶段</a:t>
            </a:r>
            <a:r>
              <a:rPr lang="en-US" altLang="zh-CN" sz="2000" dirty="0"/>
              <a:t>,</a:t>
            </a:r>
            <a:r>
              <a:rPr lang="zh-CN" altLang="en-US" sz="2000" dirty="0"/>
              <a:t>其中</a:t>
            </a:r>
            <a:r>
              <a:rPr lang="en-US" altLang="zh-CN" sz="2000" dirty="0"/>
              <a:t>,</a:t>
            </a:r>
            <a:r>
              <a:rPr lang="zh-CN" altLang="en-US" sz="2000" dirty="0"/>
              <a:t>链路</a:t>
            </a:r>
            <a:r>
              <a:rPr lang="zh-CN" altLang="en-US" sz="2000" dirty="0" smtClean="0"/>
              <a:t>的失效</a:t>
            </a:r>
            <a:r>
              <a:rPr lang="zh-CN" altLang="en-US" sz="2000" dirty="0"/>
              <a:t>是通过交换机周期性地发送控制器探测报文来捕获的</a:t>
            </a:r>
            <a:r>
              <a:rPr lang="en-US" altLang="zh-CN" sz="2000" dirty="0"/>
              <a:t>,</a:t>
            </a:r>
            <a:r>
              <a:rPr lang="zh-CN" altLang="en-US" sz="2000" dirty="0"/>
              <a:t>如果控制器在一定时间内未对探测</a:t>
            </a:r>
            <a:r>
              <a:rPr lang="zh-CN" altLang="en-US" sz="2000" dirty="0" smtClean="0"/>
              <a:t>报文进行</a:t>
            </a:r>
            <a:r>
              <a:rPr lang="zh-CN" altLang="en-US" sz="2000" dirty="0"/>
              <a:t>响应</a:t>
            </a:r>
            <a:r>
              <a:rPr lang="en-US" altLang="zh-CN" sz="2000" dirty="0"/>
              <a:t>,</a:t>
            </a:r>
            <a:r>
              <a:rPr lang="zh-CN" altLang="en-US" sz="2000" dirty="0"/>
              <a:t>则认为当前的主控制器无法连接</a:t>
            </a:r>
            <a:r>
              <a:rPr lang="en-US" altLang="zh-CN" sz="2000" dirty="0"/>
              <a:t>.</a:t>
            </a:r>
            <a:r>
              <a:rPr lang="zh-CN" altLang="en-US" sz="2000" dirty="0"/>
              <a:t>当处于恢复阶段时</a:t>
            </a:r>
            <a:r>
              <a:rPr lang="en-US" altLang="zh-CN" sz="2000" dirty="0"/>
              <a:t>,</a:t>
            </a:r>
            <a:r>
              <a:rPr lang="zh-CN" altLang="en-US" sz="2000" dirty="0"/>
              <a:t>交换机向备份控制器发起请求</a:t>
            </a:r>
            <a:r>
              <a:rPr lang="en-US" altLang="zh-CN" sz="2000" dirty="0"/>
              <a:t>,</a:t>
            </a:r>
            <a:r>
              <a:rPr lang="zh-CN" altLang="en-US" sz="2000" dirty="0" smtClean="0"/>
              <a:t>备份控制器</a:t>
            </a:r>
            <a:r>
              <a:rPr lang="zh-CN" altLang="en-US" sz="2000" dirty="0"/>
              <a:t>的状态转化为主控制器</a:t>
            </a:r>
            <a:r>
              <a:rPr lang="en-US" altLang="zh-CN" sz="2000" dirty="0"/>
              <a:t>,</a:t>
            </a:r>
            <a:r>
              <a:rPr lang="zh-CN" altLang="en-US" sz="2000" dirty="0"/>
              <a:t>接管网络并不断地尝试与原控制器通信</a:t>
            </a:r>
            <a:r>
              <a:rPr lang="en-US" altLang="zh-CN" sz="2000" dirty="0"/>
              <a:t>.</a:t>
            </a:r>
            <a:r>
              <a:rPr lang="zh-CN" altLang="en-US" sz="2000" dirty="0"/>
              <a:t>该方案的缺点在于增加</a:t>
            </a:r>
            <a:r>
              <a:rPr lang="zh-CN" altLang="en-US" sz="2000" dirty="0" smtClean="0"/>
              <a:t>控制器</a:t>
            </a:r>
            <a:r>
              <a:rPr lang="zh-CN" altLang="en-US" sz="2000" dirty="0"/>
              <a:t>响应交换机请求的延迟</a:t>
            </a:r>
            <a:r>
              <a:rPr lang="en-US" altLang="zh-CN" sz="2000" dirty="0"/>
              <a:t>,</a:t>
            </a:r>
            <a:endParaRPr lang="zh-CN" altLang="en-US" sz="2000" dirty="0"/>
          </a:p>
          <a:p>
            <a:endParaRPr lang="zh-CN" altLang="en-US" dirty="0"/>
          </a:p>
        </p:txBody>
      </p:sp>
    </p:spTree>
    <p:extLst>
      <p:ext uri="{BB962C8B-B14F-4D97-AF65-F5344CB8AC3E}">
        <p14:creationId xmlns:p14="http://schemas.microsoft.com/office/powerpoint/2010/main" val="42350609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Sdn&amp;Nfv</a:t>
            </a:r>
            <a:r>
              <a:rPr lang="zh-CN" altLang="en-US" dirty="0" smtClean="0"/>
              <a:t>虚拟化</a:t>
            </a:r>
            <a:endParaRPr lang="zh-CN" altLang="en-US" dirty="0"/>
          </a:p>
        </p:txBody>
      </p:sp>
      <p:pic>
        <p:nvPicPr>
          <p:cNvPr id="4" name="图片 3"/>
          <p:cNvPicPr>
            <a:picLocks noChangeAspect="1"/>
          </p:cNvPicPr>
          <p:nvPr/>
        </p:nvPicPr>
        <p:blipFill>
          <a:blip r:embed="rId3"/>
          <a:stretch>
            <a:fillRect/>
          </a:stretch>
        </p:blipFill>
        <p:spPr>
          <a:xfrm>
            <a:off x="1181714" y="1648047"/>
            <a:ext cx="9828571" cy="4790853"/>
          </a:xfrm>
          <a:prstGeom prst="rect">
            <a:avLst/>
          </a:prstGeom>
        </p:spPr>
      </p:pic>
    </p:spTree>
    <p:extLst>
      <p:ext uri="{BB962C8B-B14F-4D97-AF65-F5344CB8AC3E}">
        <p14:creationId xmlns:p14="http://schemas.microsoft.com/office/powerpoint/2010/main" val="576156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方向</a:t>
            </a:r>
          </a:p>
        </p:txBody>
      </p:sp>
      <p:sp>
        <p:nvSpPr>
          <p:cNvPr id="3" name="内容占位符 2"/>
          <p:cNvSpPr>
            <a:spLocks noGrp="1"/>
          </p:cNvSpPr>
          <p:nvPr>
            <p:ph idx="1"/>
          </p:nvPr>
        </p:nvSpPr>
        <p:spPr/>
        <p:txBody>
          <a:bodyPr>
            <a:normAutofit lnSpcReduction="10000"/>
          </a:bodyPr>
          <a:lstStyle/>
          <a:p>
            <a:r>
              <a:rPr lang="zh-CN" altLang="en-US" sz="4800" dirty="0" smtClean="0"/>
              <a:t>本次主要从</a:t>
            </a:r>
            <a:endParaRPr lang="en-US" altLang="zh-CN" sz="4800" dirty="0" smtClean="0"/>
          </a:p>
          <a:p>
            <a:r>
              <a:rPr lang="en-US" altLang="zh-CN" sz="4800" dirty="0" err="1" smtClean="0"/>
              <a:t>sdn</a:t>
            </a:r>
            <a:r>
              <a:rPr lang="zh-CN" altLang="en-US" sz="4800" dirty="0" smtClean="0"/>
              <a:t>的流量工程，</a:t>
            </a:r>
            <a:endParaRPr lang="en-US" altLang="zh-CN" sz="4800" dirty="0" smtClean="0"/>
          </a:p>
          <a:p>
            <a:r>
              <a:rPr lang="en-US" altLang="zh-CN" sz="4800" dirty="0" err="1" smtClean="0"/>
              <a:t>sdn</a:t>
            </a:r>
            <a:r>
              <a:rPr lang="zh-CN" altLang="en-US" sz="4800" dirty="0" smtClean="0"/>
              <a:t>中的容错机制，</a:t>
            </a:r>
            <a:endParaRPr lang="en-US" altLang="zh-CN" sz="4800" dirty="0" smtClean="0"/>
          </a:p>
          <a:p>
            <a:r>
              <a:rPr lang="en-US" altLang="zh-CN" sz="4800" dirty="0" err="1" smtClean="0"/>
              <a:t>sdn</a:t>
            </a:r>
            <a:r>
              <a:rPr lang="zh-CN" altLang="en-US" sz="4800" dirty="0" smtClean="0"/>
              <a:t>的虚拟化</a:t>
            </a:r>
            <a:endParaRPr lang="en-US" altLang="zh-CN" sz="4800" dirty="0" smtClean="0"/>
          </a:p>
          <a:p>
            <a:r>
              <a:rPr lang="zh-CN" altLang="en-US" sz="4800" dirty="0" smtClean="0"/>
              <a:t>等方面做探讨。</a:t>
            </a:r>
            <a:endParaRPr lang="en-US" altLang="zh-CN" sz="4800" dirty="0" smtClean="0"/>
          </a:p>
          <a:p>
            <a:pPr marL="0" indent="0">
              <a:buNone/>
            </a:pPr>
            <a:r>
              <a:rPr lang="zh-CN" altLang="en-US" dirty="0"/>
              <a:t/>
            </a:r>
            <a:br>
              <a:rPr lang="zh-CN" altLang="en-US" dirty="0"/>
            </a:br>
            <a:endParaRPr lang="zh-CN" altLang="en-US" dirty="0"/>
          </a:p>
        </p:txBody>
      </p:sp>
    </p:spTree>
    <p:extLst>
      <p:ext uri="{BB962C8B-B14F-4D97-AF65-F5344CB8AC3E}">
        <p14:creationId xmlns:p14="http://schemas.microsoft.com/office/powerpoint/2010/main" val="42177310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691266" y="143238"/>
            <a:ext cx="11266667" cy="5809524"/>
          </a:xfrm>
          <a:prstGeom prst="rect">
            <a:avLst/>
          </a:prstGeom>
        </p:spPr>
      </p:pic>
    </p:spTree>
    <p:extLst>
      <p:ext uri="{BB962C8B-B14F-4D97-AF65-F5344CB8AC3E}">
        <p14:creationId xmlns:p14="http://schemas.microsoft.com/office/powerpoint/2010/main" val="1811935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490728" y="201168"/>
            <a:ext cx="11353800" cy="6025103"/>
          </a:xfrm>
          <a:prstGeom prst="rect">
            <a:avLst/>
          </a:prstGeom>
        </p:spPr>
      </p:pic>
    </p:spTree>
    <p:extLst>
      <p:ext uri="{BB962C8B-B14F-4D97-AF65-F5344CB8AC3E}">
        <p14:creationId xmlns:p14="http://schemas.microsoft.com/office/powerpoint/2010/main" val="1164672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29333" y="365126"/>
            <a:ext cx="10733333" cy="5834506"/>
          </a:xfrm>
          <a:prstGeom prst="rect">
            <a:avLst/>
          </a:prstGeom>
        </p:spPr>
      </p:pic>
    </p:spTree>
    <p:extLst>
      <p:ext uri="{BB962C8B-B14F-4D97-AF65-F5344CB8AC3E}">
        <p14:creationId xmlns:p14="http://schemas.microsoft.com/office/powerpoint/2010/main" val="1513520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Sdn</a:t>
            </a:r>
            <a:r>
              <a:rPr lang="zh-CN" altLang="en-US" dirty="0" smtClean="0"/>
              <a:t>和</a:t>
            </a:r>
            <a:r>
              <a:rPr lang="en-US" altLang="zh-CN" dirty="0" err="1" smtClean="0"/>
              <a:t>nfv</a:t>
            </a:r>
            <a:r>
              <a:rPr lang="zh-CN" altLang="en-US" dirty="0" smtClean="0"/>
              <a:t>的关系</a:t>
            </a:r>
            <a:endParaRPr lang="zh-CN" altLang="en-US" dirty="0"/>
          </a:p>
        </p:txBody>
      </p:sp>
      <p:sp>
        <p:nvSpPr>
          <p:cNvPr id="3" name="内容占位符 2"/>
          <p:cNvSpPr>
            <a:spLocks noGrp="1"/>
          </p:cNvSpPr>
          <p:nvPr>
            <p:ph idx="1"/>
          </p:nvPr>
        </p:nvSpPr>
        <p:spPr/>
        <p:txBody>
          <a:bodyPr/>
          <a:lstStyle/>
          <a:p>
            <a:r>
              <a:rPr lang="zh-CN" altLang="en-US" dirty="0" smtClean="0"/>
              <a:t>他们并不是必须相互依存的。</a:t>
            </a:r>
            <a:endParaRPr lang="en-US" altLang="zh-CN" dirty="0" smtClean="0"/>
          </a:p>
          <a:p>
            <a:r>
              <a:rPr lang="zh-CN" altLang="en-US" dirty="0" smtClean="0"/>
              <a:t>两者相互结合，互相补充，将发挥更大的效应：</a:t>
            </a:r>
            <a:endParaRPr lang="en-US" altLang="zh-CN" dirty="0" smtClean="0"/>
          </a:p>
          <a:p>
            <a:r>
              <a:rPr lang="en-US" altLang="zh-CN" dirty="0" smtClean="0"/>
              <a:t>1</a:t>
            </a:r>
            <a:r>
              <a:rPr lang="zh-CN" altLang="en-US" dirty="0" smtClean="0"/>
              <a:t>，通过</a:t>
            </a:r>
            <a:r>
              <a:rPr lang="en-US" altLang="zh-CN" dirty="0" err="1" smtClean="0"/>
              <a:t>sdn</a:t>
            </a:r>
            <a:r>
              <a:rPr lang="zh-CN" altLang="en-US" dirty="0" smtClean="0"/>
              <a:t>；技术可以将网络节点的功能进一步拆分，使转发功能和业务功能分离，业务功能用</a:t>
            </a:r>
            <a:r>
              <a:rPr lang="en-US" altLang="zh-CN" dirty="0" err="1" smtClean="0"/>
              <a:t>nfv</a:t>
            </a:r>
            <a:r>
              <a:rPr lang="zh-CN" altLang="en-US" dirty="0" smtClean="0"/>
              <a:t>实现，如数据中心内的负载均衡器设备，可以将转发功能卸载到网卡或者</a:t>
            </a:r>
            <a:r>
              <a:rPr lang="en-US" altLang="zh-CN" dirty="0" err="1" smtClean="0"/>
              <a:t>openflow</a:t>
            </a:r>
            <a:r>
              <a:rPr lang="zh-CN" altLang="en-US" dirty="0" smtClean="0"/>
              <a:t>交换机上，而较高级别的负载均衡策略由虚拟机实现。</a:t>
            </a:r>
            <a:endParaRPr lang="en-US" altLang="zh-CN" dirty="0" smtClean="0"/>
          </a:p>
          <a:p>
            <a:r>
              <a:rPr lang="en-US" altLang="zh-CN" dirty="0" smtClean="0"/>
              <a:t>2</a:t>
            </a:r>
            <a:r>
              <a:rPr lang="zh-CN" altLang="en-US" dirty="0" smtClean="0"/>
              <a:t>，</a:t>
            </a:r>
            <a:r>
              <a:rPr lang="en-US" altLang="zh-CN" dirty="0" err="1" smtClean="0"/>
              <a:t>nfv</a:t>
            </a:r>
            <a:r>
              <a:rPr lang="zh-CN" altLang="en-US" dirty="0" smtClean="0"/>
              <a:t>可基于</a:t>
            </a:r>
            <a:r>
              <a:rPr lang="en-US" altLang="zh-CN" dirty="0" smtClean="0"/>
              <a:t>x86</a:t>
            </a:r>
            <a:r>
              <a:rPr lang="zh-CN" altLang="en-US" dirty="0" smtClean="0"/>
              <a:t>通用硬件为</a:t>
            </a:r>
            <a:r>
              <a:rPr lang="en-US" altLang="zh-CN" dirty="0" err="1" smtClean="0"/>
              <a:t>sdn</a:t>
            </a:r>
            <a:r>
              <a:rPr lang="zh-CN" altLang="en-US" dirty="0" smtClean="0"/>
              <a:t>的控制和转发网元提供虚拟机资源，如采用</a:t>
            </a:r>
            <a:r>
              <a:rPr lang="en-US" altLang="zh-CN" dirty="0" err="1" smtClean="0"/>
              <a:t>vm</a:t>
            </a:r>
            <a:r>
              <a:rPr lang="zh-CN" altLang="en-US" dirty="0" smtClean="0"/>
              <a:t>形式的控制器，虚拟路由器。但转发层面运行在虚拟化的</a:t>
            </a:r>
            <a:r>
              <a:rPr lang="en-US" altLang="zh-CN" dirty="0" smtClean="0"/>
              <a:t>x86</a:t>
            </a:r>
            <a:r>
              <a:rPr lang="zh-CN" altLang="en-US" dirty="0" smtClean="0"/>
              <a:t>通用硬件上是否可以满足性能要求还需要进一步研究。</a:t>
            </a:r>
            <a:endParaRPr lang="en-US" altLang="zh-CN" dirty="0" smtClean="0"/>
          </a:p>
          <a:p>
            <a:endParaRPr lang="zh-CN" altLang="en-US" dirty="0"/>
          </a:p>
        </p:txBody>
      </p:sp>
    </p:spTree>
    <p:extLst>
      <p:ext uri="{BB962C8B-B14F-4D97-AF65-F5344CB8AC3E}">
        <p14:creationId xmlns:p14="http://schemas.microsoft.com/office/powerpoint/2010/main" val="3714016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838201" y="365125"/>
            <a:ext cx="10515600" cy="5711494"/>
          </a:xfrm>
          <a:prstGeom prst="rect">
            <a:avLst/>
          </a:prstGeom>
        </p:spPr>
      </p:pic>
    </p:spTree>
    <p:extLst>
      <p:ext uri="{BB962C8B-B14F-4D97-AF65-F5344CB8AC3E}">
        <p14:creationId xmlns:p14="http://schemas.microsoft.com/office/powerpoint/2010/main" val="272946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当前通信网络面临的问题和挑战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网路服务虚拟化能力缺失，当前云计算更多的是存储和计算资源的虚拟化。</a:t>
            </a:r>
            <a:endParaRPr lang="en-US" altLang="zh-CN" dirty="0" smtClean="0"/>
          </a:p>
          <a:p>
            <a:r>
              <a:rPr lang="en-US" altLang="zh-CN" dirty="0" smtClean="0"/>
              <a:t>2 </a:t>
            </a:r>
            <a:r>
              <a:rPr lang="zh-CN" altLang="en-US" dirty="0" smtClean="0"/>
              <a:t>网路利用率和服务质量的矛盾，传统</a:t>
            </a:r>
            <a:r>
              <a:rPr lang="en-US" altLang="zh-CN" dirty="0" err="1" smtClean="0"/>
              <a:t>ip</a:t>
            </a:r>
            <a:r>
              <a:rPr lang="zh-CN" altLang="en-US" dirty="0" smtClean="0"/>
              <a:t>网络无连接和逐跳分布式路由控制的特性，导致整网带宽很难均衡发展。</a:t>
            </a:r>
            <a:endParaRPr lang="en-US" altLang="zh-CN" dirty="0" smtClean="0"/>
          </a:p>
          <a:p>
            <a:r>
              <a:rPr lang="en-US" altLang="zh-CN" dirty="0" smtClean="0"/>
              <a:t>3 </a:t>
            </a:r>
            <a:r>
              <a:rPr lang="zh-CN" altLang="en-US" dirty="0" smtClean="0"/>
              <a:t>新技术引入周期长。</a:t>
            </a:r>
            <a:endParaRPr lang="en-US" altLang="zh-CN" dirty="0" smtClean="0"/>
          </a:p>
          <a:p>
            <a:endParaRPr lang="zh-CN" altLang="en-US" dirty="0"/>
          </a:p>
        </p:txBody>
      </p:sp>
    </p:spTree>
    <p:extLst>
      <p:ext uri="{BB962C8B-B14F-4D97-AF65-F5344CB8AC3E}">
        <p14:creationId xmlns:p14="http://schemas.microsoft.com/office/powerpoint/2010/main" val="20769834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支持细粒度并行的</a:t>
            </a:r>
            <a:r>
              <a:rPr lang="en-US" altLang="zh-CN" dirty="0" err="1"/>
              <a:t>sdn</a:t>
            </a:r>
            <a:r>
              <a:rPr lang="zh-CN" altLang="en-US" dirty="0"/>
              <a:t>虚拟化框架研究</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sz="3200" dirty="0"/>
              <a:t>SDN </a:t>
            </a:r>
            <a:r>
              <a:rPr lang="zh-CN" altLang="en-US" sz="3200" dirty="0"/>
              <a:t>虚拟化技术主要是通过软件定义网络中的控制器获取网络信息</a:t>
            </a:r>
            <a:r>
              <a:rPr lang="en-US" altLang="zh-CN" sz="3200" dirty="0"/>
              <a:t>;</a:t>
            </a:r>
            <a:r>
              <a:rPr lang="zh-CN" altLang="en-US" sz="3200" dirty="0"/>
              <a:t>然后</a:t>
            </a:r>
            <a:r>
              <a:rPr lang="en-US" altLang="zh-CN" sz="3200" dirty="0"/>
              <a:t>,</a:t>
            </a:r>
            <a:r>
              <a:rPr lang="zh-CN" altLang="en-US" sz="3200" dirty="0"/>
              <a:t>根据这些信息对网络资源</a:t>
            </a:r>
            <a:r>
              <a:rPr lang="zh-CN" altLang="en-US" sz="3200" dirty="0" smtClean="0"/>
              <a:t>进行抽象</a:t>
            </a:r>
            <a:r>
              <a:rPr lang="en-US" altLang="zh-CN" sz="3200" dirty="0"/>
              <a:t>,</a:t>
            </a:r>
            <a:r>
              <a:rPr lang="zh-CN" altLang="en-US" sz="3200" dirty="0"/>
              <a:t>并进行划分与隔离</a:t>
            </a:r>
            <a:r>
              <a:rPr lang="en-US" altLang="zh-CN" sz="3200" dirty="0"/>
              <a:t>;</a:t>
            </a:r>
            <a:r>
              <a:rPr lang="zh-CN" altLang="en-US" sz="3200" dirty="0"/>
              <a:t>利用编程人员定义的控制逻辑使用虚拟网络资源</a:t>
            </a:r>
            <a:r>
              <a:rPr lang="en-US" altLang="zh-CN" sz="3200" dirty="0" smtClean="0"/>
              <a:t>.</a:t>
            </a:r>
          </a:p>
          <a:p>
            <a:r>
              <a:rPr lang="zh-CN" altLang="en-US" sz="3200" dirty="0" smtClean="0"/>
              <a:t>随着</a:t>
            </a:r>
            <a:r>
              <a:rPr lang="zh-CN" altLang="en-US" sz="3200" dirty="0"/>
              <a:t>云计算技术的兴起</a:t>
            </a:r>
            <a:r>
              <a:rPr lang="en-US" altLang="zh-CN" sz="3200" dirty="0"/>
              <a:t>,</a:t>
            </a:r>
            <a:r>
              <a:rPr lang="zh-CN" altLang="en-US" sz="3200" dirty="0"/>
              <a:t>大型</a:t>
            </a:r>
            <a:r>
              <a:rPr lang="zh-CN" altLang="en-US" sz="3200" dirty="0" smtClean="0"/>
              <a:t>数据中心</a:t>
            </a:r>
            <a:r>
              <a:rPr lang="zh-CN" altLang="en-US" sz="3200" dirty="0"/>
              <a:t>需要进行网络资源的虚拟化管理</a:t>
            </a:r>
            <a:r>
              <a:rPr lang="en-US" altLang="zh-CN" sz="3200" dirty="0"/>
              <a:t>,</a:t>
            </a:r>
            <a:r>
              <a:rPr lang="zh-CN" altLang="en-US" sz="3200" dirty="0"/>
              <a:t>如按需分配带宽、最优路由等 </a:t>
            </a:r>
            <a:r>
              <a:rPr lang="en-US" altLang="zh-CN" sz="3200" dirty="0" err="1"/>
              <a:t>QoS</a:t>
            </a:r>
            <a:r>
              <a:rPr lang="en-US" altLang="zh-CN" sz="3200" dirty="0"/>
              <a:t> </a:t>
            </a:r>
            <a:r>
              <a:rPr lang="zh-CN" altLang="en-US" sz="3200" dirty="0"/>
              <a:t>策略</a:t>
            </a:r>
            <a:r>
              <a:rPr lang="en-US" altLang="zh-CN" sz="3200" dirty="0"/>
              <a:t>,</a:t>
            </a:r>
            <a:r>
              <a:rPr lang="zh-CN" altLang="en-US" sz="3200" dirty="0"/>
              <a:t>且随着网络规模的扩大</a:t>
            </a:r>
            <a:r>
              <a:rPr lang="en-US" altLang="zh-CN" sz="3200" dirty="0"/>
              <a:t>,</a:t>
            </a:r>
            <a:r>
              <a:rPr lang="zh-CN" altLang="en-US" sz="3200" dirty="0"/>
              <a:t>事件</a:t>
            </a:r>
            <a:r>
              <a:rPr lang="zh-CN" altLang="en-US" sz="3200" dirty="0" smtClean="0"/>
              <a:t>处理</a:t>
            </a:r>
            <a:r>
              <a:rPr lang="zh-CN" altLang="en-US" sz="3200" dirty="0"/>
              <a:t>的复杂度也随之增大</a:t>
            </a:r>
            <a:r>
              <a:rPr lang="en-US" altLang="zh-CN" sz="3200" dirty="0"/>
              <a:t>,</a:t>
            </a:r>
            <a:r>
              <a:rPr lang="zh-CN" altLang="en-US" sz="3200" dirty="0"/>
              <a:t>使得 </a:t>
            </a:r>
            <a:r>
              <a:rPr lang="en-US" altLang="zh-CN" sz="3200" dirty="0"/>
              <a:t>SDN </a:t>
            </a:r>
            <a:r>
              <a:rPr lang="zh-CN" altLang="en-US" sz="3200" dirty="0"/>
              <a:t>虚拟化框架的处理效率成为了主要瓶颈</a:t>
            </a: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861170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42950" y="666750"/>
            <a:ext cx="11049000" cy="6191249"/>
          </a:xfrm>
          <a:prstGeom prst="rect">
            <a:avLst/>
          </a:prstGeom>
        </p:spPr>
      </p:pic>
    </p:spTree>
    <p:extLst>
      <p:ext uri="{BB962C8B-B14F-4D97-AF65-F5344CB8AC3E}">
        <p14:creationId xmlns:p14="http://schemas.microsoft.com/office/powerpoint/2010/main" val="1757599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基于云拓扑感知的</a:t>
            </a:r>
            <a:r>
              <a:rPr lang="en-US" altLang="zh-CN" dirty="0" err="1"/>
              <a:t>vdc</a:t>
            </a:r>
            <a:r>
              <a:rPr lang="zh-CN" altLang="en-US" dirty="0"/>
              <a:t>映射算法</a:t>
            </a:r>
            <a:r>
              <a:rPr lang="en-US" altLang="zh-CN" dirty="0"/>
              <a:t/>
            </a:r>
            <a:br>
              <a:rPr lang="en-US" altLang="zh-CN" dirty="0"/>
            </a:br>
            <a:endParaRPr lang="zh-CN" altLang="en-US" dirty="0"/>
          </a:p>
        </p:txBody>
      </p:sp>
      <p:sp>
        <p:nvSpPr>
          <p:cNvPr id="3" name="内容占位符 2"/>
          <p:cNvSpPr>
            <a:spLocks noGrp="1"/>
          </p:cNvSpPr>
          <p:nvPr>
            <p:ph idx="1"/>
          </p:nvPr>
        </p:nvSpPr>
        <p:spPr/>
        <p:txBody>
          <a:bodyPr/>
          <a:lstStyle/>
          <a:p>
            <a:r>
              <a:rPr lang="zh-CN" altLang="en-US" dirty="0" smtClean="0"/>
              <a:t>所谓</a:t>
            </a:r>
            <a:r>
              <a:rPr lang="en-US" altLang="zh-CN" dirty="0" err="1" smtClean="0"/>
              <a:t>vdc</a:t>
            </a:r>
            <a:r>
              <a:rPr lang="zh-CN" altLang="en-US" dirty="0" smtClean="0"/>
              <a:t>映射问题是指在数据中心内如何灵活高效地为</a:t>
            </a:r>
            <a:r>
              <a:rPr lang="en-US" altLang="zh-CN" dirty="0" err="1" smtClean="0"/>
              <a:t>vdc</a:t>
            </a:r>
            <a:r>
              <a:rPr lang="zh-CN" altLang="en-US" dirty="0" smtClean="0"/>
              <a:t>请求分配合适的物理资源，一个优秀的</a:t>
            </a:r>
            <a:r>
              <a:rPr lang="en-US" altLang="zh-CN" dirty="0" err="1" smtClean="0"/>
              <a:t>vdc</a:t>
            </a:r>
            <a:r>
              <a:rPr lang="zh-CN" altLang="en-US" dirty="0" smtClean="0"/>
              <a:t>映射算法可以帮助</a:t>
            </a:r>
            <a:r>
              <a:rPr lang="en-US" altLang="zh-CN" dirty="0" err="1" smtClean="0"/>
              <a:t>inp</a:t>
            </a:r>
            <a:r>
              <a:rPr lang="zh-CN" altLang="en-US" dirty="0" smtClean="0"/>
              <a:t>达到多种</a:t>
            </a:r>
            <a:r>
              <a:rPr lang="en-US" altLang="zh-CN" dirty="0" smtClean="0"/>
              <a:t>·</a:t>
            </a:r>
            <a:r>
              <a:rPr lang="zh-CN" altLang="en-US" dirty="0" smtClean="0"/>
              <a:t>优化目标，比如最大化资源利用率，最大化收益，最小化维护代价。</a:t>
            </a:r>
            <a:endParaRPr lang="en-US" altLang="zh-CN" dirty="0" smtClean="0"/>
          </a:p>
          <a:p>
            <a:r>
              <a:rPr lang="zh-CN" altLang="en-US" dirty="0" smtClean="0"/>
              <a:t>文学敏在他的论文中提出了基于</a:t>
            </a:r>
            <a:r>
              <a:rPr lang="en-US" altLang="zh-CN" dirty="0" err="1" smtClean="0"/>
              <a:t>sdn</a:t>
            </a:r>
            <a:r>
              <a:rPr lang="zh-CN" altLang="en-US" dirty="0" smtClean="0"/>
              <a:t>的数据中心资源管理框架，对</a:t>
            </a:r>
            <a:r>
              <a:rPr lang="en-US" altLang="zh-CN" dirty="0" err="1" smtClean="0"/>
              <a:t>vdc</a:t>
            </a:r>
            <a:r>
              <a:rPr lang="zh-CN" altLang="en-US" dirty="0" smtClean="0"/>
              <a:t>映射问题建模，分析了</a:t>
            </a:r>
            <a:r>
              <a:rPr lang="en-US" altLang="zh-CN" dirty="0" err="1" smtClean="0"/>
              <a:t>vdc</a:t>
            </a:r>
            <a:r>
              <a:rPr lang="zh-CN" altLang="en-US" dirty="0" smtClean="0"/>
              <a:t>映射过程中影响</a:t>
            </a:r>
            <a:r>
              <a:rPr lang="en-US" altLang="zh-CN" dirty="0" err="1" smtClean="0"/>
              <a:t>inp</a:t>
            </a:r>
            <a:r>
              <a:rPr lang="zh-CN" altLang="en-US" dirty="0" smtClean="0"/>
              <a:t>收益的因素，考虑多种资源需求及</a:t>
            </a:r>
            <a:r>
              <a:rPr lang="en-US" altLang="zh-CN" dirty="0" err="1" smtClean="0"/>
              <a:t>vdc</a:t>
            </a:r>
            <a:r>
              <a:rPr lang="zh-CN" altLang="en-US" dirty="0" smtClean="0"/>
              <a:t>可靠性，提出了一种新的资源分配算法（</a:t>
            </a:r>
            <a:r>
              <a:rPr lang="en-US" altLang="zh-CN" dirty="0" err="1" smtClean="0"/>
              <a:t>nmpd</a:t>
            </a:r>
            <a:r>
              <a:rPr lang="zh-CN" altLang="en-US" dirty="0" smtClean="0"/>
              <a:t>算法，同时考虑主机的拓扑势和已选主机的距离），验证了这种算法能以较低的代价获取较高的收益。最后提出一种动态监控策略选择高收益代价比的</a:t>
            </a:r>
            <a:r>
              <a:rPr lang="en-US" altLang="zh-CN" dirty="0" err="1" smtClean="0"/>
              <a:t>vdc</a:t>
            </a:r>
            <a:r>
              <a:rPr lang="zh-CN" altLang="en-US" dirty="0" smtClean="0"/>
              <a:t>请求，进一步优化算法。</a:t>
            </a:r>
            <a:endParaRPr lang="zh-CN" altLang="en-US" dirty="0"/>
          </a:p>
        </p:txBody>
      </p:sp>
    </p:spTree>
    <p:extLst>
      <p:ext uri="{BB962C8B-B14F-4D97-AF65-F5344CB8AC3E}">
        <p14:creationId xmlns:p14="http://schemas.microsoft.com/office/powerpoint/2010/main" val="33821380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91238" y="0"/>
            <a:ext cx="11809524" cy="6648450"/>
          </a:xfrm>
          <a:prstGeom prst="rect">
            <a:avLst/>
          </a:prstGeom>
        </p:spPr>
      </p:pic>
    </p:spTree>
    <p:extLst>
      <p:ext uri="{BB962C8B-B14F-4D97-AF65-F5344CB8AC3E}">
        <p14:creationId xmlns:p14="http://schemas.microsoft.com/office/powerpoint/2010/main" val="3054942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8640"/>
            <a:ext cx="10515600" cy="5628323"/>
          </a:xfrm>
        </p:spPr>
        <p:txBody>
          <a:bodyPr/>
          <a:lstStyle/>
          <a:p>
            <a:r>
              <a:rPr lang="en-US" altLang="zh-CN" dirty="0" smtClean="0"/>
              <a:t>1</a:t>
            </a:r>
            <a:r>
              <a:rPr lang="zh-CN" altLang="en-US" dirty="0" smtClean="0"/>
              <a:t>，流量工程存在的主要难题：</a:t>
            </a:r>
            <a:endParaRPr lang="en-US" altLang="zh-CN" dirty="0" smtClean="0"/>
          </a:p>
          <a:p>
            <a:r>
              <a:rPr lang="zh-CN" altLang="en-US" dirty="0" smtClean="0"/>
              <a:t>面向流的</a:t>
            </a:r>
            <a:r>
              <a:rPr lang="en-US" altLang="zh-CN" dirty="0" err="1" smtClean="0"/>
              <a:t>sdn</a:t>
            </a:r>
            <a:r>
              <a:rPr lang="zh-CN" altLang="en-US" dirty="0" smtClean="0"/>
              <a:t>调度算法</a:t>
            </a:r>
            <a:endParaRPr lang="en-US" altLang="zh-CN" dirty="0" smtClean="0"/>
          </a:p>
          <a:p>
            <a:r>
              <a:rPr lang="en-US" altLang="zh-CN" dirty="0" err="1" smtClean="0"/>
              <a:t>Tcp</a:t>
            </a:r>
            <a:r>
              <a:rPr lang="zh-CN" altLang="en-US" dirty="0" smtClean="0"/>
              <a:t>伪拥塞问题探究</a:t>
            </a:r>
            <a:endParaRPr lang="en-US" altLang="zh-CN" dirty="0" smtClean="0"/>
          </a:p>
          <a:p>
            <a:r>
              <a:rPr lang="zh-CN" altLang="en-US" dirty="0" smtClean="0"/>
              <a:t>流量自适应的多维度包分类方法研究</a:t>
            </a:r>
            <a:endParaRPr lang="en-US" altLang="zh-CN" dirty="0" smtClean="0"/>
          </a:p>
          <a:p>
            <a:r>
              <a:rPr lang="en-US" altLang="zh-CN" dirty="0" smtClean="0"/>
              <a:t>2</a:t>
            </a:r>
            <a:r>
              <a:rPr lang="zh-CN" altLang="en-US" dirty="0" smtClean="0"/>
              <a:t>，容错方面</a:t>
            </a:r>
            <a:r>
              <a:rPr lang="en-US" altLang="zh-CN" dirty="0" err="1" smtClean="0"/>
              <a:t>sdn</a:t>
            </a:r>
            <a:r>
              <a:rPr lang="zh-CN" altLang="en-US" dirty="0" smtClean="0"/>
              <a:t>的主要难题：</a:t>
            </a:r>
            <a:endParaRPr lang="en-US" altLang="zh-CN" dirty="0" smtClean="0"/>
          </a:p>
          <a:p>
            <a:r>
              <a:rPr lang="zh-CN" altLang="en-US" dirty="0" smtClean="0"/>
              <a:t>基于拜占庭容错提升</a:t>
            </a:r>
            <a:r>
              <a:rPr lang="en-US" altLang="zh-CN" dirty="0" err="1" smtClean="0"/>
              <a:t>sdn</a:t>
            </a:r>
            <a:r>
              <a:rPr lang="zh-CN" altLang="en-US" dirty="0" smtClean="0"/>
              <a:t>控制层的可靠性</a:t>
            </a:r>
            <a:endParaRPr lang="en-US" altLang="zh-CN" dirty="0" smtClean="0"/>
          </a:p>
          <a:p>
            <a:r>
              <a:rPr lang="zh-CN" altLang="en-US" dirty="0"/>
              <a:t>单点失效，主从切换代价</a:t>
            </a:r>
            <a:r>
              <a:rPr lang="zh-CN" altLang="en-US" dirty="0" smtClean="0"/>
              <a:t>问题</a:t>
            </a:r>
            <a:endParaRPr lang="en-US" altLang="zh-CN" dirty="0" smtClean="0"/>
          </a:p>
          <a:p>
            <a:r>
              <a:rPr lang="en-US" altLang="zh-CN" dirty="0" smtClean="0"/>
              <a:t>3</a:t>
            </a:r>
            <a:r>
              <a:rPr lang="zh-CN" altLang="en-US" dirty="0" smtClean="0"/>
              <a:t>，虚拟化方面</a:t>
            </a:r>
            <a:r>
              <a:rPr lang="en-US" altLang="zh-CN" dirty="0" err="1" smtClean="0"/>
              <a:t>sdn</a:t>
            </a:r>
            <a:r>
              <a:rPr lang="zh-CN" altLang="en-US" dirty="0" smtClean="0"/>
              <a:t>的相关问题研究：</a:t>
            </a:r>
            <a:endParaRPr lang="en-US" altLang="zh-CN" dirty="0" smtClean="0"/>
          </a:p>
          <a:p>
            <a:r>
              <a:rPr lang="zh-CN" altLang="en-US" dirty="0"/>
              <a:t>基于云拓扑感知的</a:t>
            </a:r>
            <a:r>
              <a:rPr lang="en-US" altLang="zh-CN" dirty="0" err="1"/>
              <a:t>vdc</a:t>
            </a:r>
            <a:r>
              <a:rPr lang="zh-CN" altLang="en-US" dirty="0"/>
              <a:t>映射</a:t>
            </a:r>
            <a:r>
              <a:rPr lang="zh-CN" altLang="en-US" dirty="0" smtClean="0"/>
              <a:t>算法</a:t>
            </a:r>
            <a:endParaRPr lang="en-US" altLang="zh-CN" dirty="0" smtClean="0"/>
          </a:p>
          <a:p>
            <a:r>
              <a:rPr lang="zh-CN" altLang="en-US" dirty="0"/>
              <a:t>支持细粒度并行的</a:t>
            </a:r>
            <a:r>
              <a:rPr lang="en-US" altLang="zh-CN" dirty="0" err="1"/>
              <a:t>sdn</a:t>
            </a:r>
            <a:r>
              <a:rPr lang="zh-CN" altLang="en-US" dirty="0"/>
              <a:t>虚拟化框架研究</a:t>
            </a:r>
            <a:endParaRPr lang="en-US" altLang="zh-CN" dirty="0"/>
          </a:p>
          <a:p>
            <a:endParaRPr lang="en-US" altLang="zh-CN" dirty="0" smtClean="0"/>
          </a:p>
        </p:txBody>
      </p:sp>
    </p:spTree>
    <p:extLst>
      <p:ext uri="{BB962C8B-B14F-4D97-AF65-F5344CB8AC3E}">
        <p14:creationId xmlns:p14="http://schemas.microsoft.com/office/powerpoint/2010/main" val="2690315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Sdn</a:t>
            </a:r>
            <a:r>
              <a:rPr lang="zh-CN" altLang="en-US" smtClean="0"/>
              <a:t>的流量工程</a:t>
            </a:r>
            <a:endParaRPr lang="zh-CN" altLang="en-US"/>
          </a:p>
        </p:txBody>
      </p:sp>
      <p:sp>
        <p:nvSpPr>
          <p:cNvPr id="3" name="内容占位符 2"/>
          <p:cNvSpPr>
            <a:spLocks noGrp="1"/>
          </p:cNvSpPr>
          <p:nvPr>
            <p:ph idx="1"/>
          </p:nvPr>
        </p:nvSpPr>
        <p:spPr/>
        <p:txBody>
          <a:bodyPr>
            <a:normAutofit/>
          </a:bodyPr>
          <a:lstStyle/>
          <a:p>
            <a:r>
              <a:rPr lang="zh-CN" altLang="en-US" dirty="0"/>
              <a:t>流量工程</a:t>
            </a:r>
            <a:r>
              <a:rPr lang="en-US" altLang="zh-CN" dirty="0"/>
              <a:t>,</a:t>
            </a:r>
            <a:r>
              <a:rPr lang="zh-CN" altLang="en-US" dirty="0"/>
              <a:t>或称流量管理</a:t>
            </a:r>
            <a:r>
              <a:rPr lang="en-US" altLang="zh-CN" dirty="0"/>
              <a:t>,</a:t>
            </a:r>
            <a:r>
              <a:rPr lang="zh-CN" altLang="en-US" dirty="0"/>
              <a:t>指的是针对网络性能进行优化的一系列方法</a:t>
            </a:r>
            <a:r>
              <a:rPr lang="en-US" altLang="zh-CN" dirty="0"/>
              <a:t>,</a:t>
            </a:r>
            <a:r>
              <a:rPr lang="zh-CN" altLang="en-US" dirty="0"/>
              <a:t>即针对网络中数据流的行为进行</a:t>
            </a:r>
            <a:r>
              <a:rPr lang="zh-CN" altLang="en-US" dirty="0" smtClean="0"/>
              <a:t>动态</a:t>
            </a:r>
            <a:r>
              <a:rPr lang="zh-CN" altLang="en-US" dirty="0"/>
              <a:t>的分析预测和有目的的</a:t>
            </a:r>
            <a:r>
              <a:rPr lang="zh-CN" altLang="en-US" dirty="0" smtClean="0"/>
              <a:t>管理。</a:t>
            </a:r>
            <a:r>
              <a:rPr lang="zh-CN" altLang="en-US" dirty="0"/>
              <a:t/>
            </a:r>
            <a:br>
              <a:rPr lang="zh-CN" altLang="en-US" dirty="0"/>
            </a:br>
            <a:endParaRPr lang="en-US" altLang="zh-CN" dirty="0" smtClean="0"/>
          </a:p>
          <a:p>
            <a:r>
              <a:rPr lang="en-US" altLang="zh-CN" dirty="0"/>
              <a:t>SDN </a:t>
            </a:r>
            <a:r>
              <a:rPr lang="zh-CN" altLang="en-US" dirty="0"/>
              <a:t>为流量工程的开展提供了更好的基础</a:t>
            </a:r>
            <a:r>
              <a:rPr lang="en-US" altLang="zh-CN" dirty="0"/>
              <a:t>:</a:t>
            </a:r>
            <a:r>
              <a:rPr lang="zh-CN" altLang="en-US" dirty="0"/>
              <a:t>首先</a:t>
            </a:r>
            <a:r>
              <a:rPr lang="en-US" altLang="zh-CN" dirty="0"/>
              <a:t>,</a:t>
            </a:r>
            <a:r>
              <a:rPr lang="zh-CN" altLang="en-US" dirty="0" smtClean="0"/>
              <a:t>提供集中</a:t>
            </a:r>
            <a:r>
              <a:rPr lang="zh-CN" altLang="en-US" dirty="0"/>
              <a:t>的全局视图</a:t>
            </a:r>
            <a:r>
              <a:rPr lang="en-US" altLang="zh-CN" dirty="0"/>
              <a:t>,</a:t>
            </a:r>
            <a:r>
              <a:rPr lang="zh-CN" altLang="en-US" dirty="0"/>
              <a:t>控制器能够实时得到全局的网络状态、拓扑信息和应用需求信息</a:t>
            </a:r>
            <a:r>
              <a:rPr lang="en-US" altLang="zh-CN" dirty="0"/>
              <a:t>;</a:t>
            </a:r>
            <a:r>
              <a:rPr lang="zh-CN" altLang="en-US" dirty="0"/>
              <a:t>其次</a:t>
            </a:r>
            <a:r>
              <a:rPr lang="en-US" altLang="zh-CN" dirty="0"/>
              <a:t>,</a:t>
            </a:r>
            <a:r>
              <a:rPr lang="zh-CN" altLang="en-US" dirty="0"/>
              <a:t>提供可编程的数据</a:t>
            </a:r>
            <a:r>
              <a:rPr lang="zh-CN" altLang="en-US" dirty="0" smtClean="0"/>
              <a:t>层接口</a:t>
            </a:r>
            <a:r>
              <a:rPr lang="en-US" altLang="zh-CN" dirty="0"/>
              <a:t>,</a:t>
            </a:r>
            <a:r>
              <a:rPr lang="zh-CN" altLang="en-US" dirty="0"/>
              <a:t>操作者可以根据当前状态对网络资源进行动态重分配</a:t>
            </a:r>
            <a:r>
              <a:rPr lang="en-US" altLang="zh-CN" dirty="0"/>
              <a:t>;</a:t>
            </a:r>
            <a:r>
              <a:rPr lang="zh-CN" altLang="en-US" dirty="0"/>
              <a:t>此外</a:t>
            </a:r>
            <a:r>
              <a:rPr lang="en-US" altLang="zh-CN" dirty="0"/>
              <a:t>,</a:t>
            </a:r>
            <a:r>
              <a:rPr lang="zh-CN" altLang="en-US" dirty="0"/>
              <a:t>多个</a:t>
            </a:r>
            <a:r>
              <a:rPr lang="zh-CN" altLang="en-US" dirty="0" smtClean="0"/>
              <a:t>设备厂商</a:t>
            </a:r>
            <a:r>
              <a:rPr lang="zh-CN" altLang="en-US" dirty="0"/>
              <a:t>的交换机使用统一的编程</a:t>
            </a:r>
            <a:r>
              <a:rPr lang="zh-CN" altLang="en-US" dirty="0" smtClean="0"/>
              <a:t>接口</a:t>
            </a:r>
            <a:r>
              <a:rPr lang="en-US" altLang="zh-CN" dirty="0"/>
              <a:t>,</a:t>
            </a:r>
            <a:r>
              <a:rPr lang="zh-CN" altLang="en-US" dirty="0"/>
              <a:t>可以提供充分的</a:t>
            </a:r>
            <a:r>
              <a:rPr lang="zh-CN" altLang="en-US" dirty="0" smtClean="0"/>
              <a:t>开放性。</a:t>
            </a:r>
            <a:r>
              <a:rPr lang="zh-CN" altLang="en-US" dirty="0"/>
              <a:t/>
            </a:r>
            <a:br>
              <a:rPr lang="zh-CN" altLang="en-US" dirty="0"/>
            </a:br>
            <a:endParaRPr lang="zh-CN" altLang="en-US" dirty="0"/>
          </a:p>
        </p:txBody>
      </p:sp>
    </p:spTree>
    <p:extLst>
      <p:ext uri="{BB962C8B-B14F-4D97-AF65-F5344CB8AC3E}">
        <p14:creationId xmlns:p14="http://schemas.microsoft.com/office/powerpoint/2010/main" val="2111096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52500" y="781050"/>
            <a:ext cx="10363200" cy="6076950"/>
          </a:xfrm>
          <a:prstGeom prst="rect">
            <a:avLst/>
          </a:prstGeom>
        </p:spPr>
      </p:pic>
    </p:spTree>
    <p:extLst>
      <p:ext uri="{BB962C8B-B14F-4D97-AF65-F5344CB8AC3E}">
        <p14:creationId xmlns:p14="http://schemas.microsoft.com/office/powerpoint/2010/main" val="3346963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err="1" smtClean="0"/>
              <a:t>sdn</a:t>
            </a:r>
            <a:r>
              <a:rPr lang="zh-CN" altLang="en-US" dirty="0" smtClean="0"/>
              <a:t>做流量工程的优势</a:t>
            </a:r>
            <a:endParaRPr lang="zh-CN" altLang="en-US" dirty="0"/>
          </a:p>
        </p:txBody>
      </p:sp>
      <p:sp>
        <p:nvSpPr>
          <p:cNvPr id="3" name="内容占位符 2"/>
          <p:cNvSpPr>
            <a:spLocks noGrp="1"/>
          </p:cNvSpPr>
          <p:nvPr>
            <p:ph idx="1"/>
          </p:nvPr>
        </p:nvSpPr>
        <p:spPr/>
        <p:txBody>
          <a:bodyPr/>
          <a:lstStyle/>
          <a:p>
            <a:r>
              <a:rPr lang="zh-CN" altLang="en-US" dirty="0"/>
              <a:t/>
            </a:r>
            <a:br>
              <a:rPr lang="zh-CN" altLang="en-US" dirty="0"/>
            </a:br>
            <a:r>
              <a:rPr lang="en-US" altLang="zh-CN" dirty="0"/>
              <a:t>1) </a:t>
            </a:r>
            <a:r>
              <a:rPr lang="zh-CN" altLang="en-US" dirty="0"/>
              <a:t>在流量的测量方面</a:t>
            </a:r>
            <a:r>
              <a:rPr lang="en-US" altLang="zh-CN" dirty="0"/>
              <a:t>,</a:t>
            </a:r>
            <a:r>
              <a:rPr lang="zh-CN" altLang="en-US" dirty="0"/>
              <a:t>可以灵活地部署可扩展的全局测量任务</a:t>
            </a:r>
            <a:r>
              <a:rPr lang="en-US" altLang="zh-CN" dirty="0"/>
              <a:t>,</a:t>
            </a:r>
            <a:r>
              <a:rPr lang="zh-CN" altLang="en-US" dirty="0"/>
              <a:t>实时地收集网络状态信息</a:t>
            </a:r>
            <a:r>
              <a:rPr lang="en-US" altLang="zh-CN" dirty="0"/>
              <a:t>,</a:t>
            </a:r>
            <a:r>
              <a:rPr lang="zh-CN" altLang="en-US" dirty="0"/>
              <a:t>对流量</a:t>
            </a:r>
            <a:r>
              <a:rPr lang="zh-CN" altLang="en-US" dirty="0" smtClean="0"/>
              <a:t>进行准确</a:t>
            </a:r>
            <a:r>
              <a:rPr lang="zh-CN" altLang="en-US" dirty="0"/>
              <a:t>的集中式监控和统计分析</a:t>
            </a:r>
            <a:r>
              <a:rPr lang="en-US" altLang="zh-CN" dirty="0"/>
              <a:t>.</a:t>
            </a:r>
            <a:br>
              <a:rPr lang="en-US" altLang="zh-CN" dirty="0"/>
            </a:br>
            <a:r>
              <a:rPr lang="en-US" altLang="zh-CN" dirty="0"/>
              <a:t>2) </a:t>
            </a:r>
            <a:r>
              <a:rPr lang="zh-CN" altLang="en-US" dirty="0"/>
              <a:t>在流量的管理方面</a:t>
            </a:r>
            <a:r>
              <a:rPr lang="en-US" altLang="zh-CN" dirty="0"/>
              <a:t>,</a:t>
            </a:r>
            <a:r>
              <a:rPr lang="zh-CN" altLang="en-US" dirty="0"/>
              <a:t>可以综合考虑网络状态和网络应用需求</a:t>
            </a:r>
            <a:r>
              <a:rPr lang="en-US" altLang="zh-CN" dirty="0"/>
              <a:t>,</a:t>
            </a:r>
            <a:r>
              <a:rPr lang="zh-CN" altLang="en-US" dirty="0"/>
              <a:t>以流为单位进行动态、灵活、细粒度</a:t>
            </a:r>
            <a:r>
              <a:rPr lang="zh-CN" altLang="en-US" dirty="0" smtClean="0"/>
              <a:t>的流量</a:t>
            </a:r>
            <a:r>
              <a:rPr lang="zh-CN" altLang="en-US" dirty="0"/>
              <a:t>调度</a:t>
            </a:r>
            <a:r>
              <a:rPr lang="en-US" altLang="zh-CN" dirty="0"/>
              <a:t>,</a:t>
            </a:r>
            <a:r>
              <a:rPr lang="zh-CN" altLang="en-US" dirty="0"/>
              <a:t>实现网络中流量的负载均衡</a:t>
            </a:r>
            <a:r>
              <a:rPr lang="en-US" altLang="zh-CN" dirty="0"/>
              <a:t>.</a:t>
            </a:r>
            <a:br>
              <a:rPr lang="en-US" altLang="zh-CN" dirty="0"/>
            </a:br>
            <a:r>
              <a:rPr lang="en-US" altLang="zh-CN" dirty="0"/>
              <a:t>3) </a:t>
            </a:r>
            <a:r>
              <a:rPr lang="zh-CN" altLang="en-US" dirty="0"/>
              <a:t>在网络的资源利用和维护方面</a:t>
            </a:r>
            <a:r>
              <a:rPr lang="en-US" altLang="zh-CN" dirty="0"/>
              <a:t>,</a:t>
            </a:r>
            <a:r>
              <a:rPr lang="zh-CN" altLang="en-US" dirty="0"/>
              <a:t>支持对包括带宽、存储等资源的动态分配</a:t>
            </a:r>
            <a:r>
              <a:rPr lang="en-US" altLang="zh-CN" dirty="0"/>
              <a:t>,</a:t>
            </a:r>
            <a:r>
              <a:rPr lang="zh-CN" altLang="en-US" dirty="0"/>
              <a:t>实现有效而合理的资源</a:t>
            </a:r>
            <a:r>
              <a:rPr lang="zh-CN" altLang="en-US" dirty="0" smtClean="0"/>
              <a:t>利用</a:t>
            </a:r>
            <a:r>
              <a:rPr lang="en-US" altLang="zh-CN" dirty="0"/>
              <a:t>.</a:t>
            </a:r>
            <a:r>
              <a:rPr lang="zh-CN" altLang="en-US" dirty="0"/>
              <a:t>基于集中的网络状态反馈</a:t>
            </a:r>
            <a:r>
              <a:rPr lang="en-US" altLang="zh-CN" dirty="0"/>
              <a:t>,</a:t>
            </a:r>
            <a:r>
              <a:rPr lang="zh-CN" altLang="en-US" dirty="0"/>
              <a:t>可以透明地进行故障的应对和处理</a:t>
            </a:r>
            <a:r>
              <a:rPr lang="en-US" altLang="zh-CN" dirty="0"/>
              <a:t>.</a:t>
            </a:r>
            <a:endParaRPr lang="zh-CN" altLang="en-US" dirty="0"/>
          </a:p>
        </p:txBody>
      </p:sp>
    </p:spTree>
    <p:extLst>
      <p:ext uri="{BB962C8B-B14F-4D97-AF65-F5344CB8AC3E}">
        <p14:creationId xmlns:p14="http://schemas.microsoft.com/office/powerpoint/2010/main" val="1142346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流量测量</a:t>
            </a:r>
            <a:r>
              <a:rPr lang="en-US" altLang="zh-CN" dirty="0" smtClean="0"/>
              <a:t>-</a:t>
            </a:r>
            <a:r>
              <a:rPr lang="zh-CN" altLang="en-US" dirty="0" smtClean="0"/>
              <a:t>流量大小信息采集（主动）</a:t>
            </a:r>
            <a:endParaRPr lang="zh-CN" altLang="en-US" dirty="0"/>
          </a:p>
        </p:txBody>
      </p:sp>
      <p:sp>
        <p:nvSpPr>
          <p:cNvPr id="3" name="内容占位符 2"/>
          <p:cNvSpPr>
            <a:spLocks noGrp="1"/>
          </p:cNvSpPr>
          <p:nvPr>
            <p:ph idx="1"/>
          </p:nvPr>
        </p:nvSpPr>
        <p:spPr/>
        <p:txBody>
          <a:bodyPr>
            <a:noAutofit/>
          </a:bodyPr>
          <a:lstStyle/>
          <a:p>
            <a:r>
              <a:rPr lang="zh-CN" altLang="en-US" dirty="0" smtClean="0"/>
              <a:t>主动式信息采集：</a:t>
            </a:r>
            <a:r>
              <a:rPr lang="zh-CN" altLang="en-US" dirty="0"/>
              <a:t>作为 </a:t>
            </a:r>
            <a:r>
              <a:rPr lang="en-US" altLang="zh-CN" dirty="0"/>
              <a:t>SDN </a:t>
            </a:r>
            <a:r>
              <a:rPr lang="zh-CN" altLang="en-US" dirty="0"/>
              <a:t>的南向接口协议</a:t>
            </a:r>
            <a:r>
              <a:rPr lang="en-US" altLang="zh-CN" dirty="0"/>
              <a:t>,</a:t>
            </a:r>
            <a:r>
              <a:rPr lang="en-US" altLang="zh-CN" dirty="0" err="1"/>
              <a:t>OpenFlow</a:t>
            </a:r>
            <a:r>
              <a:rPr lang="en-US" altLang="zh-CN" dirty="0"/>
              <a:t> </a:t>
            </a:r>
            <a:r>
              <a:rPr lang="zh-CN" altLang="en-US" dirty="0"/>
              <a:t>支持控制器对交换机发起主动查询获取流信息</a:t>
            </a:r>
            <a:r>
              <a:rPr lang="en-US" altLang="zh-CN" dirty="0" smtClean="0"/>
              <a:t>.</a:t>
            </a:r>
            <a:r>
              <a:rPr lang="zh-CN" altLang="en-US" dirty="0" smtClean="0"/>
              <a:t>利用这个特性</a:t>
            </a:r>
            <a:r>
              <a:rPr lang="en-US" altLang="zh-CN" dirty="0" smtClean="0"/>
              <a:t>,</a:t>
            </a:r>
            <a:r>
              <a:rPr lang="zh-CN" altLang="en-US" dirty="0" smtClean="0"/>
              <a:t>文献</a:t>
            </a:r>
            <a:br>
              <a:rPr lang="zh-CN" altLang="en-US" dirty="0" smtClean="0"/>
            </a:br>
            <a:r>
              <a:rPr lang="zh-CN" altLang="en-US" dirty="0" smtClean="0"/>
              <a:t>提出 </a:t>
            </a:r>
            <a:r>
              <a:rPr lang="en-US" altLang="zh-CN" dirty="0" err="1" smtClean="0"/>
              <a:t>OpenTM</a:t>
            </a:r>
            <a:r>
              <a:rPr lang="en-US" altLang="zh-CN" dirty="0"/>
              <a:t>,</a:t>
            </a:r>
            <a:r>
              <a:rPr lang="zh-CN" altLang="en-US" dirty="0"/>
              <a:t>一个针对 </a:t>
            </a:r>
            <a:r>
              <a:rPr lang="en-US" altLang="zh-CN" dirty="0"/>
              <a:t>SDN </a:t>
            </a:r>
            <a:r>
              <a:rPr lang="zh-CN" altLang="en-US" dirty="0"/>
              <a:t>的 </a:t>
            </a:r>
            <a:r>
              <a:rPr lang="en-US" altLang="zh-CN" dirty="0"/>
              <a:t>TM(traffic matrix,</a:t>
            </a:r>
            <a:r>
              <a:rPr lang="zh-CN" altLang="en-US" dirty="0"/>
              <a:t>流量矩阵</a:t>
            </a:r>
            <a:r>
              <a:rPr lang="en-US" altLang="zh-CN" dirty="0"/>
              <a:t>)</a:t>
            </a:r>
            <a:r>
              <a:rPr lang="zh-CN" altLang="en-US" dirty="0"/>
              <a:t>估计系统</a:t>
            </a:r>
            <a:r>
              <a:rPr lang="en-US" altLang="zh-CN" dirty="0"/>
              <a:t>——TM </a:t>
            </a:r>
            <a:r>
              <a:rPr lang="zh-CN" altLang="en-US" dirty="0"/>
              <a:t>表示的是网络中一个源</a:t>
            </a:r>
            <a:r>
              <a:rPr lang="zh-CN" altLang="en-US" dirty="0" smtClean="0"/>
              <a:t>节点和</a:t>
            </a:r>
            <a:r>
              <a:rPr lang="zh-CN" altLang="en-US" dirty="0"/>
              <a:t>目标节点对</a:t>
            </a:r>
            <a:r>
              <a:rPr lang="en-US" altLang="zh-CN" dirty="0"/>
              <a:t>(OD </a:t>
            </a:r>
            <a:r>
              <a:rPr lang="zh-CN" altLang="en-US" dirty="0"/>
              <a:t>对</a:t>
            </a:r>
            <a:r>
              <a:rPr lang="en-US" altLang="zh-CN" dirty="0"/>
              <a:t>)</a:t>
            </a:r>
            <a:r>
              <a:rPr lang="zh-CN" altLang="en-US" dirty="0"/>
              <a:t>之间的流量大小</a:t>
            </a:r>
            <a:r>
              <a:rPr lang="en-US" altLang="zh-CN" dirty="0"/>
              <a:t>,</a:t>
            </a:r>
            <a:r>
              <a:rPr lang="zh-CN" altLang="en-US" dirty="0"/>
              <a:t>对 </a:t>
            </a:r>
            <a:r>
              <a:rPr lang="en-US" altLang="zh-CN" dirty="0"/>
              <a:t>TM </a:t>
            </a:r>
            <a:r>
              <a:rPr lang="zh-CN" altLang="en-US" dirty="0"/>
              <a:t>的准确评估</a:t>
            </a:r>
            <a:r>
              <a:rPr lang="en-US" altLang="zh-CN" dirty="0"/>
              <a:t>,</a:t>
            </a:r>
            <a:r>
              <a:rPr lang="zh-CN" altLang="en-US" dirty="0"/>
              <a:t>是负载均衡、异常检测、路由配置等网络操作和</a:t>
            </a:r>
            <a:r>
              <a:rPr lang="zh-CN" altLang="en-US" dirty="0" smtClean="0"/>
              <a:t>任务</a:t>
            </a:r>
            <a:r>
              <a:rPr lang="zh-CN" altLang="en-US" dirty="0"/>
              <a:t>的基础</a:t>
            </a:r>
            <a:r>
              <a:rPr lang="en-US" altLang="zh-CN" dirty="0" smtClean="0"/>
              <a:t>.</a:t>
            </a:r>
          </a:p>
          <a:p>
            <a:r>
              <a:rPr lang="en-US" altLang="zh-CN" dirty="0" err="1" smtClean="0"/>
              <a:t>OpenTM</a:t>
            </a:r>
            <a:r>
              <a:rPr lang="en-US" altLang="zh-CN" dirty="0" smtClean="0"/>
              <a:t> </a:t>
            </a:r>
            <a:r>
              <a:rPr lang="zh-CN" altLang="en-US" dirty="0"/>
              <a:t>对网络中所有活跃的流进行探测</a:t>
            </a:r>
            <a:r>
              <a:rPr lang="en-US" altLang="zh-CN" dirty="0"/>
              <a:t>,</a:t>
            </a:r>
            <a:r>
              <a:rPr lang="zh-CN" altLang="en-US" dirty="0"/>
              <a:t>根据控制器中的路由信息和流的转发路径信息</a:t>
            </a:r>
            <a:r>
              <a:rPr lang="en-US" altLang="zh-CN" dirty="0"/>
              <a:t>,</a:t>
            </a:r>
            <a:r>
              <a:rPr lang="zh-CN" altLang="en-US" dirty="0"/>
              <a:t>提出</a:t>
            </a:r>
            <a:r>
              <a:rPr lang="zh-CN" altLang="en-US" dirty="0" smtClean="0"/>
              <a:t>多种有</a:t>
            </a:r>
            <a:r>
              <a:rPr lang="zh-CN" altLang="en-US" dirty="0"/>
              <a:t>选择性的路由节点询问方法</a:t>
            </a:r>
            <a:r>
              <a:rPr lang="en-US" altLang="zh-CN" dirty="0"/>
              <a:t>,</a:t>
            </a:r>
            <a:r>
              <a:rPr lang="zh-CN" altLang="en-US" dirty="0"/>
              <a:t>从而获得准确的流量大小评估和数据包计数信息</a:t>
            </a:r>
            <a:r>
              <a:rPr lang="en-US" altLang="zh-CN" dirty="0"/>
              <a:t>,</a:t>
            </a:r>
            <a:r>
              <a:rPr lang="zh-CN" altLang="en-US" dirty="0"/>
              <a:t>并通过将一个 </a:t>
            </a:r>
            <a:r>
              <a:rPr lang="en-US" altLang="zh-CN" dirty="0"/>
              <a:t>OD </a:t>
            </a:r>
            <a:r>
              <a:rPr lang="zh-CN" altLang="en-US" dirty="0"/>
              <a:t>对的</a:t>
            </a:r>
            <a:r>
              <a:rPr lang="zh-CN" altLang="en-US" dirty="0" smtClean="0"/>
              <a:t>所有流</a:t>
            </a:r>
            <a:r>
              <a:rPr lang="zh-CN" altLang="en-US" dirty="0"/>
              <a:t>累加起来更新 </a:t>
            </a:r>
            <a:r>
              <a:rPr lang="en-US" altLang="zh-CN" dirty="0" smtClean="0"/>
              <a:t>tm</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21983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流量测量</a:t>
            </a:r>
            <a:r>
              <a:rPr lang="en-US" altLang="zh-CN" dirty="0" smtClean="0"/>
              <a:t>-</a:t>
            </a:r>
            <a:r>
              <a:rPr lang="zh-CN" altLang="en-US" dirty="0" smtClean="0"/>
              <a:t>流量大小信息采集（被动）</a:t>
            </a:r>
            <a:endParaRPr lang="zh-CN" altLang="en-US" dirty="0"/>
          </a:p>
        </p:txBody>
      </p:sp>
      <p:sp>
        <p:nvSpPr>
          <p:cNvPr id="3" name="内容占位符 2"/>
          <p:cNvSpPr>
            <a:spLocks noGrp="1"/>
          </p:cNvSpPr>
          <p:nvPr>
            <p:ph idx="1"/>
          </p:nvPr>
        </p:nvSpPr>
        <p:spPr>
          <a:xfrm>
            <a:off x="838200" y="1333500"/>
            <a:ext cx="10515600" cy="4843463"/>
          </a:xfrm>
        </p:spPr>
        <p:txBody>
          <a:bodyPr>
            <a:normAutofit fontScale="77500" lnSpcReduction="20000"/>
          </a:bodyPr>
          <a:lstStyle/>
          <a:p>
            <a:r>
              <a:rPr lang="zh-CN" altLang="en-US" sz="4700" dirty="0" smtClean="0">
                <a:latin typeface="宋体" panose="02010600030101010101" pitchFamily="2" charset="-122"/>
                <a:ea typeface="宋体" panose="02010600030101010101" pitchFamily="2" charset="-122"/>
              </a:rPr>
              <a:t>文献提出</a:t>
            </a:r>
            <a:r>
              <a:rPr lang="zh-CN" altLang="en-US" sz="4700" dirty="0">
                <a:latin typeface="宋体" panose="02010600030101010101" pitchFamily="2" charset="-122"/>
                <a:ea typeface="宋体" panose="02010600030101010101" pitchFamily="2" charset="-122"/>
              </a:rPr>
              <a:t>一种被动测量方案 </a:t>
            </a:r>
            <a:r>
              <a:rPr lang="en-US" altLang="zh-CN" sz="4700" dirty="0" err="1">
                <a:latin typeface="宋体" panose="02010600030101010101" pitchFamily="2" charset="-122"/>
                <a:ea typeface="宋体" panose="02010600030101010101" pitchFamily="2" charset="-122"/>
              </a:rPr>
              <a:t>FlowSense</a:t>
            </a:r>
            <a:r>
              <a:rPr lang="en-US" altLang="zh-CN" sz="4700" dirty="0">
                <a:latin typeface="宋体" panose="02010600030101010101" pitchFamily="2" charset="-122"/>
                <a:ea typeface="宋体" panose="02010600030101010101" pitchFamily="2" charset="-122"/>
              </a:rPr>
              <a:t>,</a:t>
            </a:r>
            <a:r>
              <a:rPr lang="zh-CN" altLang="en-US" sz="4700" dirty="0">
                <a:latin typeface="宋体" panose="02010600030101010101" pitchFamily="2" charset="-122"/>
                <a:ea typeface="宋体" panose="02010600030101010101" pitchFamily="2" charset="-122"/>
              </a:rPr>
              <a:t>利用 </a:t>
            </a:r>
            <a:r>
              <a:rPr lang="en-US" altLang="zh-CN" sz="4700" dirty="0">
                <a:latin typeface="宋体" panose="02010600030101010101" pitchFamily="2" charset="-122"/>
                <a:ea typeface="宋体" panose="02010600030101010101" pitchFamily="2" charset="-122"/>
              </a:rPr>
              <a:t>SDN </a:t>
            </a:r>
            <a:endParaRPr lang="en-US" altLang="zh-CN" sz="4700" dirty="0" smtClean="0">
              <a:latin typeface="宋体" panose="02010600030101010101" pitchFamily="2" charset="-122"/>
              <a:ea typeface="宋体" panose="02010600030101010101" pitchFamily="2" charset="-122"/>
            </a:endParaRPr>
          </a:p>
          <a:p>
            <a:pPr marL="0" indent="0">
              <a:buNone/>
            </a:pPr>
            <a:r>
              <a:rPr lang="zh-CN" altLang="en-US" sz="4700" dirty="0" smtClean="0">
                <a:latin typeface="宋体" panose="02010600030101010101" pitchFamily="2" charset="-122"/>
                <a:ea typeface="宋体" panose="02010600030101010101" pitchFamily="2" charset="-122"/>
              </a:rPr>
              <a:t>中</a:t>
            </a:r>
            <a:r>
              <a:rPr lang="zh-CN" altLang="en-US" sz="4700" dirty="0">
                <a:latin typeface="宋体" panose="02010600030101010101" pitchFamily="2" charset="-122"/>
                <a:ea typeface="宋体" panose="02010600030101010101" pitchFamily="2" charset="-122"/>
              </a:rPr>
              <a:t>的控制流进行流量变化的实时监测</a:t>
            </a:r>
            <a:r>
              <a:rPr lang="en-US" altLang="zh-CN" sz="4700" dirty="0">
                <a:latin typeface="宋体" panose="02010600030101010101" pitchFamily="2" charset="-122"/>
                <a:ea typeface="宋体" panose="02010600030101010101" pitchFamily="2" charset="-122"/>
              </a:rPr>
              <a:t>.</a:t>
            </a:r>
            <a:r>
              <a:rPr lang="zh-CN" altLang="en-US" sz="4700" dirty="0">
                <a:latin typeface="宋体" panose="02010600030101010101" pitchFamily="2" charset="-122"/>
                <a:ea typeface="宋体" panose="02010600030101010101" pitchFamily="2" charset="-122"/>
              </a:rPr>
              <a:t>基于流的</a:t>
            </a:r>
            <a:r>
              <a:rPr lang="zh-CN" altLang="en-US" sz="4700" dirty="0" smtClean="0">
                <a:latin typeface="宋体" panose="02010600030101010101" pitchFamily="2" charset="-122"/>
                <a:ea typeface="宋体" panose="02010600030101010101" pitchFamily="2" charset="-122"/>
              </a:rPr>
              <a:t>网络</a:t>
            </a:r>
            <a:endParaRPr lang="en-US" altLang="zh-CN" sz="4700" dirty="0" smtClean="0">
              <a:latin typeface="宋体" panose="02010600030101010101" pitchFamily="2" charset="-122"/>
              <a:ea typeface="宋体" panose="02010600030101010101" pitchFamily="2" charset="-122"/>
            </a:endParaRPr>
          </a:p>
          <a:p>
            <a:pPr marL="0" indent="0">
              <a:buNone/>
            </a:pPr>
            <a:r>
              <a:rPr lang="zh-CN" altLang="en-US" sz="4700" dirty="0" smtClean="0">
                <a:latin typeface="宋体" panose="02010600030101010101" pitchFamily="2" charset="-122"/>
                <a:ea typeface="宋体" panose="02010600030101010101" pitchFamily="2" charset="-122"/>
              </a:rPr>
              <a:t>监控</a:t>
            </a:r>
            <a:r>
              <a:rPr lang="zh-CN" altLang="en-US" sz="4700" dirty="0">
                <a:latin typeface="宋体" panose="02010600030101010101" pitchFamily="2" charset="-122"/>
                <a:ea typeface="宋体" panose="02010600030101010101" pitchFamily="2" charset="-122"/>
              </a:rPr>
              <a:t>要求能够准确、及时地探测</a:t>
            </a:r>
            <a:r>
              <a:rPr lang="en-US" altLang="zh-CN" sz="4700" dirty="0">
                <a:latin typeface="宋体" panose="02010600030101010101" pitchFamily="2" charset="-122"/>
                <a:ea typeface="宋体" panose="02010600030101010101" pitchFamily="2" charset="-122"/>
              </a:rPr>
              <a:t>,</a:t>
            </a:r>
            <a:r>
              <a:rPr lang="zh-CN" altLang="en-US" sz="4700" dirty="0">
                <a:latin typeface="宋体" panose="02010600030101010101" pitchFamily="2" charset="-122"/>
                <a:ea typeface="宋体" panose="02010600030101010101" pitchFamily="2" charset="-122"/>
              </a:rPr>
              <a:t>同时要求测量</a:t>
            </a:r>
            <a:r>
              <a:rPr lang="zh-CN" altLang="en-US" sz="4700" dirty="0" smtClean="0">
                <a:latin typeface="宋体" panose="02010600030101010101" pitchFamily="2" charset="-122"/>
                <a:ea typeface="宋体" panose="02010600030101010101" pitchFamily="2" charset="-122"/>
              </a:rPr>
              <a:t>任务</a:t>
            </a:r>
            <a:endParaRPr lang="en-US" altLang="zh-CN" sz="4700" dirty="0" smtClean="0">
              <a:latin typeface="宋体" panose="02010600030101010101" pitchFamily="2" charset="-122"/>
              <a:ea typeface="宋体" panose="02010600030101010101" pitchFamily="2" charset="-122"/>
            </a:endParaRPr>
          </a:p>
          <a:p>
            <a:pPr marL="0" indent="0">
              <a:buNone/>
            </a:pPr>
            <a:r>
              <a:rPr lang="zh-CN" altLang="en-US" sz="4700" dirty="0" smtClean="0">
                <a:latin typeface="宋体" panose="02010600030101010101" pitchFamily="2" charset="-122"/>
                <a:ea typeface="宋体" panose="02010600030101010101" pitchFamily="2" charset="-122"/>
              </a:rPr>
              <a:t>带来</a:t>
            </a:r>
            <a:r>
              <a:rPr lang="zh-CN" altLang="en-US" sz="4700" dirty="0">
                <a:latin typeface="宋体" panose="02010600030101010101" pitchFamily="2" charset="-122"/>
                <a:ea typeface="宋体" panose="02010600030101010101" pitchFamily="2" charset="-122"/>
              </a:rPr>
              <a:t>对网络尽可能小的开销</a:t>
            </a:r>
            <a:r>
              <a:rPr lang="en-US" altLang="zh-CN" sz="4700" dirty="0">
                <a:latin typeface="宋体" panose="02010600030101010101" pitchFamily="2" charset="-122"/>
                <a:ea typeface="宋体" panose="02010600030101010101" pitchFamily="2" charset="-122"/>
              </a:rPr>
              <a:t>.</a:t>
            </a:r>
            <a:r>
              <a:rPr lang="en-US" altLang="zh-CN" sz="4700" dirty="0" err="1">
                <a:latin typeface="宋体" panose="02010600030101010101" pitchFamily="2" charset="-122"/>
                <a:ea typeface="宋体" panose="02010600030101010101" pitchFamily="2" charset="-122"/>
              </a:rPr>
              <a:t>FlowSense</a:t>
            </a:r>
            <a:r>
              <a:rPr lang="en-US" altLang="zh-CN" sz="4700" dirty="0">
                <a:latin typeface="宋体" panose="02010600030101010101" pitchFamily="2" charset="-122"/>
                <a:ea typeface="宋体" panose="02010600030101010101" pitchFamily="2" charset="-122"/>
              </a:rPr>
              <a:t> </a:t>
            </a:r>
            <a:r>
              <a:rPr lang="zh-CN" altLang="en-US" sz="4700" dirty="0">
                <a:latin typeface="宋体" panose="02010600030101010101" pitchFamily="2" charset="-122"/>
                <a:ea typeface="宋体" panose="02010600030101010101" pitchFamily="2" charset="-122"/>
              </a:rPr>
              <a:t>利用 </a:t>
            </a:r>
            <a:endParaRPr lang="en-US" altLang="zh-CN" sz="4700" dirty="0" smtClean="0">
              <a:latin typeface="宋体" panose="02010600030101010101" pitchFamily="2" charset="-122"/>
              <a:ea typeface="宋体" panose="02010600030101010101" pitchFamily="2" charset="-122"/>
            </a:endParaRPr>
          </a:p>
          <a:p>
            <a:pPr marL="0" indent="0">
              <a:buNone/>
            </a:pPr>
            <a:r>
              <a:rPr lang="en-US" altLang="zh-CN" sz="4700" dirty="0" err="1" smtClean="0">
                <a:latin typeface="宋体" panose="02010600030101010101" pitchFamily="2" charset="-122"/>
                <a:ea typeface="宋体" panose="02010600030101010101" pitchFamily="2" charset="-122"/>
              </a:rPr>
              <a:t>OpenFlow</a:t>
            </a:r>
            <a:r>
              <a:rPr lang="en-US" altLang="zh-CN" sz="4700" dirty="0" smtClean="0">
                <a:latin typeface="宋体" panose="02010600030101010101" pitchFamily="2" charset="-122"/>
                <a:ea typeface="宋体" panose="02010600030101010101" pitchFamily="2" charset="-122"/>
              </a:rPr>
              <a:t> </a:t>
            </a:r>
            <a:r>
              <a:rPr lang="zh-CN" altLang="en-US" sz="4700" dirty="0" smtClean="0">
                <a:latin typeface="宋体" panose="02010600030101010101" pitchFamily="2" charset="-122"/>
                <a:ea typeface="宋体" panose="02010600030101010101" pitchFamily="2" charset="-122"/>
              </a:rPr>
              <a:t>协议</a:t>
            </a:r>
            <a:r>
              <a:rPr lang="zh-CN" altLang="en-US" sz="4700" dirty="0">
                <a:latin typeface="宋体" panose="02010600030101010101" pitchFamily="2" charset="-122"/>
                <a:ea typeface="宋体" panose="02010600030101010101" pitchFamily="2" charset="-122"/>
              </a:rPr>
              <a:t>中规定的南向消息接口的异步消息 </a:t>
            </a:r>
            <a:endParaRPr lang="en-US" altLang="zh-CN" sz="4700" dirty="0" smtClean="0">
              <a:latin typeface="宋体" panose="02010600030101010101" pitchFamily="2" charset="-122"/>
              <a:ea typeface="宋体" panose="02010600030101010101" pitchFamily="2" charset="-122"/>
            </a:endParaRPr>
          </a:p>
          <a:p>
            <a:pPr marL="0" indent="0">
              <a:buNone/>
            </a:pPr>
            <a:r>
              <a:rPr lang="en-US" altLang="zh-CN" sz="4700" dirty="0" err="1" smtClean="0">
                <a:latin typeface="宋体" panose="02010600030101010101" pitchFamily="2" charset="-122"/>
                <a:ea typeface="宋体" panose="02010600030101010101" pitchFamily="2" charset="-122"/>
              </a:rPr>
              <a:t>PacketIn</a:t>
            </a:r>
            <a:r>
              <a:rPr lang="en-US" altLang="zh-CN" sz="4700" dirty="0" smtClean="0">
                <a:latin typeface="宋体" panose="02010600030101010101" pitchFamily="2" charset="-122"/>
                <a:ea typeface="宋体" panose="02010600030101010101" pitchFamily="2" charset="-122"/>
              </a:rPr>
              <a:t> </a:t>
            </a:r>
            <a:r>
              <a:rPr lang="zh-CN" altLang="en-US" sz="4700" dirty="0">
                <a:latin typeface="宋体" panose="02010600030101010101" pitchFamily="2" charset="-122"/>
                <a:ea typeface="宋体" panose="02010600030101010101" pitchFamily="2" charset="-122"/>
              </a:rPr>
              <a:t>和 </a:t>
            </a:r>
            <a:r>
              <a:rPr lang="en-US" altLang="zh-CN" sz="4700" dirty="0" err="1">
                <a:latin typeface="宋体" panose="02010600030101010101" pitchFamily="2" charset="-122"/>
                <a:ea typeface="宋体" panose="02010600030101010101" pitchFamily="2" charset="-122"/>
              </a:rPr>
              <a:t>FlowRemoved</a:t>
            </a:r>
            <a:r>
              <a:rPr lang="en-US" altLang="zh-CN" sz="4700" dirty="0">
                <a:latin typeface="宋体" panose="02010600030101010101" pitchFamily="2" charset="-122"/>
                <a:ea typeface="宋体" panose="02010600030101010101" pitchFamily="2" charset="-122"/>
              </a:rPr>
              <a:t>(</a:t>
            </a:r>
            <a:r>
              <a:rPr lang="zh-CN" altLang="en-US" sz="4700" dirty="0">
                <a:latin typeface="宋体" panose="02010600030101010101" pitchFamily="2" charset="-122"/>
                <a:ea typeface="宋体" panose="02010600030101010101" pitchFamily="2" charset="-122"/>
              </a:rPr>
              <a:t>前者表示一个新的流</a:t>
            </a:r>
            <a:r>
              <a:rPr lang="zh-CN" altLang="en-US" sz="4700" dirty="0" smtClean="0">
                <a:latin typeface="宋体" panose="02010600030101010101" pitchFamily="2" charset="-122"/>
                <a:ea typeface="宋体" panose="02010600030101010101" pitchFamily="2" charset="-122"/>
              </a:rPr>
              <a:t>的</a:t>
            </a:r>
            <a:endParaRPr lang="en-US" altLang="zh-CN" sz="4700" dirty="0" smtClean="0">
              <a:latin typeface="宋体" panose="02010600030101010101" pitchFamily="2" charset="-122"/>
              <a:ea typeface="宋体" panose="02010600030101010101" pitchFamily="2" charset="-122"/>
            </a:endParaRPr>
          </a:p>
          <a:p>
            <a:pPr marL="0" indent="0">
              <a:buNone/>
            </a:pPr>
            <a:r>
              <a:rPr lang="zh-CN" altLang="en-US" sz="4700" dirty="0" smtClean="0">
                <a:latin typeface="宋体" panose="02010600030101010101" pitchFamily="2" charset="-122"/>
                <a:ea typeface="宋体" panose="02010600030101010101" pitchFamily="2" charset="-122"/>
              </a:rPr>
              <a:t>到达</a:t>
            </a:r>
            <a:r>
              <a:rPr lang="en-US" altLang="zh-CN" sz="4700" dirty="0">
                <a:latin typeface="宋体" panose="02010600030101010101" pitchFamily="2" charset="-122"/>
                <a:ea typeface="宋体" panose="02010600030101010101" pitchFamily="2" charset="-122"/>
              </a:rPr>
              <a:t>,</a:t>
            </a:r>
            <a:r>
              <a:rPr lang="zh-CN" altLang="en-US" sz="4700" dirty="0">
                <a:latin typeface="宋体" panose="02010600030101010101" pitchFamily="2" charset="-122"/>
                <a:ea typeface="宋体" panose="02010600030101010101" pitchFamily="2" charset="-122"/>
              </a:rPr>
              <a:t>后者表示一个</a:t>
            </a:r>
            <a:r>
              <a:rPr lang="zh-CN" altLang="en-US" sz="4700" dirty="0" smtClean="0">
                <a:latin typeface="宋体" panose="02010600030101010101" pitchFamily="2" charset="-122"/>
                <a:ea typeface="宋体" panose="02010600030101010101" pitchFamily="2" charset="-122"/>
              </a:rPr>
              <a:t>流的结束</a:t>
            </a:r>
            <a:r>
              <a:rPr lang="en-US" altLang="zh-CN" sz="4700" dirty="0" smtClean="0">
                <a:latin typeface="宋体" panose="02010600030101010101" pitchFamily="2" charset="-122"/>
                <a:ea typeface="宋体" panose="02010600030101010101" pitchFamily="2" charset="-122"/>
              </a:rPr>
              <a:t>)</a:t>
            </a:r>
            <a:r>
              <a:rPr lang="zh-CN" altLang="en-US" sz="4700" dirty="0">
                <a:latin typeface="宋体" panose="02010600030101010101" pitchFamily="2" charset="-122"/>
                <a:ea typeface="宋体" panose="02010600030101010101" pitchFamily="2" charset="-122"/>
              </a:rPr>
              <a:t>进行数据层中流</a:t>
            </a:r>
            <a:r>
              <a:rPr lang="zh-CN" altLang="en-US" sz="4700" dirty="0" smtClean="0">
                <a:latin typeface="宋体" panose="02010600030101010101" pitchFamily="2" charset="-122"/>
                <a:ea typeface="宋体" panose="02010600030101010101" pitchFamily="2" charset="-122"/>
              </a:rPr>
              <a:t>状态</a:t>
            </a:r>
            <a:endParaRPr lang="en-US" altLang="zh-CN" sz="4700" dirty="0" smtClean="0">
              <a:latin typeface="宋体" panose="02010600030101010101" pitchFamily="2" charset="-122"/>
              <a:ea typeface="宋体" panose="02010600030101010101" pitchFamily="2" charset="-122"/>
            </a:endParaRPr>
          </a:p>
          <a:p>
            <a:pPr marL="0" indent="0">
              <a:buNone/>
            </a:pPr>
            <a:r>
              <a:rPr lang="zh-CN" altLang="en-US" sz="4700" dirty="0" smtClean="0">
                <a:latin typeface="宋体" panose="02010600030101010101" pitchFamily="2" charset="-122"/>
                <a:ea typeface="宋体" panose="02010600030101010101" pitchFamily="2" charset="-122"/>
              </a:rPr>
              <a:t>变化</a:t>
            </a:r>
            <a:r>
              <a:rPr lang="zh-CN" altLang="en-US" sz="4700" dirty="0">
                <a:latin typeface="宋体" panose="02010600030101010101" pitchFamily="2" charset="-122"/>
                <a:ea typeface="宋体" panose="02010600030101010101" pitchFamily="2" charset="-122"/>
              </a:rPr>
              <a:t>的监控</a:t>
            </a:r>
            <a:r>
              <a:rPr lang="en-US" altLang="zh-CN" sz="4700" dirty="0">
                <a:latin typeface="宋体" panose="02010600030101010101" pitchFamily="2" charset="-122"/>
                <a:ea typeface="宋体" panose="02010600030101010101" pitchFamily="2" charset="-122"/>
              </a:rPr>
              <a:t>,</a:t>
            </a:r>
            <a:r>
              <a:rPr lang="zh-CN" altLang="en-US" sz="4700" dirty="0">
                <a:latin typeface="宋体" panose="02010600030101010101" pitchFamily="2" charset="-122"/>
                <a:ea typeface="宋体" panose="02010600030101010101" pitchFamily="2" charset="-122"/>
              </a:rPr>
              <a:t>进而</a:t>
            </a:r>
            <a:r>
              <a:rPr lang="zh-CN" altLang="en-US" sz="4700" dirty="0" smtClean="0">
                <a:latin typeface="宋体" panose="02010600030101010101" pitchFamily="2" charset="-122"/>
                <a:ea typeface="宋体" panose="02010600030101010101" pitchFamily="2" charset="-122"/>
              </a:rPr>
              <a:t>计算交换机</a:t>
            </a:r>
            <a:r>
              <a:rPr lang="zh-CN" altLang="en-US" sz="4700" dirty="0">
                <a:latin typeface="宋体" panose="02010600030101010101" pitchFamily="2" charset="-122"/>
                <a:ea typeface="宋体" panose="02010600030101010101" pitchFamily="2" charset="-122"/>
              </a:rPr>
              <a:t>之间链路的</a:t>
            </a:r>
            <a:r>
              <a:rPr lang="zh-CN" altLang="en-US" sz="4700" dirty="0" smtClean="0">
                <a:latin typeface="宋体" panose="02010600030101010101" pitchFamily="2" charset="-122"/>
                <a:ea typeface="宋体" panose="02010600030101010101" pitchFamily="2" charset="-122"/>
              </a:rPr>
              <a:t>利用率。</a:t>
            </a:r>
            <a:r>
              <a:rPr lang="zh-CN" altLang="en-US" dirty="0"/>
              <a:t/>
            </a:r>
            <a:br>
              <a:rPr lang="zh-CN" altLang="en-US" dirty="0"/>
            </a:br>
            <a:r>
              <a:rPr lang="zh-CN" altLang="en-US" dirty="0"/>
              <a:t/>
            </a:r>
            <a:br>
              <a:rPr lang="zh-CN" altLang="en-US" dirty="0"/>
            </a:br>
            <a:endParaRPr lang="zh-CN" altLang="en-US" dirty="0"/>
          </a:p>
        </p:txBody>
      </p:sp>
    </p:spTree>
    <p:extLst>
      <p:ext uri="{BB962C8B-B14F-4D97-AF65-F5344CB8AC3E}">
        <p14:creationId xmlns:p14="http://schemas.microsoft.com/office/powerpoint/2010/main" val="3097990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5202</TotalTime>
  <Words>2462</Words>
  <Application>Microsoft Office PowerPoint</Application>
  <PresentationFormat>宽屏</PresentationFormat>
  <Paragraphs>165</Paragraphs>
  <Slides>39</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等线</vt:lpstr>
      <vt:lpstr>等线 Light</vt:lpstr>
      <vt:lpstr>宋体</vt:lpstr>
      <vt:lpstr>Arial</vt:lpstr>
      <vt:lpstr>Office 主题​​</vt:lpstr>
      <vt:lpstr>Sdn综述</vt:lpstr>
      <vt:lpstr>参考文献</vt:lpstr>
      <vt:lpstr>方向</vt:lpstr>
      <vt:lpstr>PowerPoint 演示文稿</vt:lpstr>
      <vt:lpstr>Sdn的流量工程</vt:lpstr>
      <vt:lpstr>PowerPoint 演示文稿</vt:lpstr>
      <vt:lpstr>利用sdn做流量工程的优势</vt:lpstr>
      <vt:lpstr>流量测量-流量大小信息采集（主动）</vt:lpstr>
      <vt:lpstr>流量测量-流量大小信息采集（被动）</vt:lpstr>
      <vt:lpstr>流量测量-网络参数测量</vt:lpstr>
      <vt:lpstr>基于sdn的数据层流量调度方案</vt:lpstr>
      <vt:lpstr>PowerPoint 演示文稿</vt:lpstr>
      <vt:lpstr>基于改进的ecmp算法</vt:lpstr>
      <vt:lpstr>Ecmp与改进的ecmp对比</vt:lpstr>
      <vt:lpstr>基于通配符方式</vt:lpstr>
      <vt:lpstr>面向Qos的流量调度方案</vt:lpstr>
      <vt:lpstr>引自：互联网络服务质量路由算法研究综述       崔勇, 吴建平, 徐恪, 徐明伟</vt:lpstr>
      <vt:lpstr>引自：互联网络服务质量路由算法研究综述       崔勇, 吴建平, 徐恪, 徐明伟</vt:lpstr>
      <vt:lpstr>引自：互联网络服务质量路由算法研究综述       崔勇, 吴建平, 徐恪, 徐明伟</vt:lpstr>
      <vt:lpstr>Qos路由计算 </vt:lpstr>
      <vt:lpstr>其他流量调度算法—蚁群算法等</vt:lpstr>
      <vt:lpstr>相关路由算法介绍—蚁群算法</vt:lpstr>
      <vt:lpstr>相关路由算法介绍—蚁群算法</vt:lpstr>
      <vt:lpstr>流量工程-Tcp伪拥塞问题探究 </vt:lpstr>
      <vt:lpstr>PowerPoint 演示文稿</vt:lpstr>
      <vt:lpstr>流量工程-流量自适应的多维度包分类方法研究</vt:lpstr>
      <vt:lpstr>Sdn容错-数据层面的故障恢复</vt:lpstr>
      <vt:lpstr>Sdn容错-控制层故障恢复</vt:lpstr>
      <vt:lpstr>Sdn&amp;Nfv虚拟化</vt:lpstr>
      <vt:lpstr>PowerPoint 演示文稿</vt:lpstr>
      <vt:lpstr>PowerPoint 演示文稿</vt:lpstr>
      <vt:lpstr>PowerPoint 演示文稿</vt:lpstr>
      <vt:lpstr>Sdn和nfv的关系</vt:lpstr>
      <vt:lpstr>PowerPoint 演示文稿</vt:lpstr>
      <vt:lpstr>当前通信网络面临的问题和挑战</vt:lpstr>
      <vt:lpstr>支持细粒度并行的sdn虚拟化框架研究 </vt:lpstr>
      <vt:lpstr>PowerPoint 演示文稿</vt:lpstr>
      <vt:lpstr>基于云拓扑感知的vdc映射算法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相关路由算法介绍</dc:title>
  <dc:creator>zhong</dc:creator>
  <cp:lastModifiedBy>Z Nacht</cp:lastModifiedBy>
  <cp:revision>72</cp:revision>
  <dcterms:created xsi:type="dcterms:W3CDTF">2017-03-15T02:55:15Z</dcterms:created>
  <dcterms:modified xsi:type="dcterms:W3CDTF">2017-09-11T09:04:48Z</dcterms:modified>
</cp:coreProperties>
</file>