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96" r:id="rId3"/>
    <p:sldMasterId id="2147483684" r:id="rId4"/>
    <p:sldMasterId id="2147483798" r:id="rId5"/>
    <p:sldMasterId id="2147483981" r:id="rId6"/>
    <p:sldMasterId id="2147484152" r:id="rId7"/>
  </p:sldMasterIdLst>
  <p:notesMasterIdLst>
    <p:notesMasterId r:id="rId38"/>
  </p:notesMasterIdLst>
  <p:sldIdLst>
    <p:sldId id="256" r:id="rId8"/>
    <p:sldId id="257" r:id="rId9"/>
    <p:sldId id="258" r:id="rId10"/>
    <p:sldId id="264" r:id="rId11"/>
    <p:sldId id="270" r:id="rId12"/>
    <p:sldId id="284" r:id="rId13"/>
    <p:sldId id="265" r:id="rId14"/>
    <p:sldId id="266" r:id="rId15"/>
    <p:sldId id="267" r:id="rId16"/>
    <p:sldId id="268" r:id="rId17"/>
    <p:sldId id="272" r:id="rId18"/>
    <p:sldId id="277" r:id="rId19"/>
    <p:sldId id="261" r:id="rId20"/>
    <p:sldId id="281" r:id="rId21"/>
    <p:sldId id="282" r:id="rId22"/>
    <p:sldId id="285" r:id="rId23"/>
    <p:sldId id="275" r:id="rId24"/>
    <p:sldId id="286" r:id="rId25"/>
    <p:sldId id="287" r:id="rId26"/>
    <p:sldId id="288" r:id="rId27"/>
    <p:sldId id="289" r:id="rId28"/>
    <p:sldId id="290" r:id="rId29"/>
    <p:sldId id="291" r:id="rId30"/>
    <p:sldId id="294" r:id="rId31"/>
    <p:sldId id="278" r:id="rId32"/>
    <p:sldId id="292" r:id="rId33"/>
    <p:sldId id="293" r:id="rId34"/>
    <p:sldId id="260" r:id="rId35"/>
    <p:sldId id="274" r:id="rId36"/>
    <p:sldId id="27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69" autoAdjust="0"/>
  </p:normalViewPr>
  <p:slideViewPr>
    <p:cSldViewPr snapToGrid="0">
      <p:cViewPr varScale="1">
        <p:scale>
          <a:sx n="61" d="100"/>
          <a:sy n="61" d="100"/>
        </p:scale>
        <p:origin x="1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3214E-F075-4951-8BCC-85D98AB64C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C3FB-605F-41D0-9F7F-57E1D5E0E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今天报告的内容分为以下几个部分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4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4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1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BF7-2558-46BB-BBE2-B8F24361BA0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2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C3AA-0B0D-4189-A2EB-E6FAD417671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63BF-26A1-47E9-87DA-6D7E6BAC47F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0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D6E1-966E-4776-AA93-8BD633DF3B10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EC58-6B5C-4F2C-AE3C-81384A778D7A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6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00-BED6-44EE-8B49-52765BA14D6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2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DFBC-4018-4C21-99C0-AB3F9AD60B7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1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74-688F-4905-A1AF-16BC075F7C5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5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D15-61CF-4E3C-9337-81D5E5DDDFF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36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9F28-8F9A-46F9-B698-C8E2E18EF486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6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8743-4A89-45C3-9884-5D4E9322AD8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9869-6291-41E0-880F-4F336D4A254B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77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B4C-78A2-48F3-A157-EE724587EE6B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67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F9C3-119C-4433-B12A-044D3B71B1A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5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31D5-0E77-45B8-B706-02891FBDF71F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0CC-7199-45DA-8A27-C2B70DAACE1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29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48A-3BA7-4BD4-B04D-5EFBA8279C7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32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573-3751-4CD4-B024-D1F95C27DD2B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33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E6D6-ED44-4147-9C38-0EF3BA11DE90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2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32C3-C311-41BA-9172-B5A9FF351E4D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57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C90B-B09A-44A4-A906-23823783070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03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11D8-DF41-4B00-9105-4ACAC8E19782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0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237-29C1-4F2B-A032-5A75869FA76D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68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3FBF-B176-4144-B545-900AB6BB0916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13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B63-FAB2-4080-8B36-77128AC9D4B9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7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DA6-3828-448A-8FCE-18A714FF90F8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68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5066-044C-4D7A-AD48-5612554A8AA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26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4E1D-08E9-4B0E-B725-0309B5E43BED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3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5ED-5226-409A-8A7A-3534520516E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8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59FD-A7CA-45E0-9E01-7E0FF53E0B1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1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F12-5549-41BB-B5C2-9D11753E26D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97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579-0643-45A5-9A51-010B21A79D4F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12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F578-F2A5-45C0-A507-4A9A542A25DF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086-82DD-44F5-922E-B3ADD8FE179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802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4C4-5CB0-4607-9801-CE22D63D830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75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F13-DEE0-44A5-8051-2BCEB04D902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94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2D1E-FF09-4867-B22E-AD5969CC5149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1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90B9-DBB7-4599-817D-5EFA6D863A7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69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7680-28AE-4601-8BEA-78C0A89095D9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944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7AE-C307-4116-A8EA-893C7D55557F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1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45C4-2868-4312-913B-5EBA7CD00F00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847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0902-13E4-4E7F-AC63-9A4CC1991B4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65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279-6D79-4018-A751-354633CBF55F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570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505-8825-4B2C-ABEC-D885395A1617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5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60BC-B477-467D-9DCD-E00550CEE388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285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A2F4-076E-47FE-B389-3CA06B184F6D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7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0C52-C205-4919-B483-DCED8501AE3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4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DD9F-B02A-47AA-82BB-699EAEAC30F7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67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19D-5CDD-4CFF-86AC-9424FBAF372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971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F710-5A16-4488-947B-DCF19D22C104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504D-A28F-478E-AF35-770298C1C597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61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82BC-C15F-46A5-8362-EAD410BBBBB0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79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574-588C-4CD3-8CDC-903037C134D6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055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7B02-0B5C-4154-8AB7-F9A5962CFE89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969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9FAE-77C5-4A8A-ABA6-2CA7B6D17540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9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CD4-1749-4073-9DD8-F52FEBC352BB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932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B438-6C1B-4D79-9274-F7E6AC11736E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896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C3AD-CA6A-45DC-AF37-6F005292956A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02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10B-DA32-4343-999A-A0804ADD1DCB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03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71D-9665-4BB7-A9DF-DB9E362D4B94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102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353A-DCCC-4707-80C2-5305F7D9998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818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C14E-22F6-416A-A37E-1D36E33FBFD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093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7775-B15F-4AA9-B2E6-3438403A2C78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16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FD20-AF72-4782-952A-8936EC191C4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8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5791-D721-4340-99FE-D5E35239E49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8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AD36F-3462-4F5E-AAD0-FFB282401B72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3D2-B455-4FC5-90BE-21C5A1F5DCF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2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6256-9867-4550-BEF4-358402A45B3F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7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031E-B249-4AFC-8E68-12B03D46C0CA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207A-7A70-45FF-B50E-2063370EC52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90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612-A238-48F2-8ED3-A61A6D63C617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786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F69F-7816-47B5-8565-2E494604A8FB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8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854A-FBB2-462D-9939-A7E1F577DAC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012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C846-A1DD-4CCE-A5FC-954A9B2E3F42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271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82B2A149-9E8A-444B-836D-EE3FB93FAABA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CAB0-7F6E-4519-BA95-4FC7D896ED4A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CAD-254A-44C5-8AF8-F94F4C5979C5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4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F677-EC39-4B02-9DE9-33EF90597B77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CC31-D2F9-4DA6-94B3-2769775D70DC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66B4-F9A0-4C78-BA64-15E3BAA19CE1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3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AD27-64C3-4510-9C2A-92953F2FBDD2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ABCCF-FCA2-4556-8308-58F8BE9B624C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54CFE9-4E89-4C15-8113-43BF045873E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714FC8D-A237-48AC-9022-1D13DEE3A213}" type="datetime1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无参考</a:t>
            </a:r>
            <a:r>
              <a:rPr lang="zh-CN" altLang="en-US" sz="4400" dirty="0" smtClean="0"/>
              <a:t>图像</a:t>
            </a:r>
            <a:r>
              <a:rPr lang="zh-CN" altLang="en-US" sz="4400" dirty="0"/>
              <a:t>质量评价算法研究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姓名</a:t>
            </a:r>
            <a:r>
              <a:rPr lang="zh-CN" altLang="en-US" b="1" dirty="0" smtClean="0"/>
              <a:t>：曾正达</a:t>
            </a:r>
            <a:endParaRPr lang="zh-CN" altLang="en-US" b="1" dirty="0"/>
          </a:p>
          <a:p>
            <a:r>
              <a:rPr lang="zh-CN" altLang="en-US" b="1" dirty="0"/>
              <a:t>导师：杨文明副教授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基于无监督特征学习的</a:t>
            </a:r>
            <a:r>
              <a:rPr lang="en-US" altLang="zh-CN" dirty="0"/>
              <a:t>NR-IQA</a:t>
            </a:r>
            <a:r>
              <a:rPr lang="zh-CN" altLang="en-US" dirty="0"/>
              <a:t>算法</a:t>
            </a:r>
            <a:r>
              <a:rPr lang="en-US" altLang="zh-CN" dirty="0"/>
              <a:t>(CORNIA</a:t>
            </a:r>
            <a:r>
              <a:rPr lang="en-US" altLang="zh-CN" dirty="0" smtClean="0"/>
              <a:t>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P. Ye, J. Kumar, L. Kang, and D.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Doermann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 Unsupervised feature learning framework for no-reference image quality assessment. In IEEE Conference on Computer Vision and Pattern Recognition (CVPR), pages 1098–1105, 2012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altLang="zh-CN" dirty="0" smtClean="0"/>
          </a:p>
          <a:p>
            <a:r>
              <a:rPr lang="zh-CN" altLang="en-US" dirty="0"/>
              <a:t>基于滤波器学习的</a:t>
            </a:r>
            <a:r>
              <a:rPr lang="en-US" altLang="zh-CN" dirty="0"/>
              <a:t>NR-IQA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P. Ye, J. Kumar, L. Kang, and D.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Doermann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 Real-time no- reference image quality assessment based on filter learning. In IEEE Conference on Computer Vision and Pattern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Recog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-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nition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(CVPR), pages 987–994, 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网络的</a:t>
            </a:r>
            <a:r>
              <a:rPr lang="en-US" altLang="zh-CN" dirty="0"/>
              <a:t>NR-IQA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Kang L, Ye P, Li Y, et al. Convolutional neural networks for no-reference image quality assessment[C]//Proceedings of the IEEE Conference on Computer Vision and Pattern Recognition. 2014: 1733-1740.</a:t>
            </a:r>
            <a:endParaRPr kumimoji="1" lang="zh-CN" altLang="en-US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0464EACC-9526-4625-B262-0CE30B2C672D}" type="slidenum">
              <a:rPr lang="zh-CN" altLang="en-US" smtClean="0"/>
              <a:pPr>
                <a:defRPr/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83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 –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基于相机图像的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392" y="4695980"/>
            <a:ext cx="86456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[1] Michele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Saad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Philip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Corriveau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and Ramesh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Jaladi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,“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Objective consumer device photo quality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evaluation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,”IEEE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Signal Processing Letters, vol. 22, no. 10,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pp.1516–1520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2015. </a:t>
            </a:r>
            <a:endParaRPr kumimoji="1" lang="en-US" altLang="zh-CN" sz="1600" dirty="0" smtClean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[2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Yucheng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Zhu,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Guangtao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Zhai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ZhaohuiChe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“No-reference image quality assessment for photographic images of consumer device,” in 2016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IEEEInternational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Conference on Acoustics, Speech and Signal Processing (ICASSP). IEEE, 2016, pp. 1085–1089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[3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Lijuan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Tang,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Leida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Li,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Xingming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Sun,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andJianying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Zhang, “Blind quality index for camera images with natural scene statistics and patch-based sharpness assessment,” Journal of Visual Communication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andImage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Representation, vol. 40, pp. 335–344, 2016.</a:t>
            </a:r>
            <a:b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16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8" y="1792935"/>
            <a:ext cx="5559554" cy="29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相机图像没有参考图像，只能采用无参考算法</a:t>
            </a:r>
            <a:endParaRPr lang="en-US" altLang="zh-CN" dirty="0" smtClean="0"/>
          </a:p>
          <a:p>
            <a:r>
              <a:rPr lang="en-US" altLang="zh-CN" dirty="0" smtClean="0"/>
              <a:t>NR-IQA</a:t>
            </a:r>
            <a:r>
              <a:rPr lang="zh-CN" altLang="en-US" dirty="0" smtClean="0"/>
              <a:t>通用的架构是特征提取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r>
              <a:rPr lang="zh-CN" altLang="en-US" dirty="0" smtClean="0"/>
              <a:t>深度学习在图像质量评价算法中有一定研究价值，但要处理好样本量小的问题</a:t>
            </a:r>
            <a:endParaRPr lang="en-US" altLang="zh-CN" dirty="0" smtClean="0"/>
          </a:p>
          <a:p>
            <a:r>
              <a:rPr lang="zh-CN" altLang="en-US" dirty="0"/>
              <a:t>全</a:t>
            </a:r>
            <a:r>
              <a:rPr lang="zh-CN" altLang="en-US" dirty="0" smtClean="0"/>
              <a:t>参考算法能为无参考算法提供一些思路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/>
              <a:t>研究现状与热点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研究内容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研究内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容：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基于无人机场景的图像质量评价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基于多特征融合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Carema</a:t>
            </a:r>
            <a:r>
              <a:rPr lang="en-US" altLang="zh-CN" dirty="0" smtClean="0"/>
              <a:t>-NR-IQA</a:t>
            </a:r>
          </a:p>
          <a:p>
            <a:endParaRPr lang="zh-CN" altLang="en-US" dirty="0"/>
          </a:p>
          <a:p>
            <a:r>
              <a:rPr lang="zh-CN" altLang="en-US" dirty="0"/>
              <a:t>基于特征学习和深度学习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Carema</a:t>
            </a:r>
            <a:r>
              <a:rPr lang="en-US" altLang="zh-CN" dirty="0" smtClean="0"/>
              <a:t>-NR-IQA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基于无人机场景的图像质量评价系统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7" y="4390555"/>
            <a:ext cx="8699159" cy="1827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1" y="1997870"/>
            <a:ext cx="8774525" cy="18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基于无人机场景的图像质量评价系统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7419" y="21640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标准视频图像测试库的设计与实现</a:t>
            </a:r>
            <a:endParaRPr lang="en-US" altLang="zh-CN" dirty="0" smtClean="0"/>
          </a:p>
          <a:p>
            <a:r>
              <a:rPr lang="zh-CN" altLang="en-US" dirty="0" smtClean="0"/>
              <a:t>视频图像质量主观评价系统的设计与实现</a:t>
            </a:r>
            <a:endParaRPr lang="en-US" altLang="zh-CN" dirty="0" smtClean="0"/>
          </a:p>
          <a:p>
            <a:r>
              <a:rPr lang="zh-CN" altLang="en-US" dirty="0" smtClean="0"/>
              <a:t>视频图像质量客观评价系统的设计与实现</a:t>
            </a:r>
            <a:endParaRPr lang="en-US" altLang="zh-CN" dirty="0"/>
          </a:p>
          <a:p>
            <a:r>
              <a:rPr lang="zh-CN" altLang="en-US" dirty="0" smtClean="0"/>
              <a:t>视频图像质量客观评价性能评估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PLCC</a:t>
            </a:r>
            <a:r>
              <a:rPr lang="zh-CN" altLang="en-US" dirty="0" smtClean="0"/>
              <a:t>：</a:t>
            </a:r>
            <a:r>
              <a:rPr lang="zh-CN" altLang="en-US" dirty="0"/>
              <a:t>皮尔森相关系数，衡量准确性。 </a:t>
            </a:r>
            <a:r>
              <a:rPr lang="zh-CN" altLang="en-US" dirty="0" smtClean="0"/>
              <a:t>值越大，客观</a:t>
            </a:r>
            <a:r>
              <a:rPr lang="zh-CN" altLang="en-US" dirty="0"/>
              <a:t>评价的准确性较好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SROCC</a:t>
            </a:r>
            <a:r>
              <a:rPr lang="zh-CN" altLang="en-US" dirty="0" smtClean="0"/>
              <a:t>：</a:t>
            </a:r>
            <a:r>
              <a:rPr lang="zh-CN" altLang="en-US" dirty="0"/>
              <a:t>斯皮尔曼秩相关系数，衡量单调性</a:t>
            </a:r>
            <a:r>
              <a:rPr lang="zh-CN" altLang="en-US" dirty="0" smtClean="0"/>
              <a:t>。值越大，客观</a:t>
            </a:r>
            <a:r>
              <a:rPr lang="zh-CN" altLang="en-US" dirty="0"/>
              <a:t>评价的单调性较好。</a:t>
            </a:r>
            <a:endParaRPr lang="en-US" altLang="zh-CN" dirty="0"/>
          </a:p>
          <a:p>
            <a:pPr lvl="1"/>
            <a:r>
              <a:rPr lang="en-US" altLang="zh-CN" dirty="0" smtClean="0"/>
              <a:t>RMSE</a:t>
            </a:r>
            <a:r>
              <a:rPr lang="zh-CN" altLang="en-US" dirty="0" smtClean="0"/>
              <a:t>：根均方误差，衡量准确性。 值越小，准确性越好。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46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" y="2484458"/>
            <a:ext cx="8728738" cy="3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改进的</a:t>
            </a:r>
            <a:r>
              <a:rPr lang="en-US" altLang="zh-CN" dirty="0" smtClean="0"/>
              <a:t>NSS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6" y="2555837"/>
            <a:ext cx="8594048" cy="204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70" y="4905090"/>
            <a:ext cx="3978421" cy="679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86" y="5796145"/>
            <a:ext cx="4371613" cy="7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改进的清晰度特征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FISH 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三阶导数特征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87" y="3265278"/>
            <a:ext cx="3816342" cy="595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6" y="4279876"/>
            <a:ext cx="4070189" cy="13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 smtClean="0"/>
              <a:t>研究概况与</a:t>
            </a:r>
            <a:r>
              <a:rPr lang="zh-CN" altLang="en-US" dirty="0"/>
              <a:t>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显著性特征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图像的显著映射图的</a:t>
            </a:r>
            <a:r>
              <a:rPr lang="en-US" altLang="zh-CN" dirty="0" smtClean="0"/>
              <a:t>MSCN</a:t>
            </a:r>
            <a:r>
              <a:rPr lang="zh-CN" altLang="en-US" dirty="0" smtClean="0"/>
              <a:t>服从</a:t>
            </a:r>
            <a:r>
              <a:rPr lang="en-US" altLang="zh-CN" dirty="0" smtClean="0"/>
              <a:t>Laplace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71" y="3040903"/>
            <a:ext cx="5038095" cy="9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47" y="4198475"/>
            <a:ext cx="3276190" cy="9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2" y="2484458"/>
            <a:ext cx="8728738" cy="3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2" y="2682892"/>
            <a:ext cx="7199870" cy="31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2566579"/>
            <a:ext cx="7253418" cy="40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改进思路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Modified Sharpness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MLV</a:t>
            </a:r>
          </a:p>
          <a:p>
            <a:pPr lvl="1"/>
            <a:r>
              <a:rPr lang="en-US" altLang="zh-CN" dirty="0" err="1"/>
              <a:t>Bahrami</a:t>
            </a:r>
            <a:r>
              <a:rPr lang="en-US" altLang="zh-CN" dirty="0"/>
              <a:t> K, </a:t>
            </a:r>
            <a:r>
              <a:rPr lang="en-US" altLang="zh-CN" dirty="0" err="1"/>
              <a:t>Kot</a:t>
            </a:r>
            <a:r>
              <a:rPr lang="en-US" altLang="zh-CN" dirty="0"/>
              <a:t> A C. A fast approach for no-reference image sharpness assessment based on maximum local variation[J]. IEEE Signal Processing Letters, 2014, 21(6): 751-755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利用图像增强扩容图像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fitting error </a:t>
            </a:r>
            <a:r>
              <a:rPr lang="zh-CN" altLang="en-US" dirty="0"/>
              <a:t>改进</a:t>
            </a:r>
            <a:r>
              <a:rPr lang="en-US" altLang="zh-CN" dirty="0" smtClean="0"/>
              <a:t>NSS</a:t>
            </a:r>
          </a:p>
          <a:p>
            <a:pPr lvl="1"/>
            <a:r>
              <a:rPr lang="en-US" altLang="zh-CN" dirty="0"/>
              <a:t>Zhang Y, Wu J, </a:t>
            </a:r>
            <a:r>
              <a:rPr lang="en-US" altLang="zh-CN" dirty="0" err="1"/>
              <a:t>Xie</a:t>
            </a:r>
            <a:r>
              <a:rPr lang="en-US" altLang="zh-CN" dirty="0"/>
              <a:t> X, et al. Blind image quality assessment with improved natural scene statistics model[J]. Digital Signal Processing, 2016, 57: 56-65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纹理因子、噪声模型、模糊模型：</a:t>
            </a:r>
            <a:endParaRPr lang="en-US" altLang="zh-CN" dirty="0" smtClean="0"/>
          </a:p>
          <a:p>
            <a:pPr lvl="1"/>
            <a:r>
              <a:rPr lang="en-US" altLang="zh-CN" dirty="0"/>
              <a:t>Tang H, Joshi N, Kapoor A. Learning a blind measure of perceptual image quality[C]//Computer Vision and Pattern Recognition (CVPR), 2011 IEEE Conference on. IEEE, 2011: 305-312.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基于特征学习和深度学习的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9" y="2230774"/>
            <a:ext cx="8251346" cy="3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基于特征学习和深度学习的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8" y="2606681"/>
            <a:ext cx="8617421" cy="35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关键技术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图像失真和图像增强算法</a:t>
            </a:r>
            <a:endParaRPr lang="en-US" altLang="zh-CN" dirty="0" smtClean="0"/>
          </a:p>
          <a:p>
            <a:pPr lvl="1"/>
            <a:r>
              <a:rPr lang="en-US" altLang="zh-CN" dirty="0" err="1"/>
              <a:t>Gu</a:t>
            </a:r>
            <a:r>
              <a:rPr lang="en-US" altLang="zh-CN" dirty="0"/>
              <a:t> K, Tao D, </a:t>
            </a:r>
            <a:r>
              <a:rPr lang="en-US" altLang="zh-CN" dirty="0" err="1"/>
              <a:t>Qiao</a:t>
            </a:r>
            <a:r>
              <a:rPr lang="en-US" altLang="zh-CN" dirty="0"/>
              <a:t> J F, et al. Learning a No-Reference Quality Assessment Model of Enhanced Images With Big Data[J]. IEEE transactions on neural networks and learning systems, 2017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无监督特征学习：</a:t>
            </a:r>
            <a:r>
              <a:rPr lang="en-US" altLang="zh-CN" dirty="0" smtClean="0"/>
              <a:t>GAN</a:t>
            </a:r>
            <a:r>
              <a:rPr lang="zh-CN" altLang="en-US" dirty="0" smtClean="0"/>
              <a:t>网络和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en-US" altLang="zh-CN" dirty="0"/>
              <a:t>Ye P, Kumar J, Kang L, et al. Unsupervised feature learning framework for no-reference image quality assessment[C]//Computer Vision and Pattern Recognition (CVPR), 2012 IEEE Conference on. IEEE, 2012: 1098-1105.</a:t>
            </a:r>
            <a:endParaRPr lang="en-US" altLang="zh-CN" dirty="0" smtClean="0"/>
          </a:p>
          <a:p>
            <a:r>
              <a:rPr lang="en-US" altLang="zh-CN" dirty="0"/>
              <a:t>Synthetic </a:t>
            </a:r>
            <a:r>
              <a:rPr lang="en-US" altLang="zh-CN" dirty="0" smtClean="0"/>
              <a:t>Scores(PQIC\GMSD)</a:t>
            </a:r>
            <a:r>
              <a:rPr lang="zh-CN" altLang="en-US" dirty="0" smtClean="0"/>
              <a:t>：</a:t>
            </a:r>
            <a:r>
              <a:rPr lang="en-US" altLang="zh-CN" dirty="0"/>
              <a:t>Unsupervised rank </a:t>
            </a:r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/>
              <a:t>Ye P, Kumar J, </a:t>
            </a:r>
            <a:r>
              <a:rPr lang="en-US" altLang="zh-CN" dirty="0" err="1"/>
              <a:t>Doermann</a:t>
            </a:r>
            <a:r>
              <a:rPr lang="en-US" altLang="zh-CN" dirty="0"/>
              <a:t> D. Beyond human opinion scores: blind image quality assessment based on synthetic scores[C]//Proceedings of the IEEE Conference on Computer Vision and Pattern Recognition. 2014: 4241-4248.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01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/>
              <a:t>研究现状与热点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作安排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57200" y="1849914"/>
            <a:ext cx="8686800" cy="4779485"/>
            <a:chOff x="550" y="1434"/>
            <a:chExt cx="4752" cy="2112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639" y="1632"/>
              <a:ext cx="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2017.4-2017.5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gray">
            <a:xfrm>
              <a:off x="636" y="2159"/>
              <a:ext cx="920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2017.1-2017.3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gray">
            <a:xfrm>
              <a:off x="639" y="2697"/>
              <a:ext cx="104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2016.7-2016.12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gray">
            <a:xfrm>
              <a:off x="639" y="3204"/>
              <a:ext cx="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2016.4-2016.7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48" name="Freeform 47"/>
              <p:cNvSpPr>
                <a:spLocks/>
              </p:cNvSpPr>
              <p:nvPr/>
            </p:nvSpPr>
            <p:spPr bwMode="gray">
              <a:xfrm>
                <a:off x="4817" y="1446"/>
                <a:ext cx="366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DD9">
                      <a:gamma/>
                      <a:shade val="46275"/>
                      <a:invGamma/>
                    </a:srgbClr>
                  </a:gs>
                  <a:gs pos="50000">
                    <a:srgbClr val="009DD9"/>
                  </a:gs>
                  <a:gs pos="100000">
                    <a:srgbClr val="009DD9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0680 w 1786"/>
                  <a:gd name="T1" fmla="*/ 2548 h 284"/>
                  <a:gd name="T2" fmla="*/ 0 w 1786"/>
                  <a:gd name="T3" fmla="*/ 2548 h 284"/>
                  <a:gd name="T4" fmla="*/ 3220 w 1786"/>
                  <a:gd name="T5" fmla="*/ 0 h 284"/>
                  <a:gd name="T6" fmla="*/ 12906 w 1786"/>
                  <a:gd name="T7" fmla="*/ 0 h 284"/>
                  <a:gd name="T8" fmla="*/ 10680 w 1786"/>
                  <a:gd name="T9" fmla="*/ 2548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009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1656 w 1920"/>
                  <a:gd name="T1" fmla="*/ 2461 h 284"/>
                  <a:gd name="T2" fmla="*/ 0 w 1920"/>
                  <a:gd name="T3" fmla="*/ 2461 h 284"/>
                  <a:gd name="T4" fmla="*/ 3220 w 1920"/>
                  <a:gd name="T5" fmla="*/ 0 h 284"/>
                  <a:gd name="T6" fmla="*/ 13874 w 1920"/>
                  <a:gd name="T7" fmla="*/ 0 h 284"/>
                  <a:gd name="T8" fmla="*/ 11656 w 1920"/>
                  <a:gd name="T9" fmla="*/ 246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gray">
              <a:xfrm>
                <a:off x="4086" y="2494"/>
                <a:ext cx="366" cy="53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3557 w 2180"/>
                  <a:gd name="T1" fmla="*/ 2461 h 284"/>
                  <a:gd name="T2" fmla="*/ 0 w 2180"/>
                  <a:gd name="T3" fmla="*/ 2461 h 284"/>
                  <a:gd name="T4" fmla="*/ 3227 w 2180"/>
                  <a:gd name="T5" fmla="*/ 0 h 284"/>
                  <a:gd name="T6" fmla="*/ 15782 w 2180"/>
                  <a:gd name="T7" fmla="*/ 0 h 284"/>
                  <a:gd name="T8" fmla="*/ 13557 w 2180"/>
                  <a:gd name="T9" fmla="*/ 246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 w 1824"/>
                  <a:gd name="T1" fmla="*/ 14 h 2648"/>
                  <a:gd name="T2" fmla="*/ 1 w 1824"/>
                  <a:gd name="T3" fmla="*/ 12 h 2648"/>
                  <a:gd name="T4" fmla="*/ 1 w 1824"/>
                  <a:gd name="T5" fmla="*/ 10 h 2648"/>
                  <a:gd name="T6" fmla="*/ 1 w 1824"/>
                  <a:gd name="T7" fmla="*/ 8 h 2648"/>
                  <a:gd name="T8" fmla="*/ 1 w 1824"/>
                  <a:gd name="T9" fmla="*/ 6 h 2648"/>
                  <a:gd name="T10" fmla="*/ 2 w 1824"/>
                  <a:gd name="T11" fmla="*/ 6 h 2648"/>
                  <a:gd name="T12" fmla="*/ 3 w 1824"/>
                  <a:gd name="T13" fmla="*/ 5 h 2648"/>
                  <a:gd name="T14" fmla="*/ 3 w 1824"/>
                  <a:gd name="T15" fmla="*/ 4 h 2648"/>
                  <a:gd name="T16" fmla="*/ 3 w 1824"/>
                  <a:gd name="T17" fmla="*/ 3 h 2648"/>
                  <a:gd name="T18" fmla="*/ 4 w 1824"/>
                  <a:gd name="T19" fmla="*/ 2 h 2648"/>
                  <a:gd name="T20" fmla="*/ 4 w 1824"/>
                  <a:gd name="T21" fmla="*/ 2 h 2648"/>
                  <a:gd name="T22" fmla="*/ 4 w 1824"/>
                  <a:gd name="T23" fmla="*/ 1 h 2648"/>
                  <a:gd name="T24" fmla="*/ 5 w 1824"/>
                  <a:gd name="T25" fmla="*/ 1 h 2648"/>
                  <a:gd name="T26" fmla="*/ 5 w 1824"/>
                  <a:gd name="T27" fmla="*/ 1 h 2648"/>
                  <a:gd name="T28" fmla="*/ 5 w 1824"/>
                  <a:gd name="T29" fmla="*/ 1 h 2648"/>
                  <a:gd name="T30" fmla="*/ 7 w 1824"/>
                  <a:gd name="T31" fmla="*/ 1 h 2648"/>
                  <a:gd name="T32" fmla="*/ 7 w 1824"/>
                  <a:gd name="T33" fmla="*/ 2 h 2648"/>
                  <a:gd name="T34" fmla="*/ 7 w 1824"/>
                  <a:gd name="T35" fmla="*/ 2 h 2648"/>
                  <a:gd name="T36" fmla="*/ 6 w 1824"/>
                  <a:gd name="T37" fmla="*/ 2 h 2648"/>
                  <a:gd name="T38" fmla="*/ 6 w 1824"/>
                  <a:gd name="T39" fmla="*/ 2 h 2648"/>
                  <a:gd name="T40" fmla="*/ 6 w 1824"/>
                  <a:gd name="T41" fmla="*/ 2 h 2648"/>
                  <a:gd name="T42" fmla="*/ 6 w 1824"/>
                  <a:gd name="T43" fmla="*/ 3 h 2648"/>
                  <a:gd name="T44" fmla="*/ 5 w 1824"/>
                  <a:gd name="T45" fmla="*/ 3 h 2648"/>
                  <a:gd name="T46" fmla="*/ 4 w 1824"/>
                  <a:gd name="T47" fmla="*/ 3 h 2648"/>
                  <a:gd name="T48" fmla="*/ 4 w 1824"/>
                  <a:gd name="T49" fmla="*/ 4 h 2648"/>
                  <a:gd name="T50" fmla="*/ 3 w 1824"/>
                  <a:gd name="T51" fmla="*/ 5 h 2648"/>
                  <a:gd name="T52" fmla="*/ 3 w 1824"/>
                  <a:gd name="T53" fmla="*/ 6 h 2648"/>
                  <a:gd name="T54" fmla="*/ 2 w 1824"/>
                  <a:gd name="T55" fmla="*/ 7 h 2648"/>
                  <a:gd name="T56" fmla="*/ 2 w 1824"/>
                  <a:gd name="T57" fmla="*/ 8 h 2648"/>
                  <a:gd name="T58" fmla="*/ 1 w 1824"/>
                  <a:gd name="T59" fmla="*/ 10 h 2648"/>
                  <a:gd name="T60" fmla="*/ 1 w 1824"/>
                  <a:gd name="T61" fmla="*/ 11 h 2648"/>
                  <a:gd name="T62" fmla="*/ 1 w 1824"/>
                  <a:gd name="T63" fmla="*/ 14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3"/>
              </a:xfrm>
              <a:prstGeom prst="rect">
                <a:avLst/>
              </a:prstGeom>
              <a:gradFill rotWithShape="1">
                <a:gsLst>
                  <a:gs pos="0">
                    <a:srgbClr val="009DD9">
                      <a:gamma/>
                      <a:shade val="72549"/>
                      <a:invGamma/>
                    </a:srgbClr>
                  </a:gs>
                  <a:gs pos="50000">
                    <a:srgbClr val="009DD9"/>
                  </a:gs>
                  <a:gs pos="100000">
                    <a:srgbClr val="009DD9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gray">
              <a:xfrm>
                <a:off x="2555" y="2310"/>
                <a:ext cx="1900" cy="1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2593 w 2048"/>
                  <a:gd name="T1" fmla="*/ 2528 h 286"/>
                  <a:gd name="T2" fmla="*/ 0 w 2048"/>
                  <a:gd name="T3" fmla="*/ 2528 h 286"/>
                  <a:gd name="T4" fmla="*/ 3222 w 2048"/>
                  <a:gd name="T5" fmla="*/ 0 h 286"/>
                  <a:gd name="T6" fmla="*/ 14806 w 2048"/>
                  <a:gd name="T7" fmla="*/ 0 h 286"/>
                  <a:gd name="T8" fmla="*/ 12593 w 2048"/>
                  <a:gd name="T9" fmla="*/ 2528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gray">
              <a:xfrm>
                <a:off x="2037" y="2836"/>
                <a:ext cx="2057" cy="188"/>
              </a:xfrm>
              <a:prstGeom prst="rect">
                <a:avLst/>
              </a:pr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8"/>
              </a:xfrm>
              <a:prstGeom prst="rect">
                <a:avLst/>
              </a:pr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</p:grpSp>
      <p:sp>
        <p:nvSpPr>
          <p:cNvPr id="61" name="Text Box 16"/>
          <p:cNvSpPr txBox="1">
            <a:spLocks noChangeArrowheads="1"/>
          </p:cNvSpPr>
          <p:nvPr/>
        </p:nvSpPr>
        <p:spPr bwMode="gray">
          <a:xfrm>
            <a:off x="2555776" y="5838955"/>
            <a:ext cx="3807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b="1" dirty="0" smtClean="0">
                <a:solidFill>
                  <a:prstClr val="black"/>
                </a:solidFill>
                <a:latin typeface="Verdana" pitchFamily="34" charset="0"/>
              </a:rPr>
              <a:t>基于特征融合的</a:t>
            </a:r>
            <a:r>
              <a:rPr lang="en-US" altLang="zh-CN" sz="1800" b="1" dirty="0" err="1" smtClean="0">
                <a:solidFill>
                  <a:prstClr val="black"/>
                </a:solidFill>
                <a:latin typeface="Verdana" pitchFamily="34" charset="0"/>
              </a:rPr>
              <a:t>Carema</a:t>
            </a:r>
            <a:r>
              <a:rPr lang="en-US" altLang="zh-CN" sz="1800" b="1" dirty="0" smtClean="0">
                <a:solidFill>
                  <a:prstClr val="black"/>
                </a:solidFill>
                <a:latin typeface="Verdana" pitchFamily="34" charset="0"/>
              </a:rPr>
              <a:t>-NR-IQA</a:t>
            </a:r>
            <a:r>
              <a:rPr lang="zh-CN" altLang="en-US" sz="1800" b="1" dirty="0" smtClean="0">
                <a:solidFill>
                  <a:prstClr val="black"/>
                </a:solidFill>
                <a:latin typeface="Verdana" pitchFamily="34" charset="0"/>
              </a:rPr>
              <a:t>算法改进</a:t>
            </a:r>
            <a:endParaRPr lang="en-US" altLang="zh-CN" sz="18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gray">
          <a:xfrm>
            <a:off x="3419872" y="4758835"/>
            <a:ext cx="3888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基于深度学习的</a:t>
            </a:r>
            <a:r>
              <a:rPr lang="en-US" altLang="zh-CN" sz="1800" b="1" dirty="0" smtClean="0">
                <a:solidFill>
                  <a:prstClr val="black"/>
                </a:solidFill>
                <a:latin typeface="Arial" charset="0"/>
              </a:rPr>
              <a:t>NR-IQA</a:t>
            </a:r>
            <a:r>
              <a:rPr lang="zh-CN" altLang="en-US" sz="1800" b="1" smtClean="0">
                <a:solidFill>
                  <a:prstClr val="black"/>
                </a:solidFill>
                <a:latin typeface="Arial" charset="0"/>
              </a:rPr>
              <a:t>算法研究</a:t>
            </a:r>
            <a:endParaRPr lang="zh-CN" altLang="en-US" sz="18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gray">
          <a:xfrm>
            <a:off x="4191677" y="3678715"/>
            <a:ext cx="3960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寻求技术上可能的改进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gray">
          <a:xfrm>
            <a:off x="5004048" y="2598595"/>
            <a:ext cx="38078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论文写作</a:t>
            </a:r>
          </a:p>
        </p:txBody>
      </p:sp>
    </p:spTree>
    <p:extLst>
      <p:ext uri="{BB962C8B-B14F-4D97-AF65-F5344CB8AC3E}">
        <p14:creationId xmlns:p14="http://schemas.microsoft.com/office/powerpoint/2010/main" val="15318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课题背景与意义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dirty="0" smtClean="0"/>
              <a:t>研究</a:t>
            </a:r>
            <a:r>
              <a:rPr lang="zh-CN" altLang="en-US" dirty="0"/>
              <a:t>概况</a:t>
            </a:r>
            <a:r>
              <a:rPr lang="zh-CN" altLang="en-US" dirty="0" smtClean="0"/>
              <a:t>与</a:t>
            </a:r>
            <a:r>
              <a:rPr lang="zh-CN" altLang="en-US" dirty="0"/>
              <a:t>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59687" y="3653135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zh-CN" altLang="en-US" sz="5400" b="1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谢观看！</a:t>
            </a:r>
            <a:endParaRPr lang="zh-CN" altLang="en-US" sz="54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4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图像质量评价的应用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5DED8608-1813-4ADA-9CE3-DD828772FBA9}" type="slidenum">
              <a:rPr lang="zh-CN" altLang="en-US" smtClean="0"/>
              <a:pPr>
                <a:defRPr/>
              </a:pPr>
              <a:t>4</a:t>
            </a:fld>
            <a:endParaRPr lang="zh-CN" altLang="en-US" smtClean="0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gray">
          <a:xfrm rot="9387878">
            <a:off x="714375" y="2609188"/>
            <a:ext cx="6627813" cy="2768600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Group 58"/>
          <p:cNvGrpSpPr>
            <a:grpSpLocks noChangeAspect="1"/>
          </p:cNvGrpSpPr>
          <p:nvPr/>
        </p:nvGrpSpPr>
        <p:grpSpPr bwMode="auto">
          <a:xfrm>
            <a:off x="1019176" y="3066388"/>
            <a:ext cx="1882776" cy="1549400"/>
            <a:chOff x="1008" y="2016"/>
            <a:chExt cx="960" cy="790"/>
          </a:xfrm>
        </p:grpSpPr>
        <p:sp>
          <p:nvSpPr>
            <p:cNvPr id="40" name="Oval 9"/>
            <p:cNvSpPr>
              <a:spLocks noChangeAspect="1" noChangeArrowheads="1"/>
            </p:cNvSpPr>
            <p:nvPr/>
          </p:nvSpPr>
          <p:spPr bwMode="auto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Oval 11"/>
            <p:cNvSpPr>
              <a:spLocks noChangeAspect="1" noChangeArrowheads="1"/>
            </p:cNvSpPr>
            <p:nvPr/>
          </p:nvSpPr>
          <p:spPr bwMode="gray">
            <a:xfrm>
              <a:off x="1008" y="2016"/>
              <a:ext cx="816" cy="790"/>
            </a:xfrm>
            <a:prstGeom prst="ellipse">
              <a:avLst/>
            </a:prstGeom>
            <a:gradFill rotWithShape="1">
              <a:gsLst>
                <a:gs pos="0">
                  <a:srgbClr val="68B8B4"/>
                </a:gs>
                <a:gs pos="100000">
                  <a:srgbClr val="2539F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1800"/>
            </a:p>
          </p:txBody>
        </p:sp>
        <p:sp>
          <p:nvSpPr>
            <p:cNvPr id="42" name="Text Box 15"/>
            <p:cNvSpPr txBox="1">
              <a:spLocks noChangeAspect="1" noChangeArrowheads="1"/>
            </p:cNvSpPr>
            <p:nvPr/>
          </p:nvSpPr>
          <p:spPr bwMode="white">
            <a:xfrm>
              <a:off x="1074" y="2112"/>
              <a:ext cx="756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</a:rPr>
                <a:t>图像处理算法性能评估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429378" y="2304388"/>
            <a:ext cx="2000251" cy="1366838"/>
            <a:chOff x="4080" y="1440"/>
            <a:chExt cx="1260" cy="861"/>
          </a:xfrm>
        </p:grpSpPr>
        <p:sp>
          <p:nvSpPr>
            <p:cNvPr id="37" name="Oval 6"/>
            <p:cNvSpPr>
              <a:spLocks noChangeAspect="1" noChangeArrowheads="1"/>
            </p:cNvSpPr>
            <p:nvPr/>
          </p:nvSpPr>
          <p:spPr bwMode="auto">
            <a:xfrm rot="-1543677">
              <a:off x="4508" y="1916"/>
              <a:ext cx="832" cy="2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Oval 14"/>
            <p:cNvSpPr>
              <a:spLocks noChangeAspect="1" noChangeArrowheads="1"/>
            </p:cNvSpPr>
            <p:nvPr/>
          </p:nvSpPr>
          <p:spPr bwMode="gray">
            <a:xfrm>
              <a:off x="4091" y="1440"/>
              <a:ext cx="843" cy="86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1A1C1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1800" b="1"/>
            </a:p>
          </p:txBody>
        </p:sp>
        <p:sp>
          <p:nvSpPr>
            <p:cNvPr id="39" name="Text Box 17"/>
            <p:cNvSpPr txBox="1">
              <a:spLocks noChangeAspect="1" noChangeArrowheads="1"/>
            </p:cNvSpPr>
            <p:nvPr/>
          </p:nvSpPr>
          <p:spPr bwMode="white">
            <a:xfrm>
              <a:off x="4080" y="1728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系统测评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55"/>
          <p:cNvGrpSpPr>
            <a:grpSpLocks noChangeAspect="1"/>
          </p:cNvGrpSpPr>
          <p:nvPr/>
        </p:nvGrpSpPr>
        <p:grpSpPr bwMode="auto">
          <a:xfrm>
            <a:off x="4905378" y="3752180"/>
            <a:ext cx="2178051" cy="1368423"/>
            <a:chOff x="3024" y="2688"/>
            <a:chExt cx="1104" cy="694"/>
          </a:xfrm>
        </p:grpSpPr>
        <p:sp>
          <p:nvSpPr>
            <p:cNvPr id="34" name="Oval 8"/>
            <p:cNvSpPr>
              <a:spLocks noChangeAspect="1" noChangeArrowheads="1"/>
            </p:cNvSpPr>
            <p:nvPr/>
          </p:nvSpPr>
          <p:spPr bwMode="auto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Oval 13"/>
            <p:cNvSpPr>
              <a:spLocks noChangeAspect="1" noChangeArrowheads="1"/>
            </p:cNvSpPr>
            <p:nvPr/>
          </p:nvSpPr>
          <p:spPr bwMode="gray">
            <a:xfrm>
              <a:off x="3024" y="2688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1800"/>
            </a:p>
          </p:txBody>
        </p:sp>
        <p:sp>
          <p:nvSpPr>
            <p:cNvPr id="36" name="Text Box 18"/>
            <p:cNvSpPr txBox="1">
              <a:spLocks noChangeAspect="1" noChangeArrowheads="1"/>
            </p:cNvSpPr>
            <p:nvPr/>
          </p:nvSpPr>
          <p:spPr bwMode="white">
            <a:xfrm>
              <a:off x="3065" y="2808"/>
              <a:ext cx="719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E44B06"/>
                  </a:solidFill>
                </a:rPr>
                <a:t>图像搜索和筛选</a:t>
              </a:r>
              <a:endParaRPr lang="zh-CN" altLang="en-US" sz="2400" dirty="0">
                <a:solidFill>
                  <a:srgbClr val="E44B06"/>
                </a:solidFill>
              </a:endParaRPr>
            </a:p>
          </p:txBody>
        </p:sp>
      </p:grpSp>
      <p:grpSp>
        <p:nvGrpSpPr>
          <p:cNvPr id="9" name="Group 52"/>
          <p:cNvGrpSpPr>
            <a:grpSpLocks noChangeAspect="1"/>
          </p:cNvGrpSpPr>
          <p:nvPr/>
        </p:nvGrpSpPr>
        <p:grpSpPr bwMode="auto">
          <a:xfrm>
            <a:off x="2314575" y="4818983"/>
            <a:ext cx="1985963" cy="1366837"/>
            <a:chOff x="1488" y="3072"/>
            <a:chExt cx="1008" cy="694"/>
          </a:xfrm>
        </p:grpSpPr>
        <p:sp>
          <p:nvSpPr>
            <p:cNvPr id="30" name="Oval 48"/>
            <p:cNvSpPr>
              <a:spLocks noChangeAspect="1" noChangeArrowheads="1"/>
            </p:cNvSpPr>
            <p:nvPr/>
          </p:nvSpPr>
          <p:spPr bwMode="auto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1" name="Group 49"/>
            <p:cNvGrpSpPr>
              <a:grpSpLocks noChangeAspect="1"/>
            </p:cNvGrpSpPr>
            <p:nvPr/>
          </p:nvGrpSpPr>
          <p:grpSpPr bwMode="auto">
            <a:xfrm>
              <a:off x="1488" y="3072"/>
              <a:ext cx="756" cy="694"/>
              <a:chOff x="1488" y="3072"/>
              <a:chExt cx="756" cy="694"/>
            </a:xfrm>
          </p:grpSpPr>
          <p:sp>
            <p:nvSpPr>
              <p:cNvPr id="32" name="Oval 50"/>
              <p:cNvSpPr>
                <a:spLocks noChangeAspect="1" noChangeArrowheads="1"/>
              </p:cNvSpPr>
              <p:nvPr/>
            </p:nvSpPr>
            <p:spPr bwMode="gray">
              <a:xfrm>
                <a:off x="1488" y="3072"/>
                <a:ext cx="720" cy="694"/>
              </a:xfrm>
              <a:prstGeom prst="ellipse">
                <a:avLst/>
              </a:prstGeom>
              <a:gradFill rotWithShape="1">
                <a:gsLst>
                  <a:gs pos="0">
                    <a:srgbClr val="5668B6"/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rgbClr val="001D3A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1800"/>
              </a:p>
            </p:txBody>
          </p:sp>
          <p:sp>
            <p:nvSpPr>
              <p:cNvPr id="33" name="Text Box 51"/>
              <p:cNvSpPr txBox="1">
                <a:spLocks noChangeAspect="1" noChangeArrowheads="1"/>
              </p:cNvSpPr>
              <p:nvPr/>
            </p:nvSpPr>
            <p:spPr bwMode="white">
              <a:xfrm>
                <a:off x="1488" y="3312"/>
                <a:ext cx="756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817" dir="27080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 smtClean="0">
                    <a:solidFill>
                      <a:schemeClr val="bg1"/>
                    </a:solidFill>
                  </a:rPr>
                  <a:t>仪器测评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altLang="zh-CN" dirty="0"/>
              </a:p>
            </p:txBody>
          </p:sp>
        </p:grp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533775" y="1770988"/>
            <a:ext cx="1971675" cy="1366838"/>
            <a:chOff x="2424" y="1288"/>
            <a:chExt cx="1242" cy="861"/>
          </a:xfrm>
        </p:grpSpPr>
        <p:sp>
          <p:nvSpPr>
            <p:cNvPr id="26" name="Oval 67"/>
            <p:cNvSpPr>
              <a:spLocks noChangeAspect="1" noChangeArrowheads="1"/>
            </p:cNvSpPr>
            <p:nvPr/>
          </p:nvSpPr>
          <p:spPr bwMode="auto">
            <a:xfrm rot="-1543677">
              <a:off x="2832" y="1824"/>
              <a:ext cx="834" cy="2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7" name="Group 70"/>
            <p:cNvGrpSpPr>
              <a:grpSpLocks/>
            </p:cNvGrpSpPr>
            <p:nvPr/>
          </p:nvGrpSpPr>
          <p:grpSpPr bwMode="auto">
            <a:xfrm>
              <a:off x="2424" y="1288"/>
              <a:ext cx="953" cy="861"/>
              <a:chOff x="2424" y="1288"/>
              <a:chExt cx="953" cy="861"/>
            </a:xfrm>
          </p:grpSpPr>
          <p:sp>
            <p:nvSpPr>
              <p:cNvPr id="28" name="Oval 68"/>
              <p:cNvSpPr>
                <a:spLocks noChangeAspect="1" noChangeArrowheads="1"/>
              </p:cNvSpPr>
              <p:nvPr/>
            </p:nvSpPr>
            <p:spPr bwMode="gray">
              <a:xfrm>
                <a:off x="2424" y="1288"/>
                <a:ext cx="893" cy="861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3451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rgbClr val="001D3A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1800"/>
              </a:p>
            </p:txBody>
          </p:sp>
          <p:sp>
            <p:nvSpPr>
              <p:cNvPr id="29" name="Text Box 69"/>
              <p:cNvSpPr txBox="1">
                <a:spLocks noChangeAspect="1" noChangeArrowheads="1"/>
              </p:cNvSpPr>
              <p:nvPr/>
            </p:nvSpPr>
            <p:spPr bwMode="white">
              <a:xfrm>
                <a:off x="2492" y="1336"/>
                <a:ext cx="885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817" dir="27080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高层的</a:t>
                </a:r>
              </a:p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图像分析</a:t>
                </a:r>
              </a:p>
              <a:p>
                <a:pPr algn="l" eaLnBrk="0" hangingPunct="0"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和理解</a:t>
                </a: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3404011" y="2591488"/>
            <a:ext cx="5445869" cy="3012957"/>
            <a:chOff x="3451636" y="2573100"/>
            <a:chExt cx="5445869" cy="3012957"/>
          </a:xfrm>
        </p:grpSpPr>
        <p:cxnSp>
          <p:nvCxnSpPr>
            <p:cNvPr id="22" name="肘形连接符 21"/>
            <p:cNvCxnSpPr>
              <a:stCxn id="17" idx="1"/>
            </p:cNvCxnSpPr>
            <p:nvPr/>
          </p:nvCxnSpPr>
          <p:spPr>
            <a:xfrm rot="10800000" flipV="1">
              <a:off x="5153247" y="2573100"/>
              <a:ext cx="774274" cy="3012955"/>
            </a:xfrm>
            <a:prstGeom prst="bentConnector2">
              <a:avLst/>
            </a:prstGeom>
            <a:ln w="50800">
              <a:solidFill>
                <a:srgbClr val="28F84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7" idx="3"/>
            </p:cNvCxnSpPr>
            <p:nvPr/>
          </p:nvCxnSpPr>
          <p:spPr>
            <a:xfrm>
              <a:off x="7595598" y="2573101"/>
              <a:ext cx="1301907" cy="3012956"/>
            </a:xfrm>
            <a:prstGeom prst="bentConnector2">
              <a:avLst/>
            </a:prstGeom>
            <a:ln w="50800">
              <a:solidFill>
                <a:srgbClr val="28F84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74"/>
            <p:cNvSpPr txBox="1"/>
            <p:nvPr/>
          </p:nvSpPr>
          <p:spPr>
            <a:xfrm>
              <a:off x="3451636" y="2587135"/>
              <a:ext cx="44114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图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质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评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价</a:t>
              </a:r>
              <a:endParaRPr lang="zh-CN" altLang="en-US" sz="2000" dirty="0">
                <a:solidFill>
                  <a:srgbClr val="2539FB"/>
                </a:solidFill>
              </a:endParaRPr>
            </a:p>
          </p:txBody>
        </p:sp>
        <p:sp>
          <p:nvSpPr>
            <p:cNvPr id="25" name="文本框 75"/>
            <p:cNvSpPr txBox="1"/>
            <p:nvPr/>
          </p:nvSpPr>
          <p:spPr>
            <a:xfrm>
              <a:off x="7619217" y="2587135"/>
              <a:ext cx="44114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图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质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量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评</a:t>
              </a:r>
              <a:endParaRPr lang="en-US" altLang="zh-CN" sz="2000" dirty="0" smtClean="0">
                <a:solidFill>
                  <a:srgbClr val="2539FB"/>
                </a:solidFill>
              </a:endParaRPr>
            </a:p>
            <a:p>
              <a:r>
                <a:rPr lang="zh-CN" altLang="en-US" sz="2000" dirty="0" smtClean="0">
                  <a:solidFill>
                    <a:srgbClr val="2539FB"/>
                  </a:solidFill>
                </a:rPr>
                <a:t>价</a:t>
              </a:r>
              <a:endParaRPr lang="zh-CN" altLang="en-US" sz="2000" dirty="0">
                <a:solidFill>
                  <a:srgbClr val="2539FB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51498" y="1715054"/>
            <a:ext cx="4125858" cy="4785683"/>
            <a:chOff x="1597702" y="548800"/>
            <a:chExt cx="4669267" cy="5153999"/>
          </a:xfrm>
        </p:grpSpPr>
        <p:pic>
          <p:nvPicPr>
            <p:cNvPr id="13" name="Picture 3" descr="bird_GT_L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103" y="2678812"/>
              <a:ext cx="8953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bird_GT_ou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53" y="3816399"/>
              <a:ext cx="1887516" cy="18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 descr="bird_GT_H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02" y="3816399"/>
              <a:ext cx="1886401" cy="18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下箭头 15"/>
            <p:cNvSpPr/>
            <p:nvPr/>
          </p:nvSpPr>
          <p:spPr>
            <a:xfrm>
              <a:off x="3866941" y="2436575"/>
              <a:ext cx="127564" cy="242237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17" name="Picture 4" descr="bird_GT_H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90" y="548800"/>
              <a:ext cx="1887776" cy="188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82"/>
            <p:cNvSpPr txBox="1"/>
            <p:nvPr/>
          </p:nvSpPr>
          <p:spPr>
            <a:xfrm>
              <a:off x="2516821" y="2872631"/>
              <a:ext cx="7191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rgbClr val="2539FB"/>
                  </a:solidFill>
                </a:rPr>
                <a:t>超分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r>
                <a:rPr lang="zh-CN" altLang="en-US" dirty="0" smtClean="0">
                  <a:solidFill>
                    <a:srgbClr val="2539FB"/>
                  </a:solidFill>
                </a:rPr>
                <a:t>算法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r>
                <a:rPr lang="en-US" altLang="zh-CN" dirty="0" smtClean="0">
                  <a:solidFill>
                    <a:srgbClr val="2539FB"/>
                  </a:solidFill>
                </a:rPr>
                <a:t>1</a:t>
              </a:r>
              <a:endParaRPr lang="zh-CN" altLang="en-US" dirty="0">
                <a:solidFill>
                  <a:srgbClr val="2539FB"/>
                </a:solidFill>
              </a:endParaRPr>
            </a:p>
          </p:txBody>
        </p:sp>
        <p:sp>
          <p:nvSpPr>
            <p:cNvPr id="19" name="文本框 83"/>
            <p:cNvSpPr txBox="1"/>
            <p:nvPr/>
          </p:nvSpPr>
          <p:spPr>
            <a:xfrm>
              <a:off x="4666482" y="2886407"/>
              <a:ext cx="695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dirty="0" smtClean="0">
                  <a:solidFill>
                    <a:srgbClr val="2539FB"/>
                  </a:solidFill>
                </a:rPr>
                <a:t>超分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pPr algn="r"/>
              <a:r>
                <a:rPr lang="zh-CN" altLang="en-US" dirty="0" smtClean="0">
                  <a:solidFill>
                    <a:srgbClr val="2539FB"/>
                  </a:solidFill>
                </a:rPr>
                <a:t>算法</a:t>
              </a:r>
              <a:endParaRPr lang="en-US" altLang="zh-CN" dirty="0" smtClean="0">
                <a:solidFill>
                  <a:srgbClr val="2539FB"/>
                </a:solidFill>
              </a:endParaRPr>
            </a:p>
            <a:p>
              <a:pPr algn="r"/>
              <a:r>
                <a:rPr lang="en-US" altLang="zh-CN" dirty="0" smtClean="0">
                  <a:solidFill>
                    <a:srgbClr val="2539FB"/>
                  </a:solidFill>
                </a:rPr>
                <a:t>2</a:t>
              </a:r>
              <a:endParaRPr lang="zh-CN" altLang="en-US" dirty="0">
                <a:solidFill>
                  <a:srgbClr val="2539FB"/>
                </a:solidFill>
              </a:endParaRPr>
            </a:p>
          </p:txBody>
        </p:sp>
        <p:cxnSp>
          <p:nvCxnSpPr>
            <p:cNvPr id="20" name="肘形连接符 19"/>
            <p:cNvCxnSpPr>
              <a:stCxn id="13" idx="1"/>
            </p:cNvCxnSpPr>
            <p:nvPr/>
          </p:nvCxnSpPr>
          <p:spPr>
            <a:xfrm rot="10800000" flipV="1">
              <a:off x="3148383" y="3126487"/>
              <a:ext cx="335721" cy="689912"/>
            </a:xfrm>
            <a:prstGeom prst="bentConnector2">
              <a:avLst/>
            </a:prstGeom>
            <a:ln w="44450">
              <a:solidFill>
                <a:srgbClr val="2539F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3" idx="3"/>
            </p:cNvCxnSpPr>
            <p:nvPr/>
          </p:nvCxnSpPr>
          <p:spPr>
            <a:xfrm>
              <a:off x="4379453" y="3126487"/>
              <a:ext cx="335721" cy="689912"/>
            </a:xfrm>
            <a:prstGeom prst="bentConnector2">
              <a:avLst/>
            </a:prstGeom>
            <a:ln w="44450">
              <a:solidFill>
                <a:srgbClr val="2539F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研究</a:t>
            </a:r>
            <a:r>
              <a:rPr lang="zh-CN" altLang="en-US" b="1" dirty="0">
                <a:solidFill>
                  <a:srgbClr val="7030A0"/>
                </a:solidFill>
              </a:rPr>
              <a:t>概况</a:t>
            </a:r>
            <a:r>
              <a:rPr lang="zh-CN" altLang="en-US" b="1" dirty="0" smtClean="0">
                <a:solidFill>
                  <a:srgbClr val="7030A0"/>
                </a:solidFill>
              </a:rPr>
              <a:t>与热点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研究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研究概况和热点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研究概况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研究热点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zh-CN" altLang="en-US" b="1" dirty="0" smtClean="0"/>
              <a:t>基于图像块的</a:t>
            </a:r>
            <a:r>
              <a:rPr lang="en-US" altLang="zh-CN" b="1" dirty="0" smtClean="0"/>
              <a:t>FF-IQA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基于</a:t>
            </a:r>
            <a:r>
              <a:rPr lang="en-US" altLang="zh-CN" b="1" dirty="0" smtClean="0"/>
              <a:t>NSS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SVR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NR-IQA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基于深度学习的</a:t>
            </a:r>
            <a:r>
              <a:rPr lang="en-US" altLang="zh-CN" b="1" dirty="0" smtClean="0"/>
              <a:t>NR-IQA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基于相机图像的</a:t>
            </a:r>
            <a:r>
              <a:rPr lang="en-US" altLang="zh-CN" b="1" dirty="0" smtClean="0"/>
              <a:t>NR-IQA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研究概况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1" y="2116988"/>
            <a:ext cx="8853035" cy="39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基于图像块的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FF-IQA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1" y="1947097"/>
            <a:ext cx="6794849" cy="2616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2471" y="5155839"/>
            <a:ext cx="84174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Microsoft YaHei" panose="020B0503020204020204" pitchFamily="34" charset="-122"/>
              </a:rPr>
              <a:t>SSIM</a:t>
            </a:r>
            <a:r>
              <a:rPr lang="zh-CN" altLang="en-US" dirty="0" smtClean="0">
                <a:ea typeface="Microsoft YaHei" panose="020B0503020204020204" pitchFamily="34" charset="-122"/>
              </a:rPr>
              <a:t>：</a:t>
            </a:r>
            <a:r>
              <a:rPr lang="zh-CN" altLang="zh-CN" sz="1600" dirty="0" smtClean="0">
                <a:ea typeface="Microsoft YaHei" panose="020B0503020204020204" pitchFamily="34" charset="-122"/>
              </a:rPr>
              <a:t>Wang </a:t>
            </a:r>
            <a:r>
              <a:rPr lang="zh-CN" altLang="zh-CN" sz="1600" dirty="0">
                <a:ea typeface="Microsoft YaHei" panose="020B0503020204020204" pitchFamily="34" charset="-122"/>
              </a:rPr>
              <a:t>Z, Bovik A C, Sheikh H R, et al. Image quality assessment: from error visibility to structural similarity[J]. Image Processing, IEEE Transactions on, 2004, 13(4): 600-612</a:t>
            </a:r>
            <a:r>
              <a:rPr lang="zh-CN" altLang="zh-CN" sz="1600" dirty="0" smtClean="0">
                <a:ea typeface="Microsoft YaHei" panose="020B0503020204020204" pitchFamily="34" charset="-122"/>
              </a:rPr>
              <a:t>.</a:t>
            </a:r>
            <a:endParaRPr lang="en-US" altLang="zh-CN" sz="1600" dirty="0" smtClean="0">
              <a:ea typeface="Microsoft YaHei" panose="020B0503020204020204" pitchFamily="34" charset="-122"/>
            </a:endParaRPr>
          </a:p>
          <a:p>
            <a:r>
              <a:rPr lang="en-US" altLang="zh-CN" dirty="0" smtClean="0"/>
              <a:t>FSIM</a:t>
            </a:r>
            <a:r>
              <a:rPr lang="zh-CN" altLang="en-US" dirty="0" smtClean="0"/>
              <a:t>：</a:t>
            </a:r>
            <a:r>
              <a:rPr lang="zh-CN" altLang="zh-CN" sz="1600" dirty="0" smtClean="0"/>
              <a:t>Zhang </a:t>
            </a:r>
            <a:r>
              <a:rPr lang="zh-CN" altLang="zh-CN" sz="1600" dirty="0"/>
              <a:t>L, Zhang L, Mou X, et al. FSIM: a feature similarity index for image quality assessment[J]. Image Processing, IEEE Transactions on, 2011, 20(8): 2378-2386</a:t>
            </a:r>
            <a:r>
              <a:rPr lang="zh-CN" altLang="zh-CN" sz="1600" dirty="0" smtClean="0"/>
              <a:t>.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194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NSS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SVR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灯片编号占位符 3"/>
          <p:cNvSpPr txBox="1">
            <a:spLocks noChangeArrowheads="1"/>
          </p:cNvSpPr>
          <p:nvPr/>
        </p:nvSpPr>
        <p:spPr bwMode="auto">
          <a:xfrm>
            <a:off x="7843838" y="6477000"/>
            <a:ext cx="733425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4572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US" altLang="zh-CN" dirty="0"/>
              <a:t>DIIVINE</a:t>
            </a:r>
          </a:p>
          <a:p>
            <a:r>
              <a:rPr lang="en-US" altLang="zh-CN" dirty="0"/>
              <a:t>BLIINDS-II</a:t>
            </a:r>
          </a:p>
          <a:p>
            <a:r>
              <a:rPr lang="en-US" altLang="zh-CN" dirty="0"/>
              <a:t>BRISQUE</a:t>
            </a:r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0660" y="3878875"/>
            <a:ext cx="842162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prstClr val="black"/>
              </a:buClr>
            </a:pPr>
            <a:r>
              <a:rPr lang="en-US" altLang="zh-CN" dirty="0"/>
              <a:t>DIIVINE</a:t>
            </a:r>
          </a:p>
          <a:p>
            <a:pPr>
              <a:buClr>
                <a:prstClr val="black"/>
              </a:buClr>
            </a:pP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Moorthy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 K,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C. Blind image quality assessment: From natural scene statistics to perceptual quality[J]. IEEE Transactions on Image Processing, 2011, 20(12):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3350-3364</a:t>
            </a:r>
            <a:endParaRPr lang="en-US" altLang="zh-CN" sz="1600" dirty="0" smtClean="0"/>
          </a:p>
          <a:p>
            <a:pPr>
              <a:buClr>
                <a:prstClr val="black"/>
              </a:buClr>
            </a:pPr>
            <a:r>
              <a:rPr lang="en-US" altLang="zh-CN" dirty="0" smtClean="0"/>
              <a:t>BLIINDS-II</a:t>
            </a:r>
            <a:endParaRPr lang="en-US" altLang="zh-CN" dirty="0"/>
          </a:p>
          <a:p>
            <a:pPr>
              <a:buClr>
                <a:prstClr val="black"/>
              </a:buClr>
            </a:pP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Saad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 A,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C, Charrier C. Blind image quality assessment: A natural scene statistics approach in the DCT domain[J]. IEEE Transactions on Image Processing, 2012, 21(8): 3339-3352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buClr>
                <a:prstClr val="black"/>
              </a:buClr>
            </a:pPr>
            <a:r>
              <a:rPr lang="en-US" altLang="zh-CN" dirty="0"/>
              <a:t>BRISQUE</a:t>
            </a:r>
          </a:p>
          <a:p>
            <a:pPr>
              <a:buClr>
                <a:prstClr val="black"/>
              </a:buClr>
            </a:pP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Mittal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Moorthy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K,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C. No-reference image quality assessment in the spatial domain[J]. IEEE Transactions on Image Processing, 2012, 21(12): 4695-4708.</a:t>
            </a:r>
          </a:p>
          <a:p>
            <a:pPr>
              <a:buClr>
                <a:prstClr val="black"/>
              </a:buClr>
            </a:pPr>
            <a:endParaRPr kumimoji="1" lang="en-US" altLang="zh-CN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987</TotalTime>
  <Words>1306</Words>
  <Application>Microsoft Office PowerPoint</Application>
  <PresentationFormat>全屏显示(4:3)</PresentationFormat>
  <Paragraphs>194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等线</vt:lpstr>
      <vt:lpstr>等线 Light</vt:lpstr>
      <vt:lpstr>华文行楷</vt:lpstr>
      <vt:lpstr>华文楷体</vt:lpstr>
      <vt:lpstr>楷体</vt:lpstr>
      <vt:lpstr>宋体</vt:lpstr>
      <vt:lpstr>Microsoft YaHei</vt:lpstr>
      <vt:lpstr>Arial</vt:lpstr>
      <vt:lpstr>Calibri</vt:lpstr>
      <vt:lpstr>Calibri Light</vt:lpstr>
      <vt:lpstr>Constantia</vt:lpstr>
      <vt:lpstr>Corbel</vt:lpstr>
      <vt:lpstr>Times New Roman</vt:lpstr>
      <vt:lpstr>Verdana</vt:lpstr>
      <vt:lpstr>Wingdings</vt:lpstr>
      <vt:lpstr>Wingdings 2</vt:lpstr>
      <vt:lpstr>3_Custom Design</vt:lpstr>
      <vt:lpstr>2_Custom Design</vt:lpstr>
      <vt:lpstr>1_Custom Design</vt:lpstr>
      <vt:lpstr>Custom Design</vt:lpstr>
      <vt:lpstr>HDOfficeLightV0</vt:lpstr>
      <vt:lpstr>1_HDOfficeLightV0</vt:lpstr>
      <vt:lpstr>Banded</vt:lpstr>
      <vt:lpstr>无参考图像质量评价算法研究</vt:lpstr>
      <vt:lpstr>报告内容</vt:lpstr>
      <vt:lpstr>报告内容</vt:lpstr>
      <vt:lpstr>图像质量评价的应用</vt:lpstr>
      <vt:lpstr>报告内容</vt:lpstr>
      <vt:lpstr>研究概况和热点</vt:lpstr>
      <vt:lpstr>研究概况</vt:lpstr>
      <vt:lpstr>研究热点1-基于图像块的FF-IQA</vt:lpstr>
      <vt:lpstr>研究热点2-基于NSS和SVR学习的NR-IQA</vt:lpstr>
      <vt:lpstr>研究热点3-基于深度学习的NR-IQA</vt:lpstr>
      <vt:lpstr>研究热点4 –基于相机图像的NR-IQA</vt:lpstr>
      <vt:lpstr>总结</vt:lpstr>
      <vt:lpstr>报告内容</vt:lpstr>
      <vt:lpstr>研究内容：</vt:lpstr>
      <vt:lpstr>基于无人机场景的图像质量评价系统</vt:lpstr>
      <vt:lpstr>基于无人机场景的图像质量评价系统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改进思路</vt:lpstr>
      <vt:lpstr>基于特征学习和深度学习的Carema-NR-IQA</vt:lpstr>
      <vt:lpstr>基于特征学习和深度学习的Carema-NR-IQA</vt:lpstr>
      <vt:lpstr>关键技术</vt:lpstr>
      <vt:lpstr>报告内容</vt:lpstr>
      <vt:lpstr>工作安排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基于局部回归与全局重建的单帧图像超分辨率重建算法研究</dc:title>
  <dc:creator>Yapeng</dc:creator>
  <cp:lastModifiedBy>曾正达</cp:lastModifiedBy>
  <cp:revision>114</cp:revision>
  <dcterms:created xsi:type="dcterms:W3CDTF">2016-04-19T07:53:49Z</dcterms:created>
  <dcterms:modified xsi:type="dcterms:W3CDTF">2017-03-29T09:37:05Z</dcterms:modified>
</cp:coreProperties>
</file>