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341" r:id="rId4"/>
    <p:sldId id="327" r:id="rId5"/>
    <p:sldId id="443" r:id="rId6"/>
    <p:sldId id="330" r:id="rId7"/>
    <p:sldId id="435" r:id="rId8"/>
    <p:sldId id="259" r:id="rId9"/>
    <p:sldId id="260" r:id="rId10"/>
    <p:sldId id="411" r:id="rId11"/>
    <p:sldId id="412" r:id="rId12"/>
    <p:sldId id="413" r:id="rId13"/>
    <p:sldId id="414" r:id="rId14"/>
    <p:sldId id="415" r:id="rId15"/>
    <p:sldId id="431" r:id="rId16"/>
    <p:sldId id="267" r:id="rId17"/>
    <p:sldId id="266" r:id="rId18"/>
    <p:sldId id="398" r:id="rId19"/>
    <p:sldId id="367" r:id="rId20"/>
    <p:sldId id="368" r:id="rId21"/>
    <p:sldId id="369" r:id="rId22"/>
    <p:sldId id="370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424" r:id="rId32"/>
    <p:sldId id="416" r:id="rId33"/>
    <p:sldId id="440" r:id="rId34"/>
    <p:sldId id="417" r:id="rId35"/>
    <p:sldId id="418" r:id="rId36"/>
    <p:sldId id="419" r:id="rId37"/>
    <p:sldId id="420" r:id="rId38"/>
    <p:sldId id="421" r:id="rId39"/>
    <p:sldId id="422" r:id="rId40"/>
    <p:sldId id="372" r:id="rId41"/>
    <p:sldId id="442" r:id="rId42"/>
    <p:sldId id="371" r:id="rId43"/>
    <p:sldId id="426" r:id="rId44"/>
    <p:sldId id="277" r:id="rId45"/>
    <p:sldId id="279" r:id="rId46"/>
    <p:sldId id="280" r:id="rId47"/>
    <p:sldId id="441" r:id="rId48"/>
    <p:sldId id="394" r:id="rId49"/>
    <p:sldId id="407" r:id="rId50"/>
    <p:sldId id="432" r:id="rId51"/>
    <p:sldId id="405" r:id="rId52"/>
    <p:sldId id="406" r:id="rId53"/>
    <p:sldId id="287" r:id="rId54"/>
    <p:sldId id="436" r:id="rId55"/>
    <p:sldId id="359" r:id="rId56"/>
    <p:sldId id="288" r:id="rId57"/>
    <p:sldId id="291" r:id="rId58"/>
    <p:sldId id="389" r:id="rId59"/>
    <p:sldId id="429" r:id="rId60"/>
    <p:sldId id="384" r:id="rId61"/>
    <p:sldId id="409" r:id="rId62"/>
    <p:sldId id="298" r:id="rId63"/>
    <p:sldId id="299" r:id="rId64"/>
    <p:sldId id="300" r:id="rId65"/>
    <p:sldId id="301" r:id="rId66"/>
    <p:sldId id="302" r:id="rId67"/>
    <p:sldId id="379" r:id="rId68"/>
    <p:sldId id="438" r:id="rId69"/>
    <p:sldId id="392" r:id="rId70"/>
    <p:sldId id="303" r:id="rId71"/>
    <p:sldId id="363" r:id="rId72"/>
    <p:sldId id="437" r:id="rId73"/>
    <p:sldId id="306" r:id="rId74"/>
    <p:sldId id="391" r:id="rId75"/>
    <p:sldId id="427" r:id="rId76"/>
    <p:sldId id="397" r:id="rId77"/>
    <p:sldId id="410" r:id="rId78"/>
    <p:sldId id="311" r:id="rId79"/>
    <p:sldId id="430" r:id="rId80"/>
    <p:sldId id="434" r:id="rId81"/>
    <p:sldId id="312" r:id="rId82"/>
    <p:sldId id="381" r:id="rId83"/>
    <p:sldId id="335" r:id="rId84"/>
    <p:sldId id="326" r:id="rId85"/>
    <p:sldId id="332" r:id="rId86"/>
    <p:sldId id="385" r:id="rId87"/>
    <p:sldId id="386" r:id="rId88"/>
    <p:sldId id="387" r:id="rId89"/>
    <p:sldId id="334" r:id="rId90"/>
    <p:sldId id="388" r:id="rId91"/>
    <p:sldId id="43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94660"/>
  </p:normalViewPr>
  <p:slideViewPr>
    <p:cSldViewPr>
      <p:cViewPr>
        <p:scale>
          <a:sx n="100" d="100"/>
          <a:sy n="100" d="100"/>
        </p:scale>
        <p:origin x="-540" y="1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660B0-A821-4F82-BCD7-4AB5DD10E9B2}" type="datetimeFigureOut">
              <a:rPr lang="zh-CN" altLang="en-US" smtClean="0"/>
              <a:t>2015/8/28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00C9-B409-4E6E-BF84-CCEF369F2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6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00C9-B409-4E6E-BF84-CCEF369F2D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0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5-242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Microsoft Edge </a:t>
            </a:r>
            <a:r>
              <a:rPr lang="en-US" altLang="zh-CN" dirty="0" err="1" smtClean="0"/>
              <a:t>MemGC</a:t>
            </a:r>
            <a:r>
              <a:rPr lang="en-US" altLang="zh-CN" dirty="0" smtClean="0"/>
              <a:t> Internals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Henry </a:t>
            </a:r>
            <a:r>
              <a:rPr lang="en-US" altLang="zh-CN" dirty="0" err="1" smtClean="0"/>
              <a:t>Li,TrendMicro</a:t>
            </a:r>
            <a:endParaRPr lang="en-US" altLang="zh-CN" dirty="0" smtClean="0"/>
          </a:p>
          <a:p>
            <a:r>
              <a:rPr lang="en-US" altLang="zh-CN" dirty="0" smtClean="0"/>
              <a:t>2015/08/29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4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HeapBucketGroup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36017"/>
              </p:ext>
            </p:extLst>
          </p:nvPr>
        </p:nvGraphicFramePr>
        <p:xfrm>
          <a:off x="914400" y="1600200"/>
          <a:ext cx="6705600" cy="224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0"/>
              </a:tblGrid>
              <a:tr h="31232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HeapBucketGroup</a:t>
                      </a:r>
                      <a:r>
                        <a:rPr lang="en-US" altLang="zh-CN" dirty="0" smtClean="0"/>
                        <a:t>   0x154</a:t>
                      </a:r>
                      <a:endParaRPr lang="zh-CN" altLang="en-US" dirty="0"/>
                    </a:p>
                  </a:txBody>
                  <a:tcPr/>
                </a:tc>
              </a:tr>
              <a:tr h="31232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0x000</a:t>
                      </a:r>
                      <a:r>
                        <a:rPr lang="en-US" altLang="zh-CN" baseline="0" dirty="0" smtClean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altLang="zh-CN" dirty="0" err="1" smtClean="0">
                          <a:solidFill>
                            <a:srgbClr val="0000FF"/>
                          </a:solidFill>
                        </a:rPr>
                        <a:t>m_HeapBucketT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en-US" altLang="zh-CN" dirty="0" err="1" smtClean="0">
                          <a:solidFill>
                            <a:srgbClr val="0000FF"/>
                          </a:solidFill>
                        </a:rPr>
                        <a:t>SmallNormalHeapBlock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&gt;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123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0x044    </a:t>
                      </a:r>
                      <a:r>
                        <a:rPr lang="en-US" altLang="zh-CN" dirty="0" err="1" smtClean="0"/>
                        <a:t>m_HeapBucketT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SmallLeafHeapBlock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3123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    </a:t>
                      </a:r>
                      <a:r>
                        <a:rPr lang="en-US" altLang="zh-CN" dirty="0" err="1" smtClean="0"/>
                        <a:t>m_HeapBucketT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SmallFinalizableHeapBlock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4165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0x0c8    </a:t>
                      </a:r>
                      <a:r>
                        <a:rPr lang="en-US" altLang="zh-CN" dirty="0" err="1" smtClean="0"/>
                        <a:t>m_HeapBucketT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SmallNormalWithBarrierHeapBlock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3123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0x10c    </a:t>
                      </a:r>
                      <a:r>
                        <a:rPr lang="en-US" altLang="zh-CN" dirty="0" err="1" smtClean="0"/>
                        <a:t>m_HeapBucketT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SmallFinalizableWithBarrierHeapBlock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4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HeapBucketT</a:t>
            </a:r>
            <a:r>
              <a:rPr lang="en-US" altLang="zh-CN" sz="3600" dirty="0"/>
              <a:t>&lt;</a:t>
            </a:r>
            <a:r>
              <a:rPr lang="en-US" altLang="zh-CN" sz="3600" dirty="0" err="1"/>
              <a:t>SmallNormalHeapBlock</a:t>
            </a:r>
            <a:r>
              <a:rPr lang="en-US" altLang="zh-CN" sz="3600" dirty="0"/>
              <a:t>&gt;</a:t>
            </a:r>
            <a:endParaRPr lang="zh-CN" alt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37748"/>
              </p:ext>
            </p:extLst>
          </p:nvPr>
        </p:nvGraphicFramePr>
        <p:xfrm>
          <a:off x="838200" y="1676400"/>
          <a:ext cx="3962400" cy="259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114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HeapBucketT</a:t>
                      </a:r>
                      <a:r>
                        <a:rPr lang="en-US" altLang="zh-CN" sz="1800" dirty="0" smtClean="0"/>
                        <a:t>&lt;</a:t>
                      </a:r>
                      <a:r>
                        <a:rPr lang="en-US" altLang="zh-CN" sz="1800" dirty="0" err="1" smtClean="0"/>
                        <a:t>SmallNormalHeapBlock</a:t>
                      </a:r>
                      <a:r>
                        <a:rPr lang="en-US" altLang="zh-CN" sz="1100" dirty="0" smtClean="0">
                          <a:solidFill>
                            <a:srgbClr val="0000FF"/>
                          </a:solidFill>
                        </a:rPr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</a:t>
                      </a:r>
                      <a:r>
                        <a:rPr lang="en-US" altLang="zh-CN" baseline="0" dirty="0" smtClean="0"/>
                        <a:t>    size    :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0x0c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m_SmallHeapBlockAllocator</a:t>
                      </a:r>
                      <a:endParaRPr lang="zh-CN" alt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0x20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pPartialReuseHeapBlockList</a:t>
                      </a:r>
                      <a:endParaRPr lang="zh-CN" alt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0x24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pEmptyHeapBlockList</a:t>
                      </a:r>
                      <a:endParaRPr lang="zh-CN" alt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0x28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pFullMarkedHeapBlockList</a:t>
                      </a:r>
                      <a:endParaRPr lang="zh-CN" altLang="en-US" dirty="0"/>
                    </a:p>
                  </a:txBody>
                  <a:tcPr/>
                </a:tc>
              </a:tr>
              <a:tr h="3701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0x2c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pPendingNewHeapBlockList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9892"/>
              </p:ext>
            </p:extLst>
          </p:nvPr>
        </p:nvGraphicFramePr>
        <p:xfrm>
          <a:off x="838200" y="46482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SmallHeapBlockAllocator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SmallNormalHeapBlock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zh-CN" altLang="zh-CN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    </a:t>
                      </a:r>
                      <a:r>
                        <a:rPr lang="en-US" altLang="zh-CN" dirty="0" err="1" smtClean="0"/>
                        <a:t>endadderss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    </a:t>
                      </a:r>
                      <a:r>
                        <a:rPr lang="en-US" altLang="zh-CN" dirty="0" err="1" smtClean="0"/>
                        <a:t>startaddress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    </a:t>
                      </a:r>
                      <a:r>
                        <a:rPr lang="en-US" altLang="zh-CN" dirty="0" err="1" smtClean="0"/>
                        <a:t>pSmallNormalHeapblock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5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LargeHeapBucket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42430"/>
              </p:ext>
            </p:extLst>
          </p:nvPr>
        </p:nvGraphicFramePr>
        <p:xfrm>
          <a:off x="838200" y="1447800"/>
          <a:ext cx="6096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LargeHeapBucket</a:t>
                      </a:r>
                      <a:endParaRPr lang="zh-CN" altLang="en-US" dirty="0"/>
                    </a:p>
                  </a:txBody>
                  <a:tcPr/>
                </a:tc>
              </a:tr>
              <a:tr h="3419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    size</a:t>
                      </a:r>
                      <a:endParaRPr lang="zh-CN" altLang="en-US" dirty="0"/>
                    </a:p>
                  </a:txBody>
                  <a:tcPr/>
                </a:tc>
              </a:tr>
              <a:tr h="3419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0x0c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pSweepLargeHeapBlockList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419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0x10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pNewLargeHeapBlockList</a:t>
                      </a:r>
                      <a:endParaRPr lang="zh-CN" altLang="en-US" dirty="0"/>
                    </a:p>
                  </a:txBody>
                  <a:tcPr/>
                </a:tc>
              </a:tr>
              <a:tr h="3419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0x18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pDisposeLargeHeapBlockList</a:t>
                      </a:r>
                      <a:endParaRPr lang="zh-CN" altLang="en-US" dirty="0"/>
                    </a:p>
                  </a:txBody>
                  <a:tcPr/>
                </a:tc>
              </a:tr>
              <a:tr h="3419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0x1c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pPendingLargeHeapBlockList</a:t>
                      </a:r>
                      <a:endParaRPr lang="zh-CN" altLang="en-US" dirty="0"/>
                    </a:p>
                  </a:txBody>
                  <a:tcPr/>
                </a:tc>
              </a:tr>
              <a:tr h="3419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0x28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pFreeListHead</a:t>
                      </a:r>
                      <a:endParaRPr lang="zh-CN" altLang="en-US" dirty="0"/>
                    </a:p>
                  </a:txBody>
                  <a:tcPr/>
                </a:tc>
              </a:tr>
              <a:tr h="3419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0x2c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pExplicitFreeList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77096"/>
              </p:ext>
            </p:extLst>
          </p:nvPr>
        </p:nvGraphicFramePr>
        <p:xfrm>
          <a:off x="762000" y="1371600"/>
          <a:ext cx="340296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35268"/>
                <a:gridCol w="20828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SmallNormalHeapBlock</a:t>
                      </a:r>
                      <a:endParaRPr lang="en-US" altLang="zh-CN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0x04: </a:t>
                      </a:r>
                      <a:r>
                        <a:rPr lang="en-US" altLang="zh-CN" dirty="0" err="1" smtClean="0"/>
                        <a:t>StartAddress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0x20:pNextSmallHeapblock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0x24: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pFreeHeapObject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0x2c: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pValidPointersBuffer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0x34: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blockSize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0x36: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0x44: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pMarkBitMapTable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r>
                        <a:rPr lang="en-US" altLang="zh-CN" dirty="0" smtClean="0"/>
                        <a:t>0x48: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freeBitVector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4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1a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1b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1f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39658"/>
              </p:ext>
            </p:extLst>
          </p:nvPr>
        </p:nvGraphicFramePr>
        <p:xfrm>
          <a:off x="762000" y="990600"/>
          <a:ext cx="3428999" cy="365760"/>
        </p:xfrm>
        <a:graphic>
          <a:graphicData uri="http://schemas.openxmlformats.org/drawingml/2006/table">
            <a:tbl>
              <a:tblPr/>
              <a:tblGrid>
                <a:gridCol w="3428999"/>
              </a:tblGrid>
              <a:tr h="3619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Attribute</a:t>
                      </a:r>
                      <a:r>
                        <a:rPr lang="en-US" altLang="zh-CN" baseline="0" dirty="0" smtClean="0"/>
                        <a:t> Array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533400" y="-142875"/>
            <a:ext cx="8229600" cy="904875"/>
          </a:xfrm>
        </p:spPr>
        <p:txBody>
          <a:bodyPr/>
          <a:lstStyle/>
          <a:p>
            <a:r>
              <a:rPr lang="en-US" altLang="zh-CN" dirty="0" err="1" smtClean="0"/>
              <a:t>SmallNormalHeapBlock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LargeHeapBlock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23393"/>
              </p:ext>
            </p:extLst>
          </p:nvPr>
        </p:nvGraphicFramePr>
        <p:xfrm>
          <a:off x="838200" y="1371600"/>
          <a:ext cx="3124200" cy="450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411480"/>
                <a:gridCol w="838200"/>
              </a:tblGrid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err="1" smtClean="0"/>
                        <a:t>LargeHeapBlock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0x04 </a:t>
                      </a:r>
                      <a:r>
                        <a:rPr lang="en-US" altLang="zh-CN" dirty="0" err="1" smtClean="0"/>
                        <a:t>pageAddress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0x28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allocblockcount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0x2c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0x30 </a:t>
                      </a:r>
                      <a:r>
                        <a:rPr lang="en-US" altLang="zh-CN" dirty="0" err="1" smtClean="0"/>
                        <a:t>allocAddress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0x34 </a:t>
                      </a:r>
                      <a:r>
                        <a:rPr lang="en-US" altLang="zh-CN" dirty="0" err="1" smtClean="0"/>
                        <a:t>endAddress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0x38 </a:t>
                      </a:r>
                      <a:r>
                        <a:rPr lang="en-US" altLang="zh-CN" dirty="0" err="1" smtClean="0"/>
                        <a:t>pNextLargeHeapBlock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0x44 </a:t>
                      </a:r>
                      <a:r>
                        <a:rPr lang="en-US" altLang="zh-CN" dirty="0" err="1" smtClean="0"/>
                        <a:t>pPrevFreeList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0x48 </a:t>
                      </a:r>
                      <a:r>
                        <a:rPr lang="en-US" altLang="zh-CN" dirty="0" err="1" smtClean="0"/>
                        <a:t>pNextFreeList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0x4c </a:t>
                      </a:r>
                      <a:r>
                        <a:rPr lang="en-US" altLang="zh-CN" dirty="0" err="1" smtClean="0"/>
                        <a:t>pFreeHeapObject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0x64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allocBlockAddressArray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9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HeapBlock32Map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3533775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89218"/>
              </p:ext>
            </p:extLst>
          </p:nvPr>
        </p:nvGraphicFramePr>
        <p:xfrm>
          <a:off x="533400" y="1676400"/>
          <a:ext cx="381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HeapBlock32Map</a:t>
                      </a:r>
                      <a:endParaRPr lang="zh-CN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0x00    count	</a:t>
                      </a:r>
                      <a:endParaRPr lang="zh-CN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en-US" altLang="zh-CN" dirty="0" smtClean="0"/>
                        <a:t>m_pL2MapChunkArray[4096]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2024"/>
              </p:ext>
            </p:extLst>
          </p:nvPr>
        </p:nvGraphicFramePr>
        <p:xfrm>
          <a:off x="381000" y="3657600"/>
          <a:ext cx="4191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45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L2MapChunk</a:t>
                      </a:r>
                      <a:endParaRPr lang="zh-CN" altLang="en-US" dirty="0"/>
                    </a:p>
                  </a:txBody>
                  <a:tcPr/>
                </a:tc>
              </a:tr>
              <a:tr h="320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0x0000    </a:t>
                      </a:r>
                      <a:r>
                        <a:rPr lang="en-US" altLang="zh-CN" dirty="0" err="1" smtClean="0"/>
                        <a:t>markbitmaptable</a:t>
                      </a:r>
                      <a:r>
                        <a:rPr lang="en-US" altLang="zh-CN" dirty="0" smtClean="0"/>
                        <a:t>[256]</a:t>
                      </a:r>
                      <a:endParaRPr lang="zh-CN" altLang="en-US" dirty="0"/>
                    </a:p>
                  </a:txBody>
                  <a:tcPr/>
                </a:tc>
              </a:tr>
              <a:tr h="3209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0x2000    m_address2heapblocktable[256]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0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1133475"/>
            <a:ext cx="92678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086600" cy="31242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Alloc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Free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Mark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Sweep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9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MemGC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Alloc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e</a:t>
            </a:r>
            <a:r>
              <a:rPr lang="en-US" altLang="zh-CN" sz="2000" dirty="0" err="1" smtClean="0"/>
              <a:t>dgehtml!MemoryProtection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HeapAlloc</a:t>
            </a:r>
            <a:r>
              <a:rPr lang="en-US" altLang="zh-CN" sz="2000" dirty="0"/>
              <a:t>&lt;1</a:t>
            </a:r>
            <a:r>
              <a:rPr lang="en-US" altLang="zh-CN" sz="2000" dirty="0" smtClean="0"/>
              <a:t>&gt;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e</a:t>
            </a:r>
            <a:r>
              <a:rPr lang="en-US" altLang="zh-CN" sz="2000" dirty="0" err="1" smtClean="0"/>
              <a:t>dgehtml!MemoryProtection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CMemoryGC</a:t>
            </a:r>
            <a:r>
              <a:rPr lang="en-US" altLang="zh-CN" sz="2000" dirty="0"/>
              <a:t>::</a:t>
            </a:r>
            <a:r>
              <a:rPr lang="en-US" altLang="zh-CN" sz="2000" dirty="0" err="1" smtClean="0"/>
              <a:t>ProtectedAlloc</a:t>
            </a:r>
            <a:r>
              <a:rPr lang="en-US" altLang="zh-CN" sz="2000" dirty="0" smtClean="0"/>
              <a:t>&lt;3&gt;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chakra</a:t>
            </a:r>
            <a:r>
              <a:rPr lang="en-US" altLang="zh-CN" sz="2000" dirty="0"/>
              <a:t>! </a:t>
            </a:r>
            <a:r>
              <a:rPr lang="en-US" altLang="zh-CN" sz="2000" dirty="0" err="1"/>
              <a:t>MemProtectHeapRootAlloc</a:t>
            </a:r>
            <a:endParaRPr lang="en-US" altLang="zh-CN" sz="2000" dirty="0"/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CN" b="1" dirty="0" err="1" smtClean="0"/>
              <a:t>chakra!Recycler</a:t>
            </a:r>
            <a:r>
              <a:rPr lang="en-US" altLang="zh-CN" b="1" dirty="0"/>
              <a:t>::</a:t>
            </a:r>
            <a:r>
              <a:rPr lang="en-US" altLang="zh-CN" b="1" dirty="0" err="1" smtClean="0"/>
              <a:t>NoThrowAllocImplicitRoot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688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Alloc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0x00-0x400]—</a:t>
            </a:r>
            <a:r>
              <a:rPr lang="en-US" altLang="zh-CN" dirty="0" err="1" smtClean="0"/>
              <a:t>HeapBucketGroup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 size: 0x400/0x10  = 0x40</a:t>
            </a:r>
          </a:p>
          <a:p>
            <a:r>
              <a:rPr lang="en-US" altLang="zh-CN" dirty="0" smtClean="0"/>
              <a:t>(0x400-0x2400]—</a:t>
            </a:r>
            <a:r>
              <a:rPr lang="en-US" altLang="zh-CN" dirty="0" err="1" smtClean="0"/>
              <a:t>LargeHeapBucket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rray size: 0x2000/0x100 = 0x20</a:t>
            </a:r>
          </a:p>
          <a:p>
            <a:r>
              <a:rPr lang="en-US" altLang="zh-CN" dirty="0" smtClean="0"/>
              <a:t>(0x2400-)—</a:t>
            </a:r>
            <a:r>
              <a:rPr lang="en-US" altLang="zh-CN" dirty="0" err="1" smtClean="0"/>
              <a:t>LargeHeapBucket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ize: 0x01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8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err="1" smtClean="0"/>
              <a:t>MemGC</a:t>
            </a:r>
            <a:r>
              <a:rPr lang="en-US" altLang="zh-CN" dirty="0" smtClean="0"/>
              <a:t> Internals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revent </a:t>
            </a:r>
            <a:r>
              <a:rPr lang="en-US" altLang="zh-CN" dirty="0"/>
              <a:t>the UAF'S </a:t>
            </a:r>
            <a:r>
              <a:rPr lang="en-US" altLang="zh-CN" dirty="0" smtClean="0"/>
              <a:t>exploit</a:t>
            </a:r>
          </a:p>
          <a:p>
            <a:r>
              <a:rPr lang="en-US" altLang="zh-CN" dirty="0" smtClean="0"/>
              <a:t>Weaknesses  of </a:t>
            </a:r>
            <a:r>
              <a:rPr lang="en-US" altLang="zh-CN" dirty="0" err="1" smtClean="0"/>
              <a:t>MemGC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25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MemGC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Alloc</a:t>
            </a:r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70081"/>
              </p:ext>
            </p:extLst>
          </p:nvPr>
        </p:nvGraphicFramePr>
        <p:xfrm>
          <a:off x="1524000" y="13970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HeapBucket</a:t>
                      </a:r>
                      <a:r>
                        <a:rPr lang="en-US" altLang="zh-CN" baseline="0" dirty="0" smtClean="0"/>
                        <a:t> address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m_HeapBucketGroup</a:t>
                      </a:r>
                      <a:r>
                        <a:rPr lang="en-US" altLang="zh-CN" dirty="0" smtClean="0"/>
                        <a:t>[0x00]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m_HeapBucketGroup</a:t>
                      </a:r>
                      <a:r>
                        <a:rPr lang="en-US" altLang="zh-CN" dirty="0" smtClean="0"/>
                        <a:t>[0x10]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m_HeapBucketGroup</a:t>
                      </a:r>
                      <a:r>
                        <a:rPr lang="en-US" altLang="zh-CN" dirty="0" smtClean="0"/>
                        <a:t>[0x20]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0x390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m_HeapBucketGroup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[0x38]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0x400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m_HeapBucketGroup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[0x39]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0x500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m_LargeHeapBucket</a:t>
                      </a:r>
                      <a:r>
                        <a:rPr lang="en-US" altLang="zh-CN" dirty="0" smtClean="0"/>
                        <a:t>[0x00]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0x600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m_LargeHeapBucket</a:t>
                      </a:r>
                      <a:r>
                        <a:rPr lang="en-US" altLang="zh-CN" dirty="0" smtClean="0"/>
                        <a:t>[0x01]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0x2300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m_LargeHeapBucket</a:t>
                      </a:r>
                      <a:r>
                        <a:rPr lang="en-US" altLang="zh-CN" dirty="0" smtClean="0"/>
                        <a:t>[0x18]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0x2400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m_LargeHeapBucket</a:t>
                      </a:r>
                      <a:r>
                        <a:rPr lang="en-US" altLang="zh-CN" dirty="0" smtClean="0"/>
                        <a:t>[0x19]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&gt;0x2400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m_LastLargeHeapBucket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8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HeapBucketT</a:t>
            </a:r>
            <a:r>
              <a:rPr lang="en-US" altLang="zh-CN" sz="3600" dirty="0" smtClean="0"/>
              <a:t>&lt;</a:t>
            </a:r>
            <a:r>
              <a:rPr lang="en-US" altLang="zh-CN" sz="3600" dirty="0" err="1" smtClean="0"/>
              <a:t>SmallNormalHeapBlock</a:t>
            </a:r>
            <a:r>
              <a:rPr lang="en-US" altLang="zh-CN" sz="3600" dirty="0" smtClean="0"/>
              <a:t>&gt;</a:t>
            </a:r>
            <a:endParaRPr lang="zh-CN" alt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8752"/>
              </p:ext>
            </p:extLst>
          </p:nvPr>
        </p:nvGraphicFramePr>
        <p:xfrm>
          <a:off x="1371600" y="1371600"/>
          <a:ext cx="41148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HeapBucketT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SmallNormalHeapBlock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    </a:t>
                      </a:r>
                      <a:r>
                        <a:rPr lang="en-US" altLang="zh-CN" dirty="0" err="1" smtClean="0"/>
                        <a:t>pHeapInfo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    size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0x0c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m_SmallHeapBlockAllocator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0x00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endaddress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0x04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startaddress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dirty="0" smtClean="0"/>
                        <a:t>                0x08    </a:t>
                      </a:r>
                      <a:r>
                        <a:rPr lang="en-US" altLang="zh-CN" dirty="0" err="1" smtClean="0"/>
                        <a:t>pSmallNormalHeapBlock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0x20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pPartialReuseHeapBlockList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44196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startaddress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blocksize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endaddress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return </a:t>
            </a:r>
            <a:r>
              <a:rPr lang="en-US" altLang="zh-CN" dirty="0" err="1" smtClean="0"/>
              <a:t>startaddress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HeapBucketT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SnailAlloc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chemeClr val="dk1"/>
                </a:solidFill>
              </a:rPr>
              <a:t>pPartialReuseHeapBlockList</a:t>
            </a:r>
            <a:r>
              <a:rPr lang="en-US" altLang="zh-CN" dirty="0" smtClean="0">
                <a:solidFill>
                  <a:schemeClr val="dk1"/>
                </a:solidFill>
              </a:rPr>
              <a:t> !=null;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</a:t>
            </a:r>
            <a:r>
              <a:rPr lang="en-US" altLang="zh-CN" dirty="0" smtClean="0">
                <a:solidFill>
                  <a:schemeClr val="dk1"/>
                </a:solidFill>
              </a:rPr>
              <a:t>     </a:t>
            </a:r>
            <a:r>
              <a:rPr lang="en-US" altLang="zh-CN" dirty="0" err="1" smtClean="0">
                <a:solidFill>
                  <a:schemeClr val="dk1"/>
                </a:solidFill>
              </a:rPr>
              <a:t>alloc</a:t>
            </a:r>
            <a:r>
              <a:rPr lang="en-US" altLang="zh-CN" dirty="0" smtClean="0">
                <a:solidFill>
                  <a:schemeClr val="dk1"/>
                </a:solidFill>
              </a:rPr>
              <a:t> from </a:t>
            </a:r>
            <a:r>
              <a:rPr lang="en-US" altLang="zh-CN" dirty="0" err="1">
                <a:solidFill>
                  <a:schemeClr val="dk1"/>
                </a:solidFill>
              </a:rPr>
              <a:t>pPartialReuseHeapBlockList</a:t>
            </a:r>
            <a:r>
              <a:rPr lang="en-US" altLang="zh-CN" dirty="0">
                <a:solidFill>
                  <a:schemeClr val="dk1"/>
                </a:solidFill>
              </a:rPr>
              <a:t> </a:t>
            </a:r>
            <a:endParaRPr lang="en-US" altLang="zh-CN" dirty="0" smtClean="0">
              <a:solidFill>
                <a:schemeClr val="dk1"/>
              </a:solidFill>
            </a:endParaRPr>
          </a:p>
          <a:p>
            <a:r>
              <a:rPr lang="en-US" altLang="zh-CN" dirty="0" smtClean="0">
                <a:solidFill>
                  <a:schemeClr val="dk1"/>
                </a:solidFill>
              </a:rPr>
              <a:t>3</a:t>
            </a:r>
            <a:r>
              <a:rPr lang="zh-CN" altLang="en-US" dirty="0" smtClean="0">
                <a:solidFill>
                  <a:schemeClr val="dk1"/>
                </a:solidFill>
              </a:rPr>
              <a:t>、</a:t>
            </a:r>
            <a:r>
              <a:rPr lang="en-US" altLang="zh-CN" dirty="0" smtClean="0">
                <a:solidFill>
                  <a:schemeClr val="dk1"/>
                </a:solidFill>
              </a:rPr>
              <a:t>New </a:t>
            </a:r>
            <a:r>
              <a:rPr lang="en-US" altLang="zh-CN" dirty="0" err="1" smtClean="0">
                <a:solidFill>
                  <a:schemeClr val="dk1"/>
                </a:solidFill>
              </a:rPr>
              <a:t>SmallNormalHeapBlock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7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LargeHeapBucket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09787"/>
              </p:ext>
            </p:extLst>
          </p:nvPr>
        </p:nvGraphicFramePr>
        <p:xfrm>
          <a:off x="1676400" y="1447800"/>
          <a:ext cx="411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LargeHeapBucket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    </a:t>
                      </a:r>
                      <a:r>
                        <a:rPr lang="en-US" altLang="zh-CN" dirty="0" err="1" smtClean="0"/>
                        <a:t>pHeapInfo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    size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0x10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pNewLargeHeapBlockList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0x28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pFreeListHead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0x2c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pExplicitFreeList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4048125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>
                <a:solidFill>
                  <a:schemeClr val="dk1"/>
                </a:solidFill>
              </a:rPr>
              <a:t>pNewLargeHeapBlockList</a:t>
            </a:r>
            <a:endParaRPr lang="en-US" altLang="zh-CN" sz="2400" dirty="0" smtClean="0">
              <a:solidFill>
                <a:schemeClr val="dk1"/>
              </a:solidFill>
            </a:endParaRP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>
                <a:solidFill>
                  <a:schemeClr val="dk1"/>
                </a:solidFill>
              </a:rPr>
              <a:t>pExplicitFreeList</a:t>
            </a:r>
            <a:r>
              <a:rPr lang="en-US" altLang="zh-CN" sz="2400" dirty="0" smtClean="0">
                <a:solidFill>
                  <a:schemeClr val="dk1"/>
                </a:solidFill>
              </a:rPr>
              <a:t>, </a:t>
            </a:r>
            <a:r>
              <a:rPr lang="en-US" altLang="zh-CN" sz="2400" dirty="0" err="1">
                <a:solidFill>
                  <a:schemeClr val="dk1"/>
                </a:solidFill>
              </a:rPr>
              <a:t>pFreeListHead</a:t>
            </a:r>
            <a:r>
              <a:rPr lang="en-US" altLang="zh-CN" sz="2400" dirty="0"/>
              <a:t> </a:t>
            </a:r>
            <a:endParaRPr lang="en-US" altLang="zh-CN" sz="2400" dirty="0" smtClean="0">
              <a:solidFill>
                <a:schemeClr val="dk1"/>
              </a:solidFill>
            </a:endParaRPr>
          </a:p>
          <a:p>
            <a:r>
              <a:rPr lang="en-US" altLang="zh-CN" sz="2400" dirty="0" smtClean="0">
                <a:solidFill>
                  <a:schemeClr val="dk1"/>
                </a:solidFill>
              </a:rPr>
              <a:t>3</a:t>
            </a:r>
            <a:r>
              <a:rPr lang="zh-CN" altLang="en-US" sz="2400" dirty="0" smtClean="0">
                <a:solidFill>
                  <a:schemeClr val="dk1"/>
                </a:solidFill>
              </a:rPr>
              <a:t>、</a:t>
            </a:r>
            <a:r>
              <a:rPr lang="en-US" altLang="zh-CN" sz="2400" dirty="0" smtClean="0">
                <a:solidFill>
                  <a:schemeClr val="dk1"/>
                </a:solidFill>
              </a:rPr>
              <a:t>New </a:t>
            </a:r>
            <a:r>
              <a:rPr lang="en-US" altLang="zh-CN" sz="2400" dirty="0" err="1" smtClean="0">
                <a:solidFill>
                  <a:schemeClr val="dk1"/>
                </a:solidFill>
              </a:rPr>
              <a:t>LargeHeapBlock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86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 smtClean="0"/>
              <a:t>Alloction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Recycler</a:t>
            </a:r>
            <a:r>
              <a:rPr lang="en-US" altLang="zh-CN" sz="2800" b="1" dirty="0"/>
              <a:t>::</a:t>
            </a:r>
            <a:r>
              <a:rPr lang="en-US" altLang="zh-CN" sz="2800" dirty="0" err="1"/>
              <a:t>NoThrowAllocImplicitRoot</a:t>
            </a:r>
            <a:r>
              <a:rPr lang="en-US" altLang="zh-CN" sz="2800" b="1" dirty="0"/>
              <a:t>(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size </a:t>
            </a:r>
            <a:r>
              <a:rPr lang="en-US" altLang="zh-CN" sz="2800" b="1" dirty="0"/>
              <a:t>)</a:t>
            </a:r>
            <a:endParaRPr lang="zh-CN" alt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5772"/>
              </p:ext>
            </p:extLst>
          </p:nvPr>
        </p:nvGraphicFramePr>
        <p:xfrm>
          <a:off x="508000" y="2438400"/>
          <a:ext cx="7772400" cy="4206240"/>
        </p:xfrm>
        <a:graphic>
          <a:graphicData uri="http://schemas.openxmlformats.org/drawingml/2006/table">
            <a:tbl>
              <a:tblPr firstRow="1" firstCol="1" bandRow="1"/>
              <a:tblGrid>
                <a:gridCol w="7772400"/>
              </a:tblGrid>
              <a:tr h="396240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 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</a:t>
                      </a:r>
                      <a:endParaRPr lang="en-US" sz="1200" kern="0" dirty="0" smtClean="0">
                        <a:solidFill>
                          <a:srgbClr val="000000"/>
                        </a:solidFill>
                        <a:effectLst/>
                        <a:latin typeface="Courier New"/>
                        <a:ea typeface="宋体"/>
                        <a:cs typeface="Times New Roman"/>
                      </a:endParaRPr>
                    </a:p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HeapInfo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*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pHeapInfo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&amp;(</a:t>
                      </a:r>
                      <a:r>
                        <a:rPr lang="en-US" altLang="zh-CN" sz="8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this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-&gt;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m_HeapInfo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);</a:t>
                      </a:r>
                      <a:endParaRPr lang="zh-CN" altLang="zh-CN" sz="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   Recycler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*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pRecycler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this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-&gt;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pRecycler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;</a:t>
                      </a:r>
                      <a:endParaRPr lang="zh-CN" altLang="zh-CN" sz="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zh-CN" sz="800" kern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//Adjust the size to 0x10 bytes align.</a:t>
                      </a:r>
                      <a:endParaRPr lang="zh-CN" altLang="zh-CN" sz="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zh-CN" sz="800" kern="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int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align_size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size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+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kern="0" dirty="0" smtClean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15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&amp;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kern="0" dirty="0" smtClean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0xfffffff0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;</a:t>
                      </a:r>
                      <a:endParaRPr lang="zh-CN" altLang="zh-CN" sz="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//size &lt;= 0x400,go into small heap  </a:t>
                      </a:r>
                      <a:endParaRPr lang="zh-CN" altLang="zh-CN" sz="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800" kern="0" dirty="0" smtClean="0">
                        <a:solidFill>
                          <a:srgbClr val="000000"/>
                        </a:solidFill>
                        <a:effectLst/>
                        <a:latin typeface="Courier New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8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size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0x400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the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HeapBucketGroup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index in the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HeapInfo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m_HeapBucketGroup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index 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align_size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the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SmallNormalHeapBlock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type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HeapBucketT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HeapBucketT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SmallNormalHeapBlock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&gt;*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pHeapInfo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m_HeapBucketGroup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index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].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m_HeapBucketT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SmallNormalHeapBlock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&gt;;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SmallHeapBlockAllocator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SmallHeapBlockAllocator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pHeapBucketT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pSmallHeapBlockAllocatorT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pSmallNormalHeapBlock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SmallNormalHeapBlock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pSmallNormalHeapBlock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altLang="zh-CN" sz="800" kern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//if </a:t>
                      </a:r>
                      <a:r>
                        <a:rPr lang="en-US" altLang="zh-CN" sz="800" kern="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startAddress</a:t>
                      </a:r>
                      <a:r>
                        <a:rPr lang="en-US" altLang="zh-CN" sz="800" kern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zh-CN" sz="800" kern="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align_size</a:t>
                      </a:r>
                      <a:r>
                        <a:rPr lang="en-US" altLang="zh-CN" sz="800" kern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&gt; </a:t>
                      </a:r>
                      <a:r>
                        <a:rPr lang="en-US" altLang="zh-CN" sz="800" kern="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endAddress,go</a:t>
                      </a:r>
                      <a:r>
                        <a:rPr lang="en-US" altLang="zh-CN" sz="800" kern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into </a:t>
                      </a:r>
                      <a:r>
                        <a:rPr lang="en-US" altLang="zh-CN" sz="800" kern="0" dirty="0" err="1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SnailAlloc</a:t>
                      </a:r>
                      <a:r>
                        <a:rPr lang="en-US" altLang="zh-CN" sz="800" kern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or </a:t>
                      </a:r>
                      <a:endParaRPr lang="zh-CN" altLang="zh-CN" sz="9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       </a:t>
                      </a:r>
                      <a:r>
                        <a:rPr lang="en-US" altLang="zh-CN" sz="8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if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pSmallHeapBlockAllocator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-&gt;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startAddress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+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align_size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&lt;=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pSmallHeapBlockAllocator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-&gt;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endAddress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)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align_size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&lt;=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endAddress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 return the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pHeapBucketT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//update the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of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equal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align_size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pHeapBucketT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align_size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8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NeedSetAttributes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))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pSmallNormalHeapBlock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SetAttribute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pHeapBucketT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zh-CN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altLang="zh-CN" sz="8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zh-CN" sz="8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zh-CN" sz="8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allocAddress</a:t>
                      </a:r>
                      <a:r>
                        <a:rPr lang="en-US" altLang="zh-CN" sz="8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+mn-ea"/>
                          <a:cs typeface="Times New Roman"/>
                        </a:rPr>
                        <a:t>;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8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835" marR="30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1074420"/>
            <a:ext cx="462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NoThrowAllocImplicitRoot:Part</a:t>
            </a:r>
            <a:r>
              <a:rPr lang="en-US" altLang="zh-CN" sz="2400" b="1" dirty="0" smtClean="0"/>
              <a:t> I</a:t>
            </a:r>
          </a:p>
          <a:p>
            <a:r>
              <a:rPr lang="en-US" altLang="zh-CN" sz="1600" dirty="0" smtClean="0"/>
              <a:t>Align the size to 0x10</a:t>
            </a:r>
          </a:p>
          <a:p>
            <a:r>
              <a:rPr lang="en-US" altLang="zh-CN" sz="1600" dirty="0" smtClean="0"/>
              <a:t>Size &lt;= 0x400, go into small heap object </a:t>
            </a:r>
            <a:r>
              <a:rPr lang="en-US" altLang="zh-CN" sz="1600" dirty="0" err="1" smtClean="0"/>
              <a:t>alloc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68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93393"/>
              </p:ext>
            </p:extLst>
          </p:nvPr>
        </p:nvGraphicFramePr>
        <p:xfrm>
          <a:off x="228600" y="1447800"/>
          <a:ext cx="8686800" cy="4739640"/>
        </p:xfrm>
        <a:graphic>
          <a:graphicData uri="http://schemas.openxmlformats.org/drawingml/2006/table">
            <a:tbl>
              <a:tblPr firstRow="1" firstCol="1" bandRow="1"/>
              <a:tblGrid>
                <a:gridCol w="8686800"/>
              </a:tblGrid>
              <a:tr h="455676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baseline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000" kern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align_size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&gt;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endAddress,go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into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SnailAlloc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or 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altLang="zh-CN" sz="10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+mn-ea"/>
                        </a:rPr>
                        <a:t>else</a:t>
                      </a:r>
                      <a:endParaRPr lang="en-US" sz="1000" kern="0" dirty="0" smtClean="0">
                        <a:solidFill>
                          <a:srgbClr val="000000"/>
                        </a:solidFill>
                        <a:effectLst/>
                        <a:latin typeface="Courier New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==0 or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endAddress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!=0 ,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gointo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SnailAlloc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||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endAddress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SnailAlloc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align_size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else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NeedSetAttributes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pSmallNormalHeapBlock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SetAttribute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!=0 &amp;&amp;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endAddress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==0, we can reuse the free heap object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//free heap object first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dword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is a pointer which pointer to the next heap object.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to the next heap object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(*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0xffffffe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0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835" marR="30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0835" marR="30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533400"/>
            <a:ext cx="462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NoThrowAllocImplicitRoot:Part</a:t>
            </a:r>
            <a:r>
              <a:rPr lang="en-US" altLang="zh-CN" sz="2400" b="1" dirty="0" smtClean="0"/>
              <a:t> I</a:t>
            </a:r>
          </a:p>
          <a:p>
            <a:r>
              <a:rPr lang="en-US" altLang="zh-CN" dirty="0" err="1" smtClean="0"/>
              <a:t>Goto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snailalloc</a:t>
            </a:r>
            <a:r>
              <a:rPr lang="en-US" altLang="zh-CN" dirty="0" smtClean="0"/>
              <a:t> or reuse </a:t>
            </a:r>
            <a:r>
              <a:rPr lang="en-US" altLang="zh-CN" dirty="0" err="1" smtClean="0"/>
              <a:t>freeobject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93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462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NoThrowAllocImplicitRoot:Part</a:t>
            </a:r>
            <a:r>
              <a:rPr lang="en-US" altLang="zh-CN" sz="2400" dirty="0" smtClean="0"/>
              <a:t> II</a:t>
            </a:r>
          </a:p>
          <a:p>
            <a:r>
              <a:rPr lang="en-US" altLang="zh-CN" dirty="0" err="1" smtClean="0"/>
              <a:t>Alloc</a:t>
            </a:r>
            <a:r>
              <a:rPr lang="en-US" altLang="zh-CN" dirty="0" smtClean="0"/>
              <a:t> middle object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91848"/>
              </p:ext>
            </p:extLst>
          </p:nvPr>
        </p:nvGraphicFramePr>
        <p:xfrm>
          <a:off x="381000" y="1524000"/>
          <a:ext cx="8229600" cy="4861560"/>
        </p:xfrm>
        <a:graphic>
          <a:graphicData uri="http://schemas.openxmlformats.org/drawingml/2006/table">
            <a:tbl>
              <a:tblPr firstRow="1" firstCol="1" bandRow="1"/>
              <a:tblGrid>
                <a:gridCol w="8229600"/>
              </a:tblGrid>
              <a:tr h="4525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size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&lt;=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0x2400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//size in (0x400,0x2400],</a:t>
                      </a:r>
                      <a:r>
                        <a:rPr lang="zh-CN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进入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LargeHeapBucket</a:t>
                      </a:r>
                      <a:r>
                        <a:rPr lang="zh-CN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进行分配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//Calculate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largeheapbucket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index in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HeapInfo.m_LargeHeapBucket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largebucketIndex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align_size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1025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256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LargeHeapBucket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LargeHeapBucket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pHeapInfo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m_LargeHeapBucket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largebucketIndex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];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92D05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pLargeHeapBlockList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pLargeHeapBlockList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pLargeHeapBlockList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not zero, go into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align_size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1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1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pLargeHeapBlockList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is zero, check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freelistflag,if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true, to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from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freelsit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freelistflag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TryAllocFromExplicitFreeList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v2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v12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8u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1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||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TryAllocFromFreeList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)!=</a:t>
                      </a:r>
                      <a:r>
                        <a:rPr lang="en-US" sz="11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1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//if above two step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fail, go into 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LargeHeapBucket</a:t>
                      </a:r>
                      <a:r>
                        <a:rPr lang="en-US" sz="11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1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SnailAlloc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SnailAlloc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align_size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0917" marR="50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5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462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NoThrowAllocImplicitRoot:Part</a:t>
            </a:r>
            <a:r>
              <a:rPr lang="en-US" altLang="zh-CN" sz="2400" dirty="0" smtClean="0"/>
              <a:t> III</a:t>
            </a:r>
          </a:p>
          <a:p>
            <a:r>
              <a:rPr lang="en-US" altLang="zh-CN" dirty="0" err="1" smtClean="0"/>
              <a:t>Alloc</a:t>
            </a:r>
            <a:r>
              <a:rPr lang="en-US" altLang="zh-CN" dirty="0" smtClean="0"/>
              <a:t> large object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69887"/>
              </p:ext>
            </p:extLst>
          </p:nvPr>
        </p:nvGraphicFramePr>
        <p:xfrm>
          <a:off x="1371600" y="1981200"/>
          <a:ext cx="632460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6324600"/>
              </a:tblGrid>
              <a:tr h="1371600">
                <a:tc>
                  <a:txBody>
                    <a:bodyPr/>
                    <a:lstStyle/>
                    <a:p>
                      <a:pPr indent="255270"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//size &gt; 0x2400,go into Recycler::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LargeAlloc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LargeAlloc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pHeapInfo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size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55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HeapBucketT</a:t>
            </a:r>
            <a:r>
              <a:rPr lang="en-US" altLang="zh-CN" dirty="0"/>
              <a:t>&lt;</a:t>
            </a:r>
            <a:r>
              <a:rPr lang="en-US" altLang="zh-CN" dirty="0" err="1"/>
              <a:t>SmallNormalHeapBlock</a:t>
            </a:r>
            <a:r>
              <a:rPr lang="en-US" altLang="zh-CN" dirty="0"/>
              <a:t>&gt;::</a:t>
            </a:r>
            <a:r>
              <a:rPr lang="en-US" altLang="zh-CN" dirty="0" err="1" smtClean="0"/>
              <a:t>SnailAlloc</a:t>
            </a:r>
            <a:r>
              <a:rPr lang="en-US" altLang="zh-CN" dirty="0" smtClean="0"/>
              <a:t> Part I</a:t>
            </a:r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92697"/>
              </p:ext>
            </p:extLst>
          </p:nvPr>
        </p:nvGraphicFramePr>
        <p:xfrm>
          <a:off x="304800" y="1371600"/>
          <a:ext cx="8077200" cy="4472781"/>
        </p:xfrm>
        <a:graphic>
          <a:graphicData uri="http://schemas.openxmlformats.org/drawingml/2006/table">
            <a:tbl>
              <a:tblPr firstRow="1" firstCol="1" bandRow="1"/>
              <a:tblGrid>
                <a:gridCol w="8077200"/>
              </a:tblGrid>
              <a:tr h="44727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SmallHeapBlockAllocator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SmallNormalHeapBlock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&gt;::Clear( 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clear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reuse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not zero, go into reuse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heapblock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//set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to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NextSmallHeapBlock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pNextSmallHeapBlock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markFlag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//set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SmallHeapBlockAllocator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pointer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beginAddress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point to the reuse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beginAddress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2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91113"/>
              </p:ext>
            </p:extLst>
          </p:nvPr>
        </p:nvGraphicFramePr>
        <p:xfrm>
          <a:off x="228600" y="1371600"/>
          <a:ext cx="8610599" cy="4769962"/>
        </p:xfrm>
        <a:graphic>
          <a:graphicData uri="http://schemas.openxmlformats.org/drawingml/2006/table">
            <a:tbl>
              <a:tblPr firstRow="1" firstCol="1" bandRow="1"/>
              <a:tblGrid>
                <a:gridCol w="8610599"/>
              </a:tblGrid>
              <a:tr h="47699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HeapBlockMap32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HeapBlockMap32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pHeapBlockMap32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m_HeapBlockMap32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//initial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SmallNormalHeapBlock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pSmallNormalHeap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pPageSegment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pageSegment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pSmallNormalHeap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first_index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^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second_index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^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0xff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pL2MapChunk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pHeapBlockMap32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m_pL2MapChunkArray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first_index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];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//map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and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relation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pL2MapChunk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second_index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markbitmaptable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to initial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SmallNormalHeapBlock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markbitmaptable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pL2MapChunk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second_index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];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//add the new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SmallNormalHeapBlock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into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Recycelr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pSmallNormalHeapBlockList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list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pNextSmallHeapblock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pSmallNormalHeapBlockList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100" dirty="0" err="1">
                          <a:effectLst/>
                          <a:latin typeface="Calibri"/>
                          <a:ea typeface="宋体"/>
                          <a:cs typeface="Times New Roman"/>
                        </a:rPr>
                        <a:t>pSmallNormalHeapBlockList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markflag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//Initial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endAddress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0x1000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……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baseline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749" marR="31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55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HeapBucketT</a:t>
            </a:r>
            <a:r>
              <a:rPr lang="en-US" altLang="zh-CN" dirty="0"/>
              <a:t>&lt;</a:t>
            </a:r>
            <a:r>
              <a:rPr lang="en-US" altLang="zh-CN" dirty="0" err="1"/>
              <a:t>SmallNormalHeapBlock</a:t>
            </a:r>
            <a:r>
              <a:rPr lang="en-US" altLang="zh-CN" dirty="0"/>
              <a:t>&gt;::</a:t>
            </a:r>
            <a:r>
              <a:rPr lang="en-US" altLang="zh-CN" dirty="0" err="1" smtClean="0"/>
              <a:t>SnailAlloc</a:t>
            </a:r>
            <a:r>
              <a:rPr lang="en-US" altLang="zh-CN" dirty="0" smtClean="0"/>
              <a:t> Part 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2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60460"/>
              </p:ext>
            </p:extLst>
          </p:nvPr>
        </p:nvGraphicFramePr>
        <p:xfrm>
          <a:off x="571500" y="838200"/>
          <a:ext cx="7315201" cy="5715000"/>
        </p:xfrm>
        <a:graphic>
          <a:graphicData uri="http://schemas.openxmlformats.org/drawingml/2006/table">
            <a:tbl>
              <a:tblPr firstRow="1" firstCol="1" bandRow="1"/>
              <a:tblGrid>
                <a:gridCol w="7315201"/>
              </a:tblGrid>
              <a:tr h="5715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LargeHeapBucket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AddLargeHeapBlock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bool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param4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freelistflag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freelistflag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memoryCapacity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struct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Segment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pSegment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null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HeapInfo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pHeapInfo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pHeapInfo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pHeapInfo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freelistflag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memoryCapacity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memoryCapacity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+ 16 &gt;=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memoryCapacity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check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overflow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memoryCapacity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memoryCapacity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culation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requires allocation of pages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pagenum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memoryCapacity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0xfff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)&gt;&gt;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//select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pageallocator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RecyclerPageAllocator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pRecyclerPageAllocator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m_RecyclerPageAllocator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];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pages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pRecyclerPageAllocator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AllocInternal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pagenums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pSegment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//Calculate the pages contains how may blocks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blocksNum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=(((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pagenums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&gt;&gt;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size is 0x64 add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blocksNum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*4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largeheapblockSize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0x64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blocksNum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*)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HeapAllocator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NoThrowAllocZero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largeheapblockSize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718" marR="617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55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LargeHeapBucket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/>
                <a:cs typeface="Times New Roman"/>
              </a:rPr>
              <a:t>AddLargeHeapBlock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cs typeface="Times New Roman"/>
              </a:rPr>
              <a:t> </a:t>
            </a:r>
            <a:r>
              <a:rPr lang="en-US" altLang="zh-CN" dirty="0" smtClean="0"/>
              <a:t>Part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0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Research is based on Windows 10 10041( edgehtml.dll, chakra.dll)</a:t>
            </a:r>
          </a:p>
          <a:p>
            <a:r>
              <a:rPr lang="en-US" altLang="zh-CN" dirty="0"/>
              <a:t>The latest </a:t>
            </a:r>
            <a:r>
              <a:rPr lang="en-US" altLang="zh-CN" dirty="0" smtClean="0"/>
              <a:t>windows versions( windows 10 10240) data structure </a:t>
            </a:r>
            <a:r>
              <a:rPr lang="en-US" altLang="zh-CN" dirty="0"/>
              <a:t>there are some small </a:t>
            </a:r>
            <a:r>
              <a:rPr lang="en-US" altLang="zh-CN" dirty="0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40903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98515"/>
              </p:ext>
            </p:extLst>
          </p:nvPr>
        </p:nvGraphicFramePr>
        <p:xfrm>
          <a:off x="990600" y="1066800"/>
          <a:ext cx="7138670" cy="5181600"/>
        </p:xfrm>
        <a:graphic>
          <a:graphicData uri="http://schemas.openxmlformats.org/drawingml/2006/table">
            <a:tbl>
              <a:tblPr firstRow="1" firstCol="1" bandRow="1"/>
              <a:tblGrid>
                <a:gridCol w="7138670"/>
              </a:tblGrid>
              <a:tr h="5181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pagenum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pagenum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blockCapacity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blocksNum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largeHeapType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0x05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pNextLargeHeapBlock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pPageSegment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pSegment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unknown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endaddress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pagenum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pagenum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pHeapInfo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pHeapInfo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0x54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bool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result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m_HeapBlockMap32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SetHeapBlock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pagenum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//link the new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to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pLargeHeapBlockList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list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pNextLargeBlock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pLargeHeapBlockList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57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LargeHeapBucket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AddLargeHeapBlock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Part </a:t>
            </a:r>
            <a:r>
              <a:rPr lang="en-US" altLang="zh-CN" dirty="0" smtClean="0">
                <a:solidFill>
                  <a:prstClr val="black"/>
                </a:solidFill>
              </a:rPr>
              <a:t>II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altLang="zh-CN" dirty="0" err="1" smtClean="0"/>
              <a:t>SmallNormalHeapBlock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1"/>
            <a:ext cx="82296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CN" sz="2400" b="1" dirty="0" smtClean="0"/>
              <a:t>Size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 =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0x68 </a:t>
            </a:r>
            <a:r>
              <a:rPr lang="zh-CN" altLang="zh-CN" sz="2400" b="1" dirty="0"/>
              <a:t>+ ((0x1000/blocksize) +3 )&amp;</a:t>
            </a:r>
            <a:r>
              <a:rPr lang="zh-CN" altLang="zh-CN" sz="2400" b="1" dirty="0" smtClean="0"/>
              <a:t>0x0FFFFFFFC</a:t>
            </a:r>
            <a:endParaRPr lang="en-US" altLang="zh-CN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6229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4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76800" y="762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</a:rPr>
              <a:t>blockSize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762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</a:rPr>
              <a:t>blockSize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162800" y="762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</a:rPr>
              <a:t>blockSize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876800" y="122872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9800" y="122872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122872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6800" y="168592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</a:rPr>
              <a:t>blockSize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19800" y="168592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</a:rPr>
              <a:t>blockSize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168592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</a:rPr>
              <a:t>blockSize</a:t>
            </a:r>
            <a:endParaRPr lang="zh-CN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24200" y="7620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39450"/>
              </p:ext>
            </p:extLst>
          </p:nvPr>
        </p:nvGraphicFramePr>
        <p:xfrm>
          <a:off x="228600" y="1181100"/>
          <a:ext cx="340296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35268"/>
                <a:gridCol w="20828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SmallNormalHeapBlock</a:t>
                      </a:r>
                      <a:endParaRPr lang="en-US" altLang="zh-CN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0x04: </a:t>
                      </a:r>
                      <a:r>
                        <a:rPr lang="en-US" altLang="zh-CN" dirty="0" err="1" smtClean="0">
                          <a:solidFill>
                            <a:srgbClr val="0000FF"/>
                          </a:solidFill>
                        </a:rPr>
                        <a:t>StartAddress</a:t>
                      </a: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0x20:pNextSmallHeapblock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0x24: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pFreeHeapObject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0x2c: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>
                          <a:solidFill>
                            <a:srgbClr val="0000FF"/>
                          </a:solidFill>
                        </a:rPr>
                        <a:t>pValidPointersBuffer</a:t>
                      </a: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0x34: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blockSize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0x36: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0x44: </a:t>
                      </a:r>
                      <a:r>
                        <a:rPr lang="en-US" altLang="zh-CN" sz="18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pMarkBitMapTable</a:t>
                      </a:r>
                      <a:r>
                        <a:rPr lang="en-US" altLang="zh-CN" sz="18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r>
                        <a:rPr lang="en-US" altLang="zh-CN" dirty="0" smtClean="0"/>
                        <a:t>0x48: </a:t>
                      </a:r>
                      <a:r>
                        <a:rPr lang="en-US" altLang="zh-CN" sz="18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freeBitVector</a:t>
                      </a:r>
                      <a:endParaRPr lang="en-US" altLang="zh-CN" sz="1800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4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1a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1b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1f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33440"/>
              </p:ext>
            </p:extLst>
          </p:nvPr>
        </p:nvGraphicFramePr>
        <p:xfrm>
          <a:off x="228601" y="824865"/>
          <a:ext cx="3428999" cy="365760"/>
        </p:xfrm>
        <a:graphic>
          <a:graphicData uri="http://schemas.openxmlformats.org/drawingml/2006/table">
            <a:tbl>
              <a:tblPr/>
              <a:tblGrid>
                <a:gridCol w="3428999"/>
              </a:tblGrid>
              <a:tr h="3619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Attribute</a:t>
                      </a:r>
                      <a:r>
                        <a:rPr lang="en-US" altLang="zh-CN" baseline="0" dirty="0" smtClean="0"/>
                        <a:t> Array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76725"/>
              </p:ext>
            </p:extLst>
          </p:nvPr>
        </p:nvGraphicFramePr>
        <p:xfrm>
          <a:off x="4902834" y="5029200"/>
          <a:ext cx="34029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35268"/>
                <a:gridCol w="20828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4140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1a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1b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1c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1d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1e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1f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3657600" y="3962400"/>
            <a:ext cx="1295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2928"/>
              </p:ext>
            </p:extLst>
          </p:nvPr>
        </p:nvGraphicFramePr>
        <p:xfrm>
          <a:off x="4914900" y="2971800"/>
          <a:ext cx="3390900" cy="904874"/>
        </p:xfrm>
        <a:graphic>
          <a:graphicData uri="http://schemas.openxmlformats.org/drawingml/2006/table">
            <a:tbl>
              <a:tblPr firstRow="1"/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4524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524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1fe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1ff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3657600" y="28194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19600" y="2505075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HeapInfo</a:t>
            </a:r>
            <a:r>
              <a:rPr lang="en-US" altLang="zh-CN" dirty="0"/>
              <a:t>::</a:t>
            </a:r>
            <a:r>
              <a:rPr lang="en-US" altLang="zh-CN" dirty="0" err="1"/>
              <a:t>ValidPointersMap</a:t>
            </a:r>
            <a:r>
              <a:rPr lang="en-US" altLang="zh-CN" dirty="0"/>
              <a:t>::</a:t>
            </a:r>
            <a:r>
              <a:rPr lang="en-US" altLang="zh-CN" dirty="0" err="1"/>
              <a:t>validPointersBuffer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00600" y="445031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L2MapChunk</a:t>
            </a:r>
            <a:endParaRPr lang="zh-CN" alt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533400" y="-142875"/>
            <a:ext cx="8229600" cy="904875"/>
          </a:xfrm>
        </p:spPr>
        <p:txBody>
          <a:bodyPr/>
          <a:lstStyle/>
          <a:p>
            <a:r>
              <a:rPr lang="en-US" altLang="zh-CN" dirty="0" err="1" smtClean="0"/>
              <a:t>SmallNormalHeapBlock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5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Markbitmap,freeBitvector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SmallHeapBlock</a:t>
            </a:r>
            <a:r>
              <a:rPr lang="en-US" altLang="zh-CN" dirty="0"/>
              <a:t> managers one page( 4k)Memory.</a:t>
            </a:r>
          </a:p>
          <a:p>
            <a:pPr lvl="1"/>
            <a:r>
              <a:rPr lang="en-US" altLang="zh-CN" sz="3200" dirty="0"/>
              <a:t>2^12/2^4=256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markbitmap</a:t>
            </a:r>
            <a:r>
              <a:rPr lang="en-US" altLang="zh-CN" sz="3200" dirty="0" smtClean="0"/>
              <a:t> 32 </a:t>
            </a:r>
            <a:r>
              <a:rPr lang="en-US" altLang="zh-CN" sz="3200" dirty="0"/>
              <a:t>bytes, 256 bit.</a:t>
            </a:r>
          </a:p>
          <a:p>
            <a:pPr lvl="1"/>
            <a:r>
              <a:rPr lang="en-US" altLang="zh-CN" sz="3200" dirty="0"/>
              <a:t>bit 1: mark</a:t>
            </a:r>
          </a:p>
          <a:p>
            <a:pPr lvl="1"/>
            <a:r>
              <a:rPr lang="en-US" altLang="zh-CN" sz="3200" dirty="0"/>
              <a:t>bit 0: unmark</a:t>
            </a:r>
          </a:p>
          <a:p>
            <a:pPr marL="342900" lvl="2" indent="-342900"/>
            <a:r>
              <a:rPr lang="en-US" altLang="zh-CN" sz="3200" dirty="0" err="1"/>
              <a:t>freeBitVector</a:t>
            </a:r>
            <a:r>
              <a:rPr lang="en-US" altLang="zh-CN" sz="3200" dirty="0"/>
              <a:t> 32 bytes, 256 bit</a:t>
            </a:r>
            <a:r>
              <a:rPr lang="en-US" altLang="zh-CN" sz="3200" dirty="0" smtClean="0"/>
              <a:t>.</a:t>
            </a:r>
          </a:p>
          <a:p>
            <a:pPr marL="800100" lvl="3" indent="-342900"/>
            <a:r>
              <a:rPr lang="en-US" altLang="zh-CN" sz="2800" dirty="0"/>
              <a:t>b</a:t>
            </a:r>
            <a:r>
              <a:rPr lang="en-US" altLang="zh-CN" sz="2800" dirty="0" smtClean="0"/>
              <a:t>it 1: free</a:t>
            </a:r>
          </a:p>
          <a:p>
            <a:pPr marL="800100" lvl="3" indent="-342900"/>
            <a:r>
              <a:rPr lang="en-US" altLang="zh-CN" sz="2800" dirty="0"/>
              <a:t>b</a:t>
            </a:r>
            <a:r>
              <a:rPr lang="en-US" altLang="zh-CN" sz="2800" dirty="0" smtClean="0"/>
              <a:t>it 0: unfree</a:t>
            </a:r>
            <a:endParaRPr lang="en-US" altLang="zh-CN" sz="2800" dirty="0"/>
          </a:p>
          <a:p>
            <a:pPr marL="742950" lvl="2" indent="-342900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5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validPointersBuffer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SmallHeapBlock</a:t>
            </a:r>
            <a:r>
              <a:rPr lang="en-US" altLang="zh-CN" dirty="0" smtClean="0"/>
              <a:t> mangers one page(4k) memory</a:t>
            </a:r>
          </a:p>
          <a:p>
            <a:pPr lvl="1"/>
            <a:r>
              <a:rPr lang="en-US" altLang="zh-CN" dirty="0" smtClean="0"/>
              <a:t>2^12/2^4=256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ValidPointer</a:t>
            </a:r>
            <a:r>
              <a:rPr lang="en-US" altLang="zh-CN" sz="3200" dirty="0"/>
              <a:t>: the </a:t>
            </a:r>
            <a:r>
              <a:rPr lang="en-US" altLang="zh-CN" sz="3200" dirty="0" err="1"/>
              <a:t>beginaddres</a:t>
            </a:r>
            <a:r>
              <a:rPr lang="en-US" altLang="zh-CN" sz="3200" dirty="0"/>
              <a:t> of the object is Valid pointer, the interior address is invalid pointer.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Each </a:t>
            </a:r>
            <a:r>
              <a:rPr lang="en-US" altLang="zh-CN" sz="3200" dirty="0" err="1" smtClean="0"/>
              <a:t>validPointersBuffer</a:t>
            </a:r>
            <a:r>
              <a:rPr lang="en-US" altLang="zh-CN" sz="3200" dirty="0" smtClean="0"/>
              <a:t>  element contains two part, each part is an </a:t>
            </a:r>
            <a:r>
              <a:rPr lang="en-US" altLang="zh-CN" sz="3200" dirty="0" err="1" smtClean="0"/>
              <a:t>array,array</a:t>
            </a:r>
            <a:r>
              <a:rPr lang="en-US" altLang="zh-CN" sz="3200" dirty="0" smtClean="0"/>
              <a:t> length is 256.</a:t>
            </a:r>
            <a:endParaRPr lang="en-US" altLang="zh-CN" dirty="0"/>
          </a:p>
          <a:p>
            <a:pPr lvl="1"/>
            <a:r>
              <a:rPr lang="en-US" altLang="zh-CN" dirty="0"/>
              <a:t>First part: Chakra GC</a:t>
            </a:r>
          </a:p>
          <a:p>
            <a:pPr lvl="1"/>
            <a:r>
              <a:rPr lang="en-US" altLang="zh-CN" dirty="0" smtClean="0"/>
              <a:t>Second part: </a:t>
            </a:r>
            <a:r>
              <a:rPr lang="en-US" altLang="zh-CN" dirty="0" err="1" smtClean="0"/>
              <a:t>MemGc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6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 err="1" smtClean="0"/>
              <a:t>HeapInfo</a:t>
            </a:r>
            <a:r>
              <a:rPr lang="en-US" altLang="zh-CN" sz="3100" dirty="0"/>
              <a:t>::</a:t>
            </a:r>
            <a:r>
              <a:rPr lang="en-US" altLang="zh-CN" sz="3100" dirty="0" err="1"/>
              <a:t>ValidPointersMap</a:t>
            </a:r>
            <a:r>
              <a:rPr lang="en-US" altLang="zh-CN" sz="3100" dirty="0"/>
              <a:t>::</a:t>
            </a:r>
            <a:r>
              <a:rPr lang="en-US" altLang="zh-CN" sz="3100" dirty="0" err="1" smtClean="0"/>
              <a:t>validPointersBuffer</a:t>
            </a:r>
            <a:r>
              <a:rPr lang="en-US" altLang="zh-CN" sz="3100" dirty="0"/>
              <a:t/>
            </a:r>
            <a:br>
              <a:rPr lang="en-US" altLang="zh-CN" sz="3100" dirty="0"/>
            </a:br>
            <a:endParaRPr lang="zh-CN" altLang="en-US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959167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081385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SmallNormalHeapBlock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blocksize</a:t>
            </a:r>
            <a:r>
              <a:rPr lang="en-US" altLang="zh-CN" dirty="0"/>
              <a:t> 0x20</a:t>
            </a:r>
            <a:br>
              <a:rPr lang="en-US" altLang="zh-CN" dirty="0"/>
            </a:br>
            <a:r>
              <a:rPr lang="en-US" altLang="zh-CN" dirty="0" err="1"/>
              <a:t>pageaddress</a:t>
            </a:r>
            <a:r>
              <a:rPr lang="en-US" altLang="zh-CN" dirty="0"/>
              <a:t> 0x15100000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6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 dirty="0" err="1" smtClean="0"/>
              <a:t>validPointersBuffer</a:t>
            </a:r>
            <a:r>
              <a:rPr lang="en-US" altLang="zh-CN" dirty="0" smtClean="0"/>
              <a:t>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15100000,15100020,15100040……</a:t>
            </a:r>
          </a:p>
          <a:p>
            <a:r>
              <a:rPr lang="en-US" altLang="zh-CN" dirty="0" smtClean="0"/>
              <a:t>15100010</a:t>
            </a:r>
          </a:p>
          <a:p>
            <a:pPr lvl="1"/>
            <a:r>
              <a:rPr lang="en-US" altLang="zh-CN" dirty="0" smtClean="0"/>
              <a:t>Chakra GC: </a:t>
            </a:r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ndex = </a:t>
            </a:r>
            <a:r>
              <a:rPr lang="en-US" altLang="zh-CN" dirty="0" err="1" smtClean="0"/>
              <a:t>validPointerBuffer_chakra</a:t>
            </a:r>
            <a:r>
              <a:rPr lang="en-US" altLang="zh-CN" dirty="0" smtClean="0"/>
              <a:t>[</a:t>
            </a:r>
            <a:r>
              <a:rPr lang="en-US" altLang="zh-CN" dirty="0"/>
              <a:t>(address – </a:t>
            </a:r>
            <a:r>
              <a:rPr lang="en-US" altLang="zh-CN" dirty="0" err="1" smtClean="0"/>
              <a:t>pageaddress</a:t>
            </a:r>
            <a:r>
              <a:rPr lang="en-US" altLang="zh-CN" dirty="0"/>
              <a:t>)/</a:t>
            </a:r>
            <a:r>
              <a:rPr lang="en-US" altLang="zh-CN" dirty="0" smtClean="0"/>
              <a:t>0x10] = 0xffff</a:t>
            </a:r>
          </a:p>
          <a:p>
            <a:pPr lvl="1"/>
            <a:r>
              <a:rPr lang="en-US" altLang="zh-CN" dirty="0" err="1" smtClean="0"/>
              <a:t>MemGC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Index = </a:t>
            </a:r>
            <a:r>
              <a:rPr lang="en-US" altLang="zh-CN" dirty="0" err="1" smtClean="0"/>
              <a:t>validPointerBuffer_memgc</a:t>
            </a:r>
            <a:r>
              <a:rPr lang="en-US" altLang="zh-CN" dirty="0" smtClean="0"/>
              <a:t>[(address – </a:t>
            </a:r>
            <a:r>
              <a:rPr lang="en-US" altLang="zh-CN" dirty="0" err="1" smtClean="0"/>
              <a:t>pageaddress</a:t>
            </a:r>
            <a:r>
              <a:rPr lang="en-US" altLang="zh-CN" dirty="0" smtClean="0"/>
              <a:t>)/0x10] = 0x00</a:t>
            </a:r>
          </a:p>
          <a:p>
            <a:pPr lvl="2"/>
            <a:r>
              <a:rPr lang="en-US" altLang="zh-CN" dirty="0" err="1" smtClean="0"/>
              <a:t>Realaddress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pageaddress</a:t>
            </a:r>
            <a:r>
              <a:rPr lang="en-US" altLang="zh-CN" dirty="0" smtClean="0"/>
              <a:t>  + index*</a:t>
            </a:r>
            <a:r>
              <a:rPr lang="en-US" altLang="zh-CN" dirty="0" err="1" smtClean="0"/>
              <a:t>blocksize</a:t>
            </a:r>
            <a:r>
              <a:rPr lang="en-US" altLang="zh-CN" dirty="0" smtClean="0"/>
              <a:t> = 0x15100000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9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LargeHeapBlock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zh-CN" altLang="zh-CN" sz="2400" dirty="0" smtClean="0"/>
              <a:t>pagenums </a:t>
            </a:r>
            <a:r>
              <a:rPr lang="zh-CN" altLang="zh-CN" sz="2400" dirty="0"/>
              <a:t>= ((blocksize*4 + 10 ) + 0xfff)/</a:t>
            </a:r>
            <a:r>
              <a:rPr lang="zh-CN" altLang="zh-CN" sz="2400" dirty="0" smtClean="0"/>
              <a:t>2^12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arrayLength</a:t>
            </a:r>
            <a:r>
              <a:rPr lang="en-US" altLang="zh-CN" sz="2400" dirty="0" smtClean="0"/>
              <a:t> = </a:t>
            </a:r>
            <a:r>
              <a:rPr lang="zh-CN" altLang="zh-CN" sz="2400" dirty="0"/>
              <a:t>( (pagenums*2^12) – blocksize </a:t>
            </a:r>
            <a:r>
              <a:rPr lang="zh-CN" altLang="zh-CN" sz="2400" dirty="0" smtClean="0"/>
              <a:t>-</a:t>
            </a:r>
            <a:r>
              <a:rPr lang="en-US" altLang="zh-CN" sz="2400" dirty="0" smtClean="0"/>
              <a:t>0x10</a:t>
            </a:r>
            <a:r>
              <a:rPr lang="zh-CN" altLang="zh-CN" sz="2400" dirty="0" smtClean="0"/>
              <a:t>)/</a:t>
            </a:r>
            <a:r>
              <a:rPr lang="zh-CN" altLang="zh-CN" sz="2400" dirty="0"/>
              <a:t>2^10 +</a:t>
            </a:r>
            <a:r>
              <a:rPr lang="zh-CN" altLang="zh-CN" sz="2400" dirty="0" smtClean="0"/>
              <a:t>1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largeheapblockSize</a:t>
            </a:r>
            <a:r>
              <a:rPr lang="en-US" altLang="zh-CN" sz="2400" dirty="0" smtClean="0"/>
              <a:t> = 0x64 + 4*</a:t>
            </a:r>
            <a:r>
              <a:rPr lang="en-US" altLang="zh-CN" sz="2400" dirty="0" err="1" smtClean="0"/>
              <a:t>arrayLength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05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LargeHeapBlock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80828"/>
              </p:ext>
            </p:extLst>
          </p:nvPr>
        </p:nvGraphicFramePr>
        <p:xfrm>
          <a:off x="533400" y="1397000"/>
          <a:ext cx="3124200" cy="450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411480"/>
                <a:gridCol w="838200"/>
              </a:tblGrid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err="1" smtClean="0"/>
                        <a:t>LargeHeapBlock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0x04 </a:t>
                      </a:r>
                      <a:r>
                        <a:rPr lang="en-US" altLang="zh-CN" dirty="0" err="1" smtClean="0">
                          <a:solidFill>
                            <a:srgbClr val="0000FF"/>
                          </a:solidFill>
                        </a:rPr>
                        <a:t>pageAddress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0x28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allocblockcount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0x2c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0x30 </a:t>
                      </a:r>
                      <a:r>
                        <a:rPr lang="en-US" altLang="zh-CN" dirty="0" err="1" smtClean="0"/>
                        <a:t>allocAddress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0x34 </a:t>
                      </a:r>
                      <a:r>
                        <a:rPr lang="en-US" altLang="zh-CN" dirty="0" err="1" smtClean="0"/>
                        <a:t>endAddress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0x38 </a:t>
                      </a:r>
                      <a:r>
                        <a:rPr lang="en-US" altLang="zh-CN" dirty="0" err="1" smtClean="0"/>
                        <a:t>pNextLargeHeapBlock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0x44 </a:t>
                      </a:r>
                      <a:r>
                        <a:rPr lang="en-US" altLang="zh-CN" dirty="0" err="1" smtClean="0"/>
                        <a:t>pPrevFreeList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0x48 </a:t>
                      </a:r>
                      <a:r>
                        <a:rPr lang="en-US" altLang="zh-CN" dirty="0" err="1" smtClean="0"/>
                        <a:t>pNextFreeList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0x4c </a:t>
                      </a:r>
                      <a:r>
                        <a:rPr lang="en-US" altLang="zh-CN" dirty="0" err="1" smtClean="0"/>
                        <a:t>pFreeHeapObject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300">
                <a:tc gridSpan="5">
                  <a:txBody>
                    <a:bodyPr/>
                    <a:lstStyle/>
                    <a:p>
                      <a:r>
                        <a:rPr lang="en-US" altLang="zh-CN" dirty="0" smtClean="0"/>
                        <a:t>0x64 </a:t>
                      </a:r>
                      <a:r>
                        <a:rPr lang="en-US" altLang="zh-CN" sz="18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allocBlockAddressArray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7800" y="124777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blockSize+0x10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124777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blockSize+0x10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43800" y="1247775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blockSize+0x10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7145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17145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17145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1717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blockSize+0x10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21717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blockSize+0x10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43800" y="21717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blockSize+0x10</a:t>
            </a:r>
            <a:endParaRPr lang="zh-CN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57600" y="1247775"/>
            <a:ext cx="160020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LargeObjectHeader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51821"/>
              </p:ext>
            </p:extLst>
          </p:nvPr>
        </p:nvGraphicFramePr>
        <p:xfrm>
          <a:off x="685800" y="1600200"/>
          <a:ext cx="2819400" cy="195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LargeObjectHeader</a:t>
                      </a:r>
                      <a:r>
                        <a:rPr lang="en-US" altLang="zh-CN" dirty="0" smtClean="0"/>
                        <a:t>( </a:t>
                      </a:r>
                      <a:r>
                        <a:rPr lang="en-US" altLang="zh-CN" dirty="0" err="1" smtClean="0">
                          <a:solidFill>
                            <a:srgbClr val="0000FF"/>
                          </a:solidFill>
                        </a:rPr>
                        <a:t>inuse</a:t>
                      </a:r>
                      <a:r>
                        <a:rPr lang="en-US" altLang="zh-CN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    index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    </a:t>
                      </a:r>
                      <a:r>
                        <a:rPr lang="en-US" altLang="zh-CN" dirty="0" err="1" smtClean="0"/>
                        <a:t>blocksize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    </a:t>
                      </a:r>
                      <a:r>
                        <a:rPr lang="en-US" altLang="zh-CN" dirty="0" err="1" smtClean="0"/>
                        <a:t>initialzero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0x0c    encode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88164"/>
              </p:ext>
            </p:extLst>
          </p:nvPr>
        </p:nvGraphicFramePr>
        <p:xfrm>
          <a:off x="4419600" y="1600200"/>
          <a:ext cx="3200400" cy="195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LargeObjectHeader</a:t>
                      </a:r>
                      <a:r>
                        <a:rPr lang="en-US" altLang="zh-CN" dirty="0" smtClean="0"/>
                        <a:t>(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free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    index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blocksize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pLargeHeapBlock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0x0c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pNextFreeHeapObject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am i?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security research in TrendMicro CDC zero day discovery team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Four </a:t>
            </a:r>
            <a:r>
              <a:rPr lang="en-US" altLang="zh-CN" dirty="0"/>
              <a:t>years of experience in vulnerability &amp; exploit research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Research </a:t>
            </a:r>
            <a:r>
              <a:rPr lang="en-US" altLang="zh-CN" dirty="0"/>
              <a:t>interests are browser 0day vulnerability analysis, discovery and exploit. </a:t>
            </a:r>
            <a:endParaRPr lang="en-US" altLang="zh-CN" dirty="0" smtClean="0"/>
          </a:p>
          <a:p>
            <a:r>
              <a:rPr lang="en-US" altLang="zh-CN" dirty="0" smtClean="0"/>
              <a:t>Twitter/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eibo:zenhumany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4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pageaddress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HeapBlock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pageaddres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High 12 bit: </a:t>
            </a:r>
            <a:r>
              <a:rPr lang="en-US" altLang="zh-CN" dirty="0" err="1" smtClean="0"/>
              <a:t>first_index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Middle 8 bit: </a:t>
            </a:r>
            <a:r>
              <a:rPr lang="en-US" altLang="zh-CN" dirty="0" err="1" smtClean="0"/>
              <a:t>second_index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Low 12 bit: not used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44871"/>
              </p:ext>
            </p:extLst>
          </p:nvPr>
        </p:nvGraphicFramePr>
        <p:xfrm>
          <a:off x="914400" y="2286000"/>
          <a:ext cx="66649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/>
          <a:lstStyle/>
          <a:p>
            <a:r>
              <a:rPr lang="en-US" altLang="zh-CN" b="1" dirty="0"/>
              <a:t>HeapBlock32Map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52550" y="3017484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count: the number of L2MapChunk in </a:t>
            </a:r>
            <a:r>
              <a:rPr lang="en-US" altLang="zh-CN" dirty="0"/>
              <a:t>m_pL2MapChunkArray</a:t>
            </a:r>
            <a:endParaRPr lang="zh-CN" altLang="zh-CN" dirty="0"/>
          </a:p>
          <a:p>
            <a:pPr lvl="0"/>
            <a:r>
              <a:rPr lang="en-US" altLang="zh-CN" dirty="0"/>
              <a:t>m_pL2MapChunkArray: an L2MapChunk  array.</a:t>
            </a:r>
            <a:endParaRPr lang="zh-CN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0374"/>
              </p:ext>
            </p:extLst>
          </p:nvPr>
        </p:nvGraphicFramePr>
        <p:xfrm>
          <a:off x="1371600" y="1676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HeapBlock32Map</a:t>
                      </a:r>
                      <a:endParaRPr lang="zh-CN" altLang="zh-C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0x00    count	</a:t>
                      </a:r>
                      <a:endParaRPr lang="zh-CN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en-US" altLang="zh-CN" dirty="0" smtClean="0"/>
                        <a:t>m_pL2MapChunkArray[4096]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68365"/>
              </p:ext>
            </p:extLst>
          </p:nvPr>
        </p:nvGraphicFramePr>
        <p:xfrm>
          <a:off x="1352550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L2MapChunk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0x0000    </a:t>
                      </a:r>
                      <a:r>
                        <a:rPr lang="en-US" altLang="zh-CN" dirty="0" err="1" smtClean="0"/>
                        <a:t>markbitmaptable</a:t>
                      </a:r>
                      <a:r>
                        <a:rPr lang="en-US" altLang="zh-CN" dirty="0" smtClean="0"/>
                        <a:t>[256]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0x2000    m_address2heapblocktable[256]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52550" y="5219700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/>
              <a:t>m</a:t>
            </a:r>
            <a:r>
              <a:rPr lang="en-US" altLang="zh-CN" dirty="0" err="1" smtClean="0"/>
              <a:t>arkbitmaptable</a:t>
            </a:r>
            <a:r>
              <a:rPr lang="en-US" altLang="zh-CN" dirty="0" smtClean="0"/>
              <a:t>:   </a:t>
            </a:r>
            <a:r>
              <a:rPr lang="en-US" altLang="zh-CN" dirty="0" err="1" smtClean="0"/>
              <a:t>markbitmap</a:t>
            </a:r>
            <a:r>
              <a:rPr lang="en-US" altLang="zh-CN" dirty="0" smtClean="0"/>
              <a:t> array. each element 32 bytes</a:t>
            </a:r>
          </a:p>
          <a:p>
            <a:pPr lvl="0"/>
            <a:r>
              <a:rPr lang="en-US" altLang="zh-CN" dirty="0" smtClean="0"/>
              <a:t>m_address2heapblocktable : an array, each element is an pointer to </a:t>
            </a:r>
            <a:r>
              <a:rPr lang="en-US" altLang="zh-CN" dirty="0" err="1" smtClean="0"/>
              <a:t>HeapBlock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71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 err="1"/>
              <a:t>pageaddress</a:t>
            </a:r>
            <a:r>
              <a:rPr lang="en-US" altLang="zh-CN" dirty="0"/>
              <a:t> to </a:t>
            </a:r>
            <a:r>
              <a:rPr lang="en-US" altLang="zh-CN" dirty="0" err="1"/>
              <a:t>HeapBlock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90600"/>
            <a:ext cx="75533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MemGC</a:t>
            </a:r>
            <a:r>
              <a:rPr lang="en-US" altLang="zh-CN" dirty="0" smtClean="0"/>
              <a:t> Free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dgehtml</a:t>
            </a:r>
            <a:r>
              <a:rPr lang="en-US" altLang="zh-CN" dirty="0"/>
              <a:t>! </a:t>
            </a:r>
            <a:r>
              <a:rPr lang="en-US" altLang="zh-CN" dirty="0" err="1"/>
              <a:t>MemoryProtection</a:t>
            </a:r>
            <a:r>
              <a:rPr lang="en-US" altLang="zh-CN" dirty="0"/>
              <a:t>::</a:t>
            </a:r>
            <a:r>
              <a:rPr lang="en-US" altLang="zh-CN" dirty="0" err="1" smtClean="0"/>
              <a:t>HeapFree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Edgehtml!MemoryProtection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CMemoryGC</a:t>
            </a:r>
            <a:r>
              <a:rPr lang="en-US" altLang="zh-CN" sz="2400" dirty="0"/>
              <a:t>::</a:t>
            </a:r>
            <a:r>
              <a:rPr lang="en-US" altLang="zh-CN" sz="2400" dirty="0" err="1" smtClean="0"/>
              <a:t>ProtectedFree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chakra!MemProtectHeapUnrootAndZero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MemProtectHeapUnrootAndZero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5996"/>
              </p:ext>
            </p:extLst>
          </p:nvPr>
        </p:nvGraphicFramePr>
        <p:xfrm>
          <a:off x="304800" y="1981200"/>
          <a:ext cx="8458200" cy="4754880"/>
        </p:xfrm>
        <a:graphic>
          <a:graphicData uri="http://schemas.openxmlformats.org/drawingml/2006/table">
            <a:tbl>
              <a:tblPr firstRow="1" firstCol="1" bandRow="1"/>
              <a:tblGrid>
                <a:gridCol w="8458200"/>
              </a:tblGrid>
              <a:tr h="4525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MemProtectHeapUnrootAndZero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MemProtectHeap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pMemProtectHeap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freeBlockAddress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MemProtectThreadContext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pMemProtectThreadContext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TlsGetValue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pMemProtectHeap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m_tlsIndex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RecyclerHeapObjectInfo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tempRecyclerHeapObjectInf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pMemProtectThreadContext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_BYTE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*)(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pMemProtectThreadContext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MemProtectHeap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pMemProtectHeapFromContext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pMemProtectThreadContext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pMemProtectHeap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pMemProtectHeapFromContext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FindHeapObject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freeblockAddress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tempRecyclerHeapObjectInf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tempRecyclerHeapObjectInf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IsLeaf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objectsize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tempRecyclerHeapObjectInf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GetObjectSize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//set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freeblockaddress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content zero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memset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freeBlockAddress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objectsize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tempRecyclerHeapObjectInf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ClearImplictRootbit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pMemProtectThreadContext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NotifyUnroot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RecyclerHeapObjectInfo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2192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memset</a:t>
            </a:r>
            <a:r>
              <a:rPr lang="en-US" altLang="zh-CN" sz="2000" dirty="0" smtClean="0"/>
              <a:t> zero</a:t>
            </a:r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unroot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19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1"/>
            <a:ext cx="8153400" cy="1981200"/>
          </a:xfrm>
        </p:spPr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altLang="zh-CN" sz="2600" kern="100" dirty="0" err="1" smtClean="0">
                <a:cs typeface="Times New Roman"/>
              </a:rPr>
              <a:t>stackpointer</a:t>
            </a:r>
            <a:r>
              <a:rPr lang="en-US" altLang="zh-CN" sz="2600" kern="100" dirty="0">
                <a:cs typeface="Times New Roman"/>
              </a:rPr>
              <a:t>: </a:t>
            </a:r>
            <a:r>
              <a:rPr lang="en-US" altLang="zh-CN" sz="2600" kern="100" dirty="0" smtClean="0">
                <a:cs typeface="Times New Roman"/>
              </a:rPr>
              <a:t> the </a:t>
            </a:r>
            <a:r>
              <a:rPr lang="en-US" altLang="zh-CN" sz="2600" kern="100" dirty="0">
                <a:cs typeface="Times New Roman"/>
              </a:rPr>
              <a:t>stack current element address.</a:t>
            </a:r>
            <a:endParaRPr lang="zh-CN" altLang="zh-CN" sz="2600" kern="100" dirty="0">
              <a:cs typeface="Times New Roman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altLang="zh-CN" sz="2600" kern="100" dirty="0" err="1">
                <a:cs typeface="Times New Roman"/>
              </a:rPr>
              <a:t>basepointer</a:t>
            </a:r>
            <a:r>
              <a:rPr lang="en-US" altLang="zh-CN" sz="2600" kern="100" dirty="0">
                <a:cs typeface="Times New Roman"/>
              </a:rPr>
              <a:t>: </a:t>
            </a:r>
            <a:r>
              <a:rPr lang="en-US" altLang="zh-CN" sz="2600" kern="100" dirty="0" smtClean="0">
                <a:cs typeface="Times New Roman"/>
              </a:rPr>
              <a:t> the </a:t>
            </a:r>
            <a:r>
              <a:rPr lang="en-US" altLang="zh-CN" sz="2600" kern="100" dirty="0">
                <a:cs typeface="Times New Roman"/>
              </a:rPr>
              <a:t>stack begin address</a:t>
            </a:r>
            <a:endParaRPr lang="zh-CN" altLang="zh-CN" sz="2600" kern="100" dirty="0">
              <a:cs typeface="Times New Roman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altLang="zh-CN" sz="2600" kern="100" dirty="0" err="1">
                <a:cs typeface="Times New Roman"/>
              </a:rPr>
              <a:t>endAddress</a:t>
            </a:r>
            <a:r>
              <a:rPr lang="en-US" altLang="zh-CN" sz="2600" kern="100" dirty="0">
                <a:cs typeface="Times New Roman"/>
              </a:rPr>
              <a:t>:  the stack </a:t>
            </a:r>
            <a:r>
              <a:rPr lang="en-US" altLang="zh-CN" sz="2600" kern="100" dirty="0" err="1">
                <a:cs typeface="Times New Roman"/>
              </a:rPr>
              <a:t>endaddress</a:t>
            </a:r>
            <a:endParaRPr lang="zh-CN" altLang="zh-CN" sz="2600" kern="100" dirty="0">
              <a:cs typeface="Times New Roman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altLang="zh-CN" sz="2600" kern="100" dirty="0" err="1">
                <a:cs typeface="Times New Roman"/>
              </a:rPr>
              <a:t>a</a:t>
            </a:r>
            <a:r>
              <a:rPr lang="en-US" altLang="zh-CN" sz="2600" kern="100" dirty="0" err="1" smtClean="0">
                <a:cs typeface="Times New Roman"/>
              </a:rPr>
              <a:t>rrayStartAddress</a:t>
            </a:r>
            <a:r>
              <a:rPr lang="en-US" altLang="zh-CN" sz="2600" kern="100" dirty="0" smtClean="0">
                <a:cs typeface="Times New Roman"/>
              </a:rPr>
              <a:t> </a:t>
            </a:r>
            <a:r>
              <a:rPr lang="en-US" altLang="zh-CN" sz="2600" kern="100" dirty="0">
                <a:cs typeface="Times New Roman"/>
              </a:rPr>
              <a:t>: the begin address which </a:t>
            </a:r>
            <a:r>
              <a:rPr lang="en-US" altLang="zh-CN" sz="2600" kern="100" dirty="0" err="1">
                <a:cs typeface="Times New Roman"/>
              </a:rPr>
              <a:t>maintance</a:t>
            </a:r>
            <a:r>
              <a:rPr lang="en-US" altLang="zh-CN" sz="2600" kern="100" dirty="0">
                <a:cs typeface="Times New Roman"/>
              </a:rPr>
              <a:t> the stack information.</a:t>
            </a:r>
            <a:endParaRPr lang="zh-CN" altLang="zh-CN" sz="2600" kern="100" dirty="0">
              <a:cs typeface="Times New Roman"/>
            </a:endParaRPr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79867"/>
              </p:ext>
            </p:extLst>
          </p:nvPr>
        </p:nvGraphicFramePr>
        <p:xfrm>
          <a:off x="2667000" y="1447800"/>
          <a:ext cx="3962400" cy="189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435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kern="100" dirty="0" smtClean="0">
                          <a:cs typeface="Times New Roman"/>
                        </a:rPr>
                        <a:t>c</a:t>
                      </a:r>
                      <a:r>
                        <a:rPr lang="zh-CN" altLang="zh-CN" kern="100" dirty="0" smtClean="0">
                          <a:cs typeface="Times New Roman"/>
                        </a:rPr>
                        <a:t>hakra!</a:t>
                      </a:r>
                      <a:r>
                        <a:rPr lang="en-US" altLang="zh-CN" kern="100" dirty="0" smtClean="0">
                          <a:cs typeface="Times New Roman"/>
                        </a:rPr>
                        <a:t>m</a:t>
                      </a:r>
                      <a:r>
                        <a:rPr lang="zh-CN" altLang="zh-CN" kern="100" dirty="0" smtClean="0">
                          <a:cs typeface="Times New Roman"/>
                        </a:rPr>
                        <a:t>arkcontext</a:t>
                      </a:r>
                    </a:p>
                  </a:txBody>
                  <a:tcPr/>
                </a:tc>
              </a:tr>
              <a:tr h="3419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    </a:t>
                      </a:r>
                      <a:r>
                        <a:rPr lang="en-US" altLang="zh-CN" kern="100" dirty="0" err="1" smtClean="0">
                          <a:cs typeface="Times New Roman"/>
                        </a:rPr>
                        <a:t>stackpointer</a:t>
                      </a:r>
                      <a:endParaRPr lang="zh-CN" altLang="en-US" dirty="0"/>
                    </a:p>
                  </a:txBody>
                  <a:tcPr/>
                </a:tc>
              </a:tr>
              <a:tr h="3419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0x0c    </a:t>
                      </a:r>
                      <a:r>
                        <a:rPr lang="en-US" altLang="zh-CN" kern="100" dirty="0" err="1" smtClean="0">
                          <a:cs typeface="Times New Roman"/>
                        </a:rPr>
                        <a:t>basepointer</a:t>
                      </a:r>
                      <a:endParaRPr lang="zh-CN" altLang="en-US" dirty="0"/>
                    </a:p>
                  </a:txBody>
                  <a:tcPr/>
                </a:tc>
              </a:tr>
              <a:tr h="3419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0x10    </a:t>
                      </a:r>
                      <a:r>
                        <a:rPr lang="en-US" altLang="zh-CN" kern="100" dirty="0" err="1" smtClean="0">
                          <a:cs typeface="Times New Roman"/>
                        </a:rPr>
                        <a:t>endAddress</a:t>
                      </a:r>
                      <a:endParaRPr lang="zh-CN" altLang="en-US" dirty="0"/>
                    </a:p>
                  </a:txBody>
                  <a:tcPr/>
                </a:tc>
              </a:tr>
              <a:tr h="3419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0x14    </a:t>
                      </a:r>
                      <a:r>
                        <a:rPr lang="en-US" altLang="zh-CN" kern="100" dirty="0" err="1" smtClean="0">
                          <a:cs typeface="Times New Roman"/>
                        </a:rPr>
                        <a:t>arrayStartAddress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5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619125"/>
            <a:ext cx="681037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3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ind roots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r>
              <a:rPr lang="en-US" altLang="zh-CN" dirty="0" err="1" smtClean="0"/>
              <a:t>MemProtectHeap</a:t>
            </a:r>
            <a:r>
              <a:rPr lang="en-US" altLang="zh-CN" dirty="0"/>
              <a:t>::</a:t>
            </a:r>
            <a:r>
              <a:rPr lang="en-US" altLang="zh-CN" dirty="0" err="1" smtClean="0"/>
              <a:t>FindRoots</a:t>
            </a:r>
            <a:endParaRPr lang="en-US" altLang="zh-CN" dirty="0" smtClean="0"/>
          </a:p>
          <a:p>
            <a:pPr lvl="1"/>
            <a:r>
              <a:rPr lang="en-US" altLang="zh-CN" dirty="0" err="1"/>
              <a:t>MemProtectThreadContext</a:t>
            </a:r>
            <a:r>
              <a:rPr lang="en-US" altLang="zh-CN" dirty="0"/>
              <a:t>::</a:t>
            </a:r>
            <a:r>
              <a:rPr lang="en-US" altLang="zh-CN" dirty="0" err="1" smtClean="0"/>
              <a:t>ScanStack</a:t>
            </a:r>
            <a:endParaRPr lang="en-US" altLang="zh-CN" dirty="0" smtClean="0"/>
          </a:p>
          <a:p>
            <a:pPr lvl="1"/>
            <a:r>
              <a:rPr lang="en-US" altLang="zh-CN" dirty="0"/>
              <a:t>Recycler::</a:t>
            </a:r>
            <a:r>
              <a:rPr lang="en-US" altLang="zh-CN" dirty="0" err="1" smtClean="0"/>
              <a:t>ScanImplicitRoots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p</a:t>
            </a:r>
            <a:r>
              <a:rPr lang="en-US" altLang="zh-CN" sz="3200" dirty="0" smtClean="0"/>
              <a:t>ush </a:t>
            </a:r>
            <a:r>
              <a:rPr lang="en-US" altLang="zh-CN" sz="3200" dirty="0"/>
              <a:t>the root object into </a:t>
            </a:r>
            <a:r>
              <a:rPr lang="en-US" altLang="zh-CN" sz="3200" dirty="0" err="1"/>
              <a:t>makecontext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06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processmarkcontext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762000"/>
            <a:ext cx="57150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9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mark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Address &gt; 0x10000</a:t>
            </a:r>
          </a:p>
          <a:p>
            <a:r>
              <a:rPr lang="en-US" altLang="zh-CN" dirty="0" smtClean="0"/>
              <a:t>Address -&gt; </a:t>
            </a:r>
            <a:r>
              <a:rPr lang="en-US" altLang="zh-CN" dirty="0" err="1" smtClean="0"/>
              <a:t>HeapBlock</a:t>
            </a:r>
            <a:endParaRPr lang="en-US" altLang="zh-CN" dirty="0" smtClean="0"/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ealaddress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GetRealAddressFromInterior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LargeHeapBlock</a:t>
            </a:r>
            <a:r>
              <a:rPr lang="en-US" altLang="zh-CN" dirty="0" smtClean="0"/>
              <a:t>::</a:t>
            </a:r>
            <a:r>
              <a:rPr lang="en-US" altLang="zh-CN" dirty="0"/>
              <a:t> </a:t>
            </a:r>
            <a:r>
              <a:rPr lang="en-US" altLang="zh-CN" dirty="0" err="1" smtClean="0"/>
              <a:t>GetRealAddressFromInterior</a:t>
            </a:r>
            <a:endParaRPr lang="en-US" altLang="zh-CN" dirty="0" smtClean="0"/>
          </a:p>
          <a:p>
            <a:pPr lvl="1"/>
            <a:r>
              <a:rPr lang="en-US" altLang="zh-CN" dirty="0" err="1"/>
              <a:t>SmallHeapBlock</a:t>
            </a:r>
            <a:r>
              <a:rPr lang="en-US" altLang="zh-CN" dirty="0"/>
              <a:t>::</a:t>
            </a:r>
            <a:r>
              <a:rPr lang="en-US" altLang="zh-CN" dirty="0" err="1"/>
              <a:t>GetRealAddressFromInterior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7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June </a:t>
            </a:r>
            <a:r>
              <a:rPr lang="en-US" altLang="zh-CN" dirty="0" smtClean="0"/>
              <a:t>2014  IE introduce  ISOLATE HEAP</a:t>
            </a:r>
          </a:p>
          <a:p>
            <a:r>
              <a:rPr lang="en-US" altLang="zh-CN" dirty="0" smtClean="0"/>
              <a:t>July 2014  IE introduce DELAY FREE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address mark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Addres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High 12 bit: </a:t>
            </a:r>
            <a:r>
              <a:rPr lang="en-US" altLang="zh-CN" dirty="0" err="1" smtClean="0"/>
              <a:t>first_index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Middle 8 bit: </a:t>
            </a:r>
            <a:r>
              <a:rPr lang="en-US" altLang="zh-CN" dirty="0" err="1" smtClean="0"/>
              <a:t>second_index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Low 8 bit: </a:t>
            </a:r>
            <a:r>
              <a:rPr lang="en-US" altLang="zh-CN" dirty="0" err="1" smtClean="0"/>
              <a:t>bit_index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Last low </a:t>
            </a:r>
            <a:r>
              <a:rPr lang="en-US" altLang="zh-CN" dirty="0"/>
              <a:t>4 bit: 0x10 </a:t>
            </a:r>
            <a:r>
              <a:rPr lang="en-US" altLang="zh-CN" dirty="0" smtClean="0"/>
              <a:t>bytes alignment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96517"/>
              </p:ext>
            </p:extLst>
          </p:nvPr>
        </p:nvGraphicFramePr>
        <p:xfrm>
          <a:off x="914400" y="2286000"/>
          <a:ext cx="66649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ddress mark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2486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 (</a:t>
            </a:r>
            <a:r>
              <a:rPr lang="en-US" altLang="zh-CN" dirty="0" err="1" smtClean="0"/>
              <a:t>address,size</a:t>
            </a:r>
            <a:r>
              <a:rPr lang="en-US" altLang="zh-CN" dirty="0" smtClean="0"/>
              <a:t>) to stack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altLang="zh-CN" sz="2800" dirty="0"/>
              <a:t>The address is the first time </a:t>
            </a:r>
            <a:r>
              <a:rPr lang="en-US" altLang="zh-CN" sz="2800" dirty="0" smtClean="0"/>
              <a:t>mark</a:t>
            </a:r>
          </a:p>
          <a:p>
            <a:r>
              <a:rPr lang="en-US" altLang="zh-CN" sz="2800" dirty="0" smtClean="0"/>
              <a:t>Address -&gt; </a:t>
            </a:r>
            <a:r>
              <a:rPr lang="en-US" altLang="zh-CN" sz="2800" dirty="0" err="1" smtClean="0"/>
              <a:t>HeapBlock</a:t>
            </a:r>
            <a:endParaRPr lang="en-US" altLang="zh-CN" sz="2800" dirty="0" smtClean="0"/>
          </a:p>
          <a:p>
            <a:r>
              <a:rPr lang="en-US" altLang="zh-CN" sz="2800" dirty="0" err="1"/>
              <a:t>SmallNormalHeapBlock</a:t>
            </a:r>
            <a:r>
              <a:rPr lang="en-US" altLang="zh-CN" sz="2800" dirty="0"/>
              <a:t>::</a:t>
            </a:r>
            <a:r>
              <a:rPr lang="en-US" altLang="zh-CN" sz="2800" dirty="0" err="1"/>
              <a:t>ProcessMarkedObject</a:t>
            </a:r>
            <a:endParaRPr lang="en-US" altLang="zh-CN" sz="2800" dirty="0"/>
          </a:p>
          <a:p>
            <a:r>
              <a:rPr lang="en-US" altLang="zh-CN" sz="2800" dirty="0" err="1"/>
              <a:t>LargeHeapBlock</a:t>
            </a:r>
            <a:r>
              <a:rPr lang="en-US" altLang="zh-CN" sz="2800" dirty="0"/>
              <a:t>::Mark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19781"/>
              </p:ext>
            </p:extLst>
          </p:nvPr>
        </p:nvGraphicFramePr>
        <p:xfrm>
          <a:off x="381000" y="1295400"/>
          <a:ext cx="8382000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8382000"/>
              </a:tblGrid>
              <a:tr h="457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chakra</a:t>
                      </a:r>
                      <a:r>
                        <a:rPr lang="en-US" sz="1200" b="1" kern="0" dirty="0" err="1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SmallNormalHeapBlock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ProcessMarkedObject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address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MarkContext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pMarkContext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altLang="zh-CN" sz="12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int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blockSize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</a:rPr>
                        <a:t>this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-&gt;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blockSize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BYTE 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bit_index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address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&gt;&gt;</a:t>
                      </a:r>
                      <a:r>
                        <a:rPr lang="en-US" altLang="zh-CN" sz="1200" dirty="0" smtClean="0">
                          <a:solidFill>
                            <a:srgbClr val="FF8000"/>
                          </a:solidFill>
                          <a:effectLst/>
                          <a:latin typeface="Courier New"/>
                        </a:rPr>
                        <a:t>4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)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&amp;</a:t>
                      </a:r>
                      <a:r>
                        <a:rPr lang="en-US" altLang="zh-CN" sz="1200" dirty="0" smtClean="0">
                          <a:solidFill>
                            <a:srgbClr val="FF8000"/>
                          </a:solidFill>
                          <a:effectLst/>
                          <a:latin typeface="Courier New"/>
                        </a:rPr>
                        <a:t>0xff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</a:rPr>
                        <a:t>int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invalidBitsIndex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blockSize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/</a:t>
                      </a:r>
                      <a:r>
                        <a:rPr lang="en-US" altLang="zh-CN" sz="1200" dirty="0" smtClean="0">
                          <a:solidFill>
                            <a:srgbClr val="FF8000"/>
                          </a:solidFill>
                          <a:effectLst/>
                          <a:latin typeface="Courier New"/>
                        </a:rPr>
                        <a:t>0x10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;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//32 bytes 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invalidBits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HeapInfo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::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ValidPointersMap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::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invalidBitsData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[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invalidBitsIndex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</a:rPr>
                        <a:t>];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   </a:t>
                      </a:r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</a:rPr>
                        <a:t>//1,invalid,0 valid</a:t>
                      </a:r>
                      <a:endParaRPr lang="en-US" altLang="zh-CN" sz="1200" dirty="0" smtClean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(!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bittest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invalidBits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bit_index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)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pMarkContext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stackpointer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pMarkContext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arrayEndAddress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smtClean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//push one element into the stack.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stackpointer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pMarkContext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stackpointer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stackpointer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address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*(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currentAddress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 smtClean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pMarkContext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stackpointer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200" kern="0" dirty="0" smtClean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399363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 smtClean="0">
                <a:solidFill>
                  <a:srgbClr val="000000"/>
                </a:solidFill>
                <a:latin typeface="Courier New"/>
                <a:cs typeface="Times New Roman"/>
              </a:rPr>
              <a:t>SmallNormalHeapBlock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ProcessMarkedObject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7095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invalidBitsData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ach </a:t>
            </a:r>
            <a:r>
              <a:rPr lang="en-US" altLang="zh-CN" dirty="0" err="1" smtClean="0"/>
              <a:t>smallheapblock</a:t>
            </a:r>
            <a:r>
              <a:rPr lang="en-US" altLang="zh-CN" dirty="0" smtClean="0"/>
              <a:t> manager one page memory(4k)</a:t>
            </a:r>
          </a:p>
          <a:p>
            <a:pPr lvl="1"/>
            <a:r>
              <a:rPr lang="en-US" altLang="zh-CN" dirty="0" smtClean="0"/>
              <a:t>2^12/2^4 = 256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Each </a:t>
            </a:r>
            <a:r>
              <a:rPr lang="en-US" altLang="zh-CN" sz="3200" dirty="0" err="1"/>
              <a:t>invalidBitsData</a:t>
            </a:r>
            <a:r>
              <a:rPr lang="en-US" altLang="zh-CN" sz="3200" dirty="0"/>
              <a:t> element is 32 bytes, 256 </a:t>
            </a:r>
            <a:r>
              <a:rPr lang="en-US" altLang="zh-CN" sz="3200" dirty="0" smtClean="0"/>
              <a:t>bit </a:t>
            </a:r>
            <a:r>
              <a:rPr lang="en-US" altLang="zh-CN" sz="3200" dirty="0"/>
              <a:t>, each bit indicates whether the address is a valid </a:t>
            </a:r>
            <a:r>
              <a:rPr lang="en-US" altLang="zh-CN" sz="3200" dirty="0" smtClean="0"/>
              <a:t>pointer</a:t>
            </a:r>
            <a:endParaRPr lang="en-US" altLang="zh-CN" dirty="0"/>
          </a:p>
          <a:p>
            <a:pPr lvl="1"/>
            <a:r>
              <a:rPr lang="en-US" altLang="zh-CN" dirty="0"/>
              <a:t>bit 1: invalid  pointer</a:t>
            </a:r>
          </a:p>
          <a:p>
            <a:pPr lvl="1"/>
            <a:r>
              <a:rPr lang="en-US" altLang="zh-CN" dirty="0"/>
              <a:t>bit 0: valid pointer</a:t>
            </a:r>
          </a:p>
        </p:txBody>
      </p:sp>
    </p:spTree>
    <p:extLst>
      <p:ext uri="{BB962C8B-B14F-4D97-AF65-F5344CB8AC3E}">
        <p14:creationId xmlns:p14="http://schemas.microsoft.com/office/powerpoint/2010/main" val="42668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HeapInfo</a:t>
            </a:r>
            <a:r>
              <a:rPr lang="en-US" altLang="zh-CN" dirty="0"/>
              <a:t>::</a:t>
            </a:r>
            <a:r>
              <a:rPr lang="en-US" altLang="zh-CN" dirty="0" err="1"/>
              <a:t>ValidPointersMap</a:t>
            </a:r>
            <a:r>
              <a:rPr lang="en-US" altLang="zh-CN" dirty="0"/>
              <a:t>::</a:t>
            </a:r>
            <a:r>
              <a:rPr lang="en-US" altLang="zh-CN" dirty="0" err="1"/>
              <a:t>invalidBitsData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locksize</a:t>
            </a:r>
            <a:r>
              <a:rPr lang="en-US" altLang="zh-CN" dirty="0" smtClean="0"/>
              <a:t> 0x20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5822950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0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19291"/>
              </p:ext>
            </p:extLst>
          </p:nvPr>
        </p:nvGraphicFramePr>
        <p:xfrm>
          <a:off x="457200" y="1295400"/>
          <a:ext cx="7848600" cy="3913030"/>
        </p:xfrm>
        <a:graphic>
          <a:graphicData uri="http://schemas.openxmlformats.org/drawingml/2006/table">
            <a:tbl>
              <a:tblPr firstRow="1" firstCol="1" bandRow="1"/>
              <a:tblGrid>
                <a:gridCol w="7848600"/>
              </a:tblGrid>
              <a:tr h="39130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chakra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MarkContext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pMarkContext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largeobjectheader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LargeObjectHeader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LargeObjectHeader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*)(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0x10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//check the object is a valid object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//one: address-0x10 &gt;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//two: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LargeObjectHeader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::index &lt;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allocblockcount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//three: address-0x10 ==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allocBlockAddressArray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-&gt;index]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smtClean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&gt;=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pageaddress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index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allocblockcount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allocBlockAddressArray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]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//push one object info into stack.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stackpointer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pMarkContext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stackpointer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strackpointer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stackpointer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pMarkContext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stackpointer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399363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LargeHeapBlock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Mark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8987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HeapInfo</a:t>
            </a:r>
            <a:r>
              <a:rPr lang="en-US" altLang="zh-CN" dirty="0" smtClean="0"/>
              <a:t>::Sweep&lt;0&gt;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67614"/>
              </p:ext>
            </p:extLst>
          </p:nvPr>
        </p:nvGraphicFramePr>
        <p:xfrm>
          <a:off x="533400" y="1729580"/>
          <a:ext cx="8305800" cy="4518819"/>
        </p:xfrm>
        <a:graphic>
          <a:graphicData uri="http://schemas.openxmlformats.org/drawingml/2006/table">
            <a:tbl>
              <a:tblPr firstRow="1" firstCol="1" bandRow="1"/>
              <a:tblGrid>
                <a:gridCol w="8305800"/>
              </a:tblGrid>
              <a:tr h="45188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HeapInfo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bool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flag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0x40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++)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HeapBucketGroup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pHeapBucketGroup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m_HeapBucketGroup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];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SmallFinalizableHeapBucketT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SmallFinalizableHeapBlock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pHeapBucketGroup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m_HeapBucketT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SmallFinalizableHeapBlock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SmallFinalizableHeapBucketT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SmallFinalizableWithBarrierHeapBlock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pHeapBucketGroup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m_HeapBucketT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SmallFinalizableWithBarrierHeapBlock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pHeapBucket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SweepSmallNonFinalizable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0x20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++)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LargeHeapBucket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m_LargeHeapBucket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];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m_LastLargeHeapBucket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1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HeapBucketT</a:t>
            </a:r>
            <a:r>
              <a:rPr lang="en-US" altLang="zh-CN" sz="3600" dirty="0" smtClean="0"/>
              <a:t>&lt;</a:t>
            </a:r>
            <a:r>
              <a:rPr lang="en-US" altLang="zh-CN" sz="3600" dirty="0" err="1" smtClean="0"/>
              <a:t>SmallNormalHeapBlock</a:t>
            </a:r>
            <a:r>
              <a:rPr lang="en-US" altLang="zh-CN" sz="3600" dirty="0" smtClean="0"/>
              <a:t>&gt;</a:t>
            </a:r>
            <a:endParaRPr lang="zh-CN" alt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36588"/>
              </p:ext>
            </p:extLst>
          </p:nvPr>
        </p:nvGraphicFramePr>
        <p:xfrm>
          <a:off x="914400" y="1600200"/>
          <a:ext cx="3505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HeapBucketT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SmallNormalHeapBlock</a:t>
                      </a:r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0x20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pPartialReuseHeapBlockList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0x24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pEmptyHeapBlockList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0x28    </a:t>
                      </a:r>
                      <a:r>
                        <a:rPr lang="en-US" altLang="zh-CN" dirty="0" err="1" smtClean="0"/>
                        <a:t>pFullMarkedHeapBlockList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0x2c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pPendingNewHeapBlockList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zh-CN" kern="0" dirty="0" err="1" smtClean="0">
                <a:solidFill>
                  <a:srgbClr val="000000"/>
                </a:solidFill>
                <a:latin typeface="Courier New"/>
                <a:cs typeface="Times New Roman"/>
              </a:rPr>
              <a:t>SweepSmallHeapBlock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990600"/>
            <a:ext cx="797242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3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Isolated Heap  can bypass</a:t>
            </a:r>
          </a:p>
          <a:p>
            <a:r>
              <a:rPr lang="en-US" altLang="zh-CN" dirty="0" smtClean="0"/>
              <a:t>Delay Free</a:t>
            </a:r>
          </a:p>
          <a:p>
            <a:pPr lvl="1"/>
            <a:r>
              <a:rPr lang="en-US" altLang="zh-CN" dirty="0" smtClean="0"/>
              <a:t>Pointer to the free block remains on the stack for the entire period of time from the free until  the reuse, can prevent UAF EXPLOIT</a:t>
            </a:r>
          </a:p>
          <a:p>
            <a:pPr lvl="1"/>
            <a:r>
              <a:rPr lang="en-US" altLang="zh-CN" dirty="0" smtClean="0"/>
              <a:t>Other situation, can bypass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9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 err="1" smtClean="0">
                <a:solidFill>
                  <a:srgbClr val="000000"/>
                </a:solidFill>
                <a:latin typeface="Courier New"/>
                <a:cs typeface="Times New Roman"/>
              </a:rPr>
              <a:t>SmallHeapBlock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cs typeface="Times New Roman"/>
              </a:rPr>
              <a:t>::sweep&lt;0&gt;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1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eturn status </a:t>
            </a:r>
          </a:p>
          <a:p>
            <a:pPr lvl="1"/>
            <a:r>
              <a:rPr lang="en-US" altLang="zh-CN" dirty="0" smtClean="0"/>
              <a:t>0: no object marked</a:t>
            </a:r>
          </a:p>
          <a:p>
            <a:pPr lvl="1"/>
            <a:r>
              <a:rPr lang="en-US" altLang="zh-CN" dirty="0" smtClean="0"/>
              <a:t>1 : partial object marked</a:t>
            </a:r>
          </a:p>
          <a:p>
            <a:pPr lvl="1"/>
            <a:r>
              <a:rPr lang="en-US" altLang="zh-CN" dirty="0" smtClean="0"/>
              <a:t>2 : all object marked</a:t>
            </a:r>
          </a:p>
          <a:p>
            <a:pPr lvl="1"/>
            <a:r>
              <a:rPr lang="en-US" altLang="zh-CN" dirty="0" smtClean="0"/>
              <a:t>3:  never come here</a:t>
            </a:r>
          </a:p>
          <a:p>
            <a:pPr lvl="1"/>
            <a:r>
              <a:rPr lang="en-US" altLang="zh-CN" dirty="0" smtClean="0"/>
              <a:t>4: some pending </a:t>
            </a:r>
            <a:r>
              <a:rPr lang="en-US" altLang="zh-CN" dirty="0" err="1" smtClean="0"/>
              <a:t>heapblock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1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SmallHeapBlock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cs typeface="Times New Roman"/>
              </a:rPr>
              <a:t>0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Calculation </a:t>
            </a:r>
            <a:r>
              <a:rPr lang="en-US" altLang="zh-CN" dirty="0" err="1" smtClean="0"/>
              <a:t>freecount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Calculation </a:t>
            </a:r>
            <a:r>
              <a:rPr lang="en-US" altLang="zh-CN" dirty="0" err="1" smtClean="0"/>
              <a:t>markcount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Sweepcount</a:t>
            </a:r>
            <a:r>
              <a:rPr lang="en-US" altLang="zh-CN" dirty="0" smtClean="0"/>
              <a:t> = </a:t>
            </a:r>
            <a:r>
              <a:rPr lang="en-US" altLang="zh-CN" dirty="0"/>
              <a:t>object</a:t>
            </a:r>
            <a:r>
              <a:rPr lang="zh-CN" altLang="zh-CN" dirty="0" smtClean="0"/>
              <a:t>Capacity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markcount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freecount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20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98923"/>
              </p:ext>
            </p:extLst>
          </p:nvPr>
        </p:nvGraphicFramePr>
        <p:xfrm>
          <a:off x="457200" y="1447800"/>
          <a:ext cx="8153400" cy="5280660"/>
        </p:xfrm>
        <a:graphic>
          <a:graphicData uri="http://schemas.openxmlformats.org/drawingml/2006/table">
            <a:tbl>
              <a:tblPr firstRow="1" firstCol="1" bandRow="1"/>
              <a:tblGrid>
                <a:gridCol w="8153400"/>
              </a:tblGrid>
              <a:tr h="4525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RecyclerSweep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05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pendingflag</a:t>
                      </a:r>
                      <a:r>
                        <a:rPr lang="en-US" sz="105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05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unknowncount</a:t>
                      </a:r>
                      <a:r>
                        <a:rPr lang="en-US" sz="105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flagDispose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//if </a:t>
                      </a:r>
                      <a:r>
                        <a:rPr lang="en-US" sz="105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05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5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！</a:t>
                      </a:r>
                      <a:r>
                        <a:rPr lang="en-US" sz="105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05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pLatestSweepFreeHeapObject</a:t>
                      </a:r>
                      <a:r>
                        <a:rPr lang="en-US" sz="105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 after the last sweep, some free object </a:t>
                      </a:r>
                      <a:r>
                        <a:rPr lang="en-US" sz="105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alloced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//need 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pLatestSweepFreeHeapObject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freeobjectCount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BuildFreeBitVector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pFinalizeBitMap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pLatestSweepFreeHeapObject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(*(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pRecyler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bPartialCollectMode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05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freeblock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freeobjectCount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05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lastSweepfreeblock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lastetSweepfreeblockCount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05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05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sub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lastSweepfreeblock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freeblock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05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subtotal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sub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lastetSweepfreeblockCount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freeobjectCount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0x1424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aa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*(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b5c0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aa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else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//update </a:t>
                      </a:r>
                      <a:r>
                        <a:rPr lang="en-US" sz="105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lastetSweepfreeblockCount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lastetSweepfreeblockCount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freeobjectCount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freeblock3e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freeobjectCount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05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3597" marR="535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SmallHeapBlock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cs typeface="Times New Roman"/>
              </a:rPr>
              <a:t>0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&gt;: Part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5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52932"/>
              </p:ext>
            </p:extLst>
          </p:nvPr>
        </p:nvGraphicFramePr>
        <p:xfrm>
          <a:off x="1066800" y="1676400"/>
          <a:ext cx="666813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6668135"/>
              </a:tblGrid>
              <a:tr h="274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freeobjectCount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pMarkBitMapTableEnd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pTemp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pFreeBitVector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freeBitVector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//Recalculated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markbittable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do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pTemp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pTemp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~*(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pFreeBitVector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pTemp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pTemp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pTemp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pMarkBitMapTableEnd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09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SmallHeapBlock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cs typeface="Times New Roman"/>
              </a:rPr>
              <a:t>0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&gt;: Part 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7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4418"/>
              </p:ext>
            </p:extLst>
          </p:nvPr>
        </p:nvGraphicFramePr>
        <p:xfrm>
          <a:off x="762000" y="1600200"/>
          <a:ext cx="6705600" cy="2872581"/>
        </p:xfrm>
        <a:graphic>
          <a:graphicData uri="http://schemas.openxmlformats.org/drawingml/2006/table">
            <a:tbl>
              <a:tblPr firstRow="1" firstCol="1" bandRow="1"/>
              <a:tblGrid>
                <a:gridCol w="6705600"/>
              </a:tblGrid>
              <a:tr h="2872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pinvalidBitsData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chakra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HeapInfo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ValidPointersMap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invalidBitsData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pInvalidBitsDataBegin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pinvalidBitsData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&gt;&gt;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pMarkBitMapTableEnd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//Recalculated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markbittable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pMarkBitMapTableEnd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value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pInvalidBitsDataBegin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pInvalidBitsDataBegin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&amp;(~*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09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SmallHeapBlock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cs typeface="Times New Roman"/>
              </a:rPr>
              <a:t>0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&gt;: Part 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4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41510"/>
              </p:ext>
            </p:extLst>
          </p:nvPr>
        </p:nvGraphicFramePr>
        <p:xfrm>
          <a:off x="838200" y="1828800"/>
          <a:ext cx="647700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6477000"/>
              </a:tblGrid>
              <a:tr h="1981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0" dirty="0" err="1" smtClean="0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//Calculation mark object number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++)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BVUnitT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unsigned_int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&gt;::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CountBit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09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SmallHeapBlock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cs typeface="Times New Roman"/>
              </a:rPr>
              <a:t>0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&gt;: Part 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73600"/>
              </p:ext>
            </p:extLst>
          </p:nvPr>
        </p:nvGraphicFramePr>
        <p:xfrm>
          <a:off x="914400" y="762000"/>
          <a:ext cx="7239000" cy="5852160"/>
        </p:xfrm>
        <a:graphic>
          <a:graphicData uri="http://schemas.openxmlformats.org/drawingml/2006/table">
            <a:tbl>
              <a:tblPr firstRow="1" firstCol="1" bandRow="1"/>
              <a:tblGrid>
                <a:gridCol w="7239000"/>
              </a:tblGrid>
              <a:tr h="5410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 smtClean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pendingDisposeCount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||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markcount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result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LABEL_25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//have dispose object, return 3.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940685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flagDispose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	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result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unmark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pendingflag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0x141a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result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0x0e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result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SweepObjects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IsIsAnyFinalizableBlock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()&amp;&amp;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0x6aunknownDispose1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else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//all object marked, return 2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(!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result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flagDispose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goto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Label_25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646" marR="636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402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SmallHeapBlock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cs typeface="Times New Roman"/>
              </a:rPr>
              <a:t>0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&gt;: Part 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5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600"/>
            <a:ext cx="8229600" cy="1143000"/>
          </a:xfrm>
        </p:spPr>
        <p:txBody>
          <a:bodyPr/>
          <a:lstStyle/>
          <a:p>
            <a:r>
              <a:rPr lang="en-US" altLang="zh-CN" dirty="0"/>
              <a:t>Calculation </a:t>
            </a:r>
            <a:r>
              <a:rPr lang="en-US" altLang="zh-CN" dirty="0" err="1"/>
              <a:t>markcount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05196"/>
              </p:ext>
            </p:extLst>
          </p:nvPr>
        </p:nvGraphicFramePr>
        <p:xfrm>
          <a:off x="2209800" y="1537235"/>
          <a:ext cx="66919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35268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2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404" y="1463773"/>
            <a:ext cx="140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markbitmap</a:t>
            </a:r>
            <a:endParaRPr lang="zh-CN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44459"/>
              </p:ext>
            </p:extLst>
          </p:nvPr>
        </p:nvGraphicFramePr>
        <p:xfrm>
          <a:off x="2230120" y="2756435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2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041464" y="1833105"/>
            <a:ext cx="1042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&amp;~</a:t>
            </a:r>
            <a:endParaRPr lang="en-US" altLang="zh-CN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46253"/>
              </p:ext>
            </p:extLst>
          </p:nvPr>
        </p:nvGraphicFramePr>
        <p:xfrm>
          <a:off x="2230120" y="4051835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2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041463" y="3213635"/>
            <a:ext cx="1042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&amp;~</a:t>
            </a:r>
            <a:endParaRPr lang="en-US" altLang="zh-CN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0964" y="4483635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=</a:t>
            </a:r>
            <a:endParaRPr lang="en-US" altLang="zh-CN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33413"/>
              </p:ext>
            </p:extLst>
          </p:nvPr>
        </p:nvGraphicFramePr>
        <p:xfrm>
          <a:off x="2149552" y="5352395"/>
          <a:ext cx="666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2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2404" y="2741928"/>
            <a:ext cx="171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invalidBitsData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952299"/>
            <a:ext cx="140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freebitvector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40373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</a:t>
            </a:r>
            <a:r>
              <a:rPr lang="en-US" altLang="zh-CN" dirty="0" err="1" smtClean="0"/>
              <a:t>markbitmap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7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Why need </a:t>
            </a:r>
            <a:r>
              <a:rPr lang="en-US" altLang="zh-CN" dirty="0" err="1" smtClean="0"/>
              <a:t>invalidBitsData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freebitvector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MemGC</a:t>
            </a:r>
            <a:r>
              <a:rPr lang="en-US" altLang="zh-CN" dirty="0" smtClean="0"/>
              <a:t> is a Conservative </a:t>
            </a:r>
            <a:r>
              <a:rPr lang="en-US" altLang="zh-CN" dirty="0"/>
              <a:t>GC, </a:t>
            </a:r>
            <a:r>
              <a:rPr lang="en-US" altLang="zh-CN" dirty="0" smtClean="0"/>
              <a:t>does </a:t>
            </a:r>
            <a:r>
              <a:rPr lang="en-US" altLang="zh-CN" dirty="0"/>
              <a:t>not distinguish between data and </a:t>
            </a:r>
            <a:r>
              <a:rPr lang="en-US" altLang="zh-CN" dirty="0" smtClean="0"/>
              <a:t>pointers.</a:t>
            </a:r>
          </a:p>
          <a:p>
            <a:r>
              <a:rPr lang="en-US" altLang="zh-CN" dirty="0" smtClean="0"/>
              <a:t>X is a data manager by </a:t>
            </a:r>
            <a:r>
              <a:rPr lang="en-US" altLang="zh-CN" dirty="0" err="1" smtClean="0"/>
              <a:t>MemGC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X.value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freeobjectA.address</a:t>
            </a:r>
            <a:r>
              <a:rPr lang="en-US" altLang="zh-CN" dirty="0"/>
              <a:t> </a:t>
            </a:r>
            <a:r>
              <a:rPr lang="en-US" altLang="zh-CN" dirty="0" smtClean="0"/>
              <a:t>or </a:t>
            </a:r>
            <a:r>
              <a:rPr lang="en-US" altLang="zh-CN" dirty="0" err="1" smtClean="0"/>
              <a:t>X.value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InvalidPointer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 err="1" smtClean="0"/>
              <a:t>MemGC</a:t>
            </a:r>
            <a:r>
              <a:rPr lang="en-US" altLang="zh-CN" dirty="0" smtClean="0"/>
              <a:t> </a:t>
            </a:r>
            <a:r>
              <a:rPr lang="en-US" altLang="zh-CN" dirty="0"/>
              <a:t>mark </a:t>
            </a:r>
            <a:r>
              <a:rPr lang="en-US" altLang="zh-CN" dirty="0" smtClean="0"/>
              <a:t>phase, it will mark the address(</a:t>
            </a:r>
            <a:r>
              <a:rPr lang="en-US" altLang="zh-CN" dirty="0" err="1" smtClean="0"/>
              <a:t>x.value</a:t>
            </a:r>
            <a:r>
              <a:rPr lang="en-US" altLang="zh-CN" dirty="0" smtClean="0"/>
              <a:t>).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5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Sweepcount</a:t>
            </a:r>
            <a:r>
              <a:rPr lang="en-US" altLang="zh-CN" dirty="0" smtClean="0"/>
              <a:t>!=0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sweepcount</a:t>
            </a:r>
            <a:r>
              <a:rPr lang="en-US" altLang="zh-CN" dirty="0" smtClean="0"/>
              <a:t>= </a:t>
            </a:r>
            <a:r>
              <a:rPr lang="en-US" altLang="zh-CN" dirty="0"/>
              <a:t>object</a:t>
            </a:r>
            <a:r>
              <a:rPr lang="zh-CN" altLang="zh-CN" dirty="0"/>
              <a:t>Capacity</a:t>
            </a:r>
            <a:r>
              <a:rPr lang="en-US" altLang="zh-CN" dirty="0"/>
              <a:t> - </a:t>
            </a:r>
            <a:r>
              <a:rPr lang="en-US" altLang="zh-CN" dirty="0" err="1"/>
              <a:t>freeCount-markcount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0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MemGC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altLang="zh-CN" dirty="0" smtClean="0"/>
              <a:t>Chakra GC use Concurrent Mark-Sweep (</a:t>
            </a:r>
            <a:r>
              <a:rPr lang="en-US" altLang="zh-CN" dirty="0"/>
              <a:t>CMS) Managing Memory</a:t>
            </a:r>
          </a:p>
          <a:p>
            <a:r>
              <a:rPr lang="en-US" altLang="zh-CN" dirty="0" smtClean="0"/>
              <a:t>Edge use the same </a:t>
            </a:r>
            <a:r>
              <a:rPr lang="en-US" altLang="zh-CN" dirty="0"/>
              <a:t>data structures to mange </a:t>
            </a:r>
            <a:r>
              <a:rPr lang="en-US" altLang="zh-CN" dirty="0" smtClean="0"/>
              <a:t>DOM and DOM’S supporting objects, called </a:t>
            </a:r>
            <a:r>
              <a:rPr lang="en-US" altLang="zh-CN" dirty="0" err="1" smtClean="0"/>
              <a:t>MemGC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3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87611"/>
              </p:ext>
            </p:extLst>
          </p:nvPr>
        </p:nvGraphicFramePr>
        <p:xfrm>
          <a:off x="381000" y="914400"/>
          <a:ext cx="8229600" cy="5120640"/>
        </p:xfrm>
        <a:graphic>
          <a:graphicData uri="http://schemas.openxmlformats.org/drawingml/2006/table">
            <a:tbl>
              <a:tblPr firstRow="1" firstCol="1" bandRow="1"/>
              <a:tblGrid>
                <a:gridCol w="8229600"/>
              </a:tblGrid>
              <a:tr h="4525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Courier New"/>
                        </a:rPr>
                        <a:t>：：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SweepObjects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blockCount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0x34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0x36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tyeparray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vartype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typearray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startaddress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freeBitVector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pSmallHeapBlock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freeBitVector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//while( ) process each object in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SmallHeapBlock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where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blockcount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--)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tempaddress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unmarked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unmark in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pMarkBitMapTable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and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unkmark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freeBitVector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 check in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Bitmapaddress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vartype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not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implict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root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vartype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0x80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//link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tempaddress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into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freeheapobject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list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typearray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6337" marR="36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402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SmallHeapBlock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/>
                <a:cs typeface="Times New Roman"/>
              </a:rPr>
              <a:t>SweepObjects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cs typeface="Times New Roman"/>
              </a:rPr>
              <a:t>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0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pFreeHeapObject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91712"/>
              </p:ext>
            </p:extLst>
          </p:nvPr>
        </p:nvGraphicFramePr>
        <p:xfrm>
          <a:off x="457200" y="1264417"/>
          <a:ext cx="2514600" cy="73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SmallNormalHeapBlock</a:t>
                      </a:r>
                      <a:endParaRPr lang="zh-CN" altLang="en-US" dirty="0"/>
                    </a:p>
                  </a:txBody>
                  <a:tcPr/>
                </a:tc>
              </a:tr>
              <a:tr h="36676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0x24: </a:t>
                      </a:r>
                      <a:r>
                        <a:rPr lang="en-US" altLang="zh-CN" dirty="0" err="1" smtClean="0"/>
                        <a:t>pFreeHeapObject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27551"/>
              </p:ext>
            </p:extLst>
          </p:nvPr>
        </p:nvGraphicFramePr>
        <p:xfrm>
          <a:off x="4495800" y="1447800"/>
          <a:ext cx="2362200" cy="36576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0x00:pNextHeapObject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60476"/>
              </p:ext>
            </p:extLst>
          </p:nvPr>
        </p:nvGraphicFramePr>
        <p:xfrm>
          <a:off x="4495800" y="2209800"/>
          <a:ext cx="2362200" cy="36576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0x00:pNextHeapObject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13562"/>
              </p:ext>
            </p:extLst>
          </p:nvPr>
        </p:nvGraphicFramePr>
        <p:xfrm>
          <a:off x="4495800" y="2895600"/>
          <a:ext cx="2362200" cy="36576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0x00:pNextHeapObject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13562"/>
              </p:ext>
            </p:extLst>
          </p:nvPr>
        </p:nvGraphicFramePr>
        <p:xfrm>
          <a:off x="4495800" y="3581400"/>
          <a:ext cx="2362200" cy="36576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0x00:pNextHeapObject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2962275" y="1630680"/>
            <a:ext cx="15335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5676900" y="1813560"/>
            <a:ext cx="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5676900" y="2575560"/>
            <a:ext cx="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38800" y="3276600"/>
            <a:ext cx="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SmallHeapBlock</a:t>
            </a:r>
            <a:r>
              <a:rPr lang="en-US" altLang="zh-CN" dirty="0" smtClean="0"/>
              <a:t> mark-sweep example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9050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CC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9050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4114800" y="19050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523999" y="2619375"/>
            <a:ext cx="12858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2819400" y="2619375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4114800" y="2619375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5429250" y="19050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29250" y="260985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1514475" y="3324225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2809875" y="3324225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4105275" y="3324225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1504950" y="4038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2809875" y="4038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4105275" y="40386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5419725" y="3324225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5419725" y="4029075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2819400" y="1895475"/>
            <a:ext cx="1295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4124325" y="1924050"/>
            <a:ext cx="1295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4105275" y="2619375"/>
            <a:ext cx="1295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5429250" y="2628900"/>
            <a:ext cx="1295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5429250" y="2628900"/>
            <a:ext cx="1295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2800350" y="3352800"/>
            <a:ext cx="1295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4114800" y="3343275"/>
            <a:ext cx="1295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2857500" y="4038600"/>
            <a:ext cx="1295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4133850" y="4029075"/>
            <a:ext cx="1295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45"/>
          <p:cNvSpPr/>
          <p:nvPr/>
        </p:nvSpPr>
        <p:spPr>
          <a:xfrm>
            <a:off x="1504950" y="1895475"/>
            <a:ext cx="1295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0x00000000</a:t>
            </a:r>
            <a:endParaRPr lang="zh-CN" alt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2971800" y="5029200"/>
            <a:ext cx="27241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0x15000001</a:t>
            </a:r>
            <a:endParaRPr lang="zh-CN" alt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5400675" y="1905000"/>
            <a:ext cx="1295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0x15000001</a:t>
            </a:r>
            <a:endParaRPr lang="zh-CN" alt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2952750" y="5029200"/>
            <a:ext cx="27241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0x15000301</a:t>
            </a:r>
            <a:endParaRPr lang="zh-CN" alt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504950" y="2628900"/>
            <a:ext cx="1295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0x15000301</a:t>
            </a:r>
            <a:endParaRPr lang="zh-CN" alt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2971800" y="5019675"/>
            <a:ext cx="27241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0x15000401</a:t>
            </a:r>
            <a:endParaRPr lang="zh-CN" alt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2790825" y="2667000"/>
            <a:ext cx="1295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0x15000401</a:t>
            </a:r>
            <a:endParaRPr lang="zh-CN" alt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2971800" y="5048250"/>
            <a:ext cx="27241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0x15000501</a:t>
            </a:r>
            <a:endParaRPr lang="zh-CN" alt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1495425" y="3352800"/>
            <a:ext cx="1295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0x15000501</a:t>
            </a:r>
            <a:endParaRPr lang="zh-CN" alt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2952750" y="5019675"/>
            <a:ext cx="27241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0x15000801</a:t>
            </a:r>
            <a:endParaRPr lang="zh-CN" alt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5419725" y="3343275"/>
            <a:ext cx="1295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0x15000801</a:t>
            </a:r>
            <a:endParaRPr lang="zh-CN" alt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971800" y="5019675"/>
            <a:ext cx="27241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0x15000b01</a:t>
            </a:r>
            <a:endParaRPr lang="zh-CN" alt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1533525" y="4038600"/>
            <a:ext cx="1295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0x15000b01</a:t>
            </a:r>
            <a:endParaRPr lang="zh-CN" alt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2952750" y="5048250"/>
            <a:ext cx="27241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0x15000c01</a:t>
            </a:r>
            <a:endParaRPr lang="zh-CN" alt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5429250" y="4048125"/>
            <a:ext cx="12954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0x15000c01</a:t>
            </a:r>
            <a:endParaRPr lang="zh-CN" alt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2981325" y="5038725"/>
            <a:ext cx="27241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0x15000f01</a:t>
            </a:r>
            <a:endParaRPr lang="zh-CN" altLang="en-US" sz="2400" dirty="0"/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209550" y="1295400"/>
            <a:ext cx="8553450" cy="495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PageAddress</a:t>
            </a:r>
            <a:r>
              <a:rPr lang="en-US" altLang="zh-CN" dirty="0" smtClean="0"/>
              <a:t>: 0x15000000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24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95176"/>
              </p:ext>
            </p:extLst>
          </p:nvPr>
        </p:nvGraphicFramePr>
        <p:xfrm>
          <a:off x="609600" y="762000"/>
          <a:ext cx="7696200" cy="5105400"/>
        </p:xfrm>
        <a:graphic>
          <a:graphicData uri="http://schemas.openxmlformats.org/drawingml/2006/table">
            <a:tbl>
              <a:tblPr firstRow="1" firstCol="1" bandRow="1"/>
              <a:tblGrid>
                <a:gridCol w="7696200"/>
              </a:tblGrid>
              <a:tr h="51054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LargeHeapBucket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pNewLargeHeapBlockList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pSweepLargeHeapBlockList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pUnknown1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pDisposeLargeHeapBlockList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pNewLargeHeapBlockList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pNewLargeHeapBlockList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pSweepLargeHeapBlockList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pSweepLargeHeapBlockList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//pUnknown1 always null.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pUnknown1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pUnknown1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pDisposeLargeHeapBlockList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pDisposeLargeHeapBlockList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pNewLargeHeapBlockList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pSweepLargeHeapBlockList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pUnknown1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freelistflag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pExplicitFreeListHead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pFreeListHead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//sweep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pNewLargeHeapBlockList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pSweepLargeHeapBlockList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 pUnknown1,pDisposeLargeHeapBlockList list.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pNewLargeHeapBlockList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pSweepLargeHeapBlockList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pUnknown1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SweepLargeHeapBlockList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pRecyclerSweep</a:t>
                      </a:r>
                      <a:r>
                        <a:rPr lang="en-US" sz="12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pDisposeLargeHeapBlockList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402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LargeHeapBucket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kern="0" dirty="0" smtClean="0">
                <a:solidFill>
                  <a:srgbClr val="FF8000"/>
                </a:solidFill>
                <a:latin typeface="Courier New"/>
                <a:cs typeface="Times New Roman"/>
              </a:rPr>
              <a:t>0&gt;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7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LargeHeapBucket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28260"/>
              </p:ext>
            </p:extLst>
          </p:nvPr>
        </p:nvGraphicFramePr>
        <p:xfrm>
          <a:off x="609600" y="1447800"/>
          <a:ext cx="35052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LargeHeapBucket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0x0c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pSweepLargeHeapBlockList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0x10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pNewLargeHeapBlockList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0x14    pUnknown1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0x18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pDisposeLargeHeapBlockList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0x1c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pPendingLargeHeapBlockList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8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SweepLargeHeapBlock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19200"/>
            <a:ext cx="69437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LargeHeapBlock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 smtClean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kern="0" dirty="0" smtClean="0">
                <a:solidFill>
                  <a:srgbClr val="FF8000"/>
                </a:solidFill>
                <a:latin typeface="Courier New"/>
                <a:cs typeface="Times New Roman"/>
              </a:rPr>
              <a:t>0&gt;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Return status</a:t>
            </a:r>
          </a:p>
          <a:p>
            <a:pPr lvl="1"/>
            <a:r>
              <a:rPr lang="en-US" altLang="zh-CN" dirty="0" smtClean="0"/>
              <a:t>0: no object marked</a:t>
            </a:r>
          </a:p>
          <a:p>
            <a:pPr lvl="1"/>
            <a:r>
              <a:rPr lang="en-US" altLang="zh-CN" dirty="0" smtClean="0"/>
              <a:t>1 : partial object marked</a:t>
            </a:r>
          </a:p>
          <a:p>
            <a:pPr lvl="1"/>
            <a:r>
              <a:rPr lang="en-US" altLang="zh-CN" dirty="0" smtClean="0"/>
              <a:t>2 : all object marked</a:t>
            </a:r>
          </a:p>
          <a:p>
            <a:pPr lvl="1"/>
            <a:r>
              <a:rPr lang="en-US" altLang="zh-CN" dirty="0" smtClean="0"/>
              <a:t>3:  never come here</a:t>
            </a:r>
          </a:p>
          <a:p>
            <a:pPr lvl="1"/>
            <a:r>
              <a:rPr lang="en-US" altLang="zh-CN" dirty="0" smtClean="0"/>
              <a:t>4: some pending </a:t>
            </a:r>
            <a:r>
              <a:rPr lang="en-US" altLang="zh-CN" dirty="0" err="1" smtClean="0"/>
              <a:t>heapblock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7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LargeHeapBlock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kern="0" dirty="0">
                <a:solidFill>
                  <a:srgbClr val="FF8000"/>
                </a:solidFill>
                <a:latin typeface="Courier New"/>
                <a:cs typeface="Times New Roman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/>
                <a:cs typeface="Times New Roman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calculation </a:t>
            </a:r>
            <a:r>
              <a:rPr lang="en-US" altLang="zh-CN" sz="2000" dirty="0" err="1" smtClean="0"/>
              <a:t>markcount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546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Autofit/>
          </a:bodyPr>
          <a:lstStyle/>
          <a:p>
            <a:r>
              <a:rPr lang="en-US" altLang="zh-CN" sz="1800" kern="0" dirty="0" err="1">
                <a:solidFill>
                  <a:srgbClr val="000000"/>
                </a:solidFill>
                <a:latin typeface="Courier New"/>
                <a:cs typeface="Times New Roman"/>
              </a:rPr>
              <a:t>LargeHeapBlock</a:t>
            </a:r>
            <a:r>
              <a:rPr lang="en-US" altLang="zh-CN" sz="1800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sz="1800" kern="0" dirty="0">
                <a:solidFill>
                  <a:srgbClr val="000000"/>
                </a:solidFill>
                <a:latin typeface="Courier New"/>
                <a:cs typeface="Times New Roman"/>
              </a:rPr>
              <a:t>Sweep</a:t>
            </a:r>
            <a:r>
              <a:rPr lang="en-US" altLang="zh-CN" sz="1800" b="1" kern="0" dirty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sz="1800" kern="0" dirty="0">
                <a:solidFill>
                  <a:srgbClr val="FF8000"/>
                </a:solidFill>
                <a:latin typeface="Courier New"/>
                <a:cs typeface="Times New Roman"/>
              </a:rPr>
              <a:t>0</a:t>
            </a:r>
            <a:r>
              <a:rPr lang="en-US" altLang="zh-CN" sz="1800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&gt;</a:t>
            </a:r>
            <a:r>
              <a:rPr lang="en-US" altLang="zh-CN" sz="1800" kern="0" dirty="0" smtClean="0">
                <a:solidFill>
                  <a:srgbClr val="000000"/>
                </a:solidFill>
                <a:latin typeface="Courier New"/>
                <a:cs typeface="Times New Roman"/>
              </a:rPr>
              <a:t> </a:t>
            </a:r>
            <a:endParaRPr lang="zh-CN" alt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8450"/>
              </p:ext>
            </p:extLst>
          </p:nvPr>
        </p:nvGraphicFramePr>
        <p:xfrm>
          <a:off x="533400" y="685800"/>
          <a:ext cx="8000999" cy="6583680"/>
        </p:xfrm>
        <a:graphic>
          <a:graphicData uri="http://schemas.openxmlformats.org/drawingml/2006/table">
            <a:tbl>
              <a:tblPr firstRow="1" firstCol="1" bandRow="1"/>
              <a:tblGrid>
                <a:gridCol w="8000999"/>
              </a:tblGrid>
              <a:tr h="4525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result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//Calculate marked object number in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GetMarkCount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markcount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==0 &amp;&amp; this-&gt;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sweepFlag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==0, return zero, It indicates that the memory in the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can be released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sweepFlag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Recycler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EventWriteFreeMemoryBlock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result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else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//some object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from 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need sweep.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markCount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allocblockcount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SweepObjects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pDisposeObjectList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en-US" sz="12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-&gt;0x3c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result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else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//have reuse heap object, return 1.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blockCapacity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allocblockcount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endAddress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allocAddress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0x400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||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!=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result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else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2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//all object marked, return 2.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result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result</a:t>
                      </a: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5045" marR="550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 dirty="0"/>
              <a:t>calculation </a:t>
            </a:r>
            <a:r>
              <a:rPr lang="en-US" altLang="zh-CN" dirty="0" err="1"/>
              <a:t>markcount</a:t>
            </a:r>
            <a:endParaRPr lang="en-US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1219200" y="1752600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</a:t>
            </a:r>
            <a:r>
              <a:rPr lang="en-US" altLang="zh-CN" dirty="0"/>
              <a:t>&lt; </a:t>
            </a:r>
            <a:r>
              <a:rPr lang="en-US" altLang="zh-CN" dirty="0" err="1" smtClean="0"/>
              <a:t>allocblockcount;i</a:t>
            </a:r>
            <a:r>
              <a:rPr lang="en-US" altLang="zh-CN" dirty="0" smtClean="0"/>
              <a:t>++)</a:t>
            </a:r>
          </a:p>
          <a:p>
            <a:r>
              <a:rPr lang="en-US" altLang="zh-CN" dirty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objectheader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allocBlockAddressArray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if( </a:t>
            </a:r>
            <a:r>
              <a:rPr lang="en-US" altLang="zh-CN" dirty="0" err="1" smtClean="0"/>
              <a:t>ismarked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objectheader</a:t>
            </a:r>
            <a:r>
              <a:rPr lang="en-US" altLang="zh-CN" dirty="0" smtClean="0"/>
              <a:t> + 0x10 ))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markcount</a:t>
            </a:r>
            <a:r>
              <a:rPr lang="en-US" altLang="zh-CN" dirty="0" smtClean="0"/>
              <a:t>++;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2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MemGC</a:t>
            </a:r>
            <a:r>
              <a:rPr lang="en-US" altLang="zh-CN" dirty="0"/>
              <a:t> </a:t>
            </a:r>
            <a:r>
              <a:rPr lang="en-US" altLang="zh-CN" dirty="0" smtClean="0"/>
              <a:t>Internals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r>
              <a:rPr lang="en-US" altLang="zh-CN" dirty="0" smtClean="0"/>
              <a:t>Data Structures</a:t>
            </a:r>
          </a:p>
          <a:p>
            <a:r>
              <a:rPr lang="en-US" altLang="zh-CN" dirty="0"/>
              <a:t>Algorithms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1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 sweep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/>
                <a:cs typeface="Times New Roman"/>
              </a:rPr>
              <a:t>markCount</a:t>
            </a:r>
            <a:r>
              <a:rPr lang="en-US" altLang="zh-CN" kern="0" dirty="0">
                <a:solidFill>
                  <a:srgbClr val="000000"/>
                </a:solidFill>
                <a:latin typeface="Courier New"/>
                <a:cs typeface="Times New Roman"/>
              </a:rPr>
              <a:t>!=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/>
                <a:cs typeface="Times New Roman"/>
              </a:rPr>
              <a:t>allocblockcount</a:t>
            </a:r>
            <a:endParaRPr lang="en-US" altLang="zh-CN" kern="0" dirty="0">
              <a:solidFill>
                <a:srgbClr val="000000"/>
              </a:solidFill>
              <a:latin typeface="Courier New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kern="0" dirty="0" err="1">
                <a:solidFill>
                  <a:srgbClr val="8000FF"/>
                </a:solidFill>
                <a:latin typeface="Courier New"/>
                <a:cs typeface="Times New Roman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latin typeface="Courier New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/>
                <a:cs typeface="Times New Roman"/>
              </a:rPr>
              <a:t>LargeHeapBlock</a:t>
            </a:r>
            <a:r>
              <a:rPr lang="en-US" altLang="zh-CN" sz="1800" b="1" kern="0" dirty="0">
                <a:solidFill>
                  <a:srgbClr val="000080"/>
                </a:solidFill>
                <a:latin typeface="Courier New"/>
                <a:cs typeface="Times New Roman"/>
              </a:rPr>
              <a:t>::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/>
                <a:cs typeface="Times New Roman"/>
              </a:rPr>
              <a:t>SweepObjects</a:t>
            </a:r>
            <a:r>
              <a:rPr lang="en-US" altLang="zh-CN" sz="1800" b="1" kern="0" dirty="0">
                <a:solidFill>
                  <a:srgbClr val="000080"/>
                </a:solidFill>
                <a:latin typeface="Courier New"/>
                <a:cs typeface="Times New Roman"/>
              </a:rPr>
              <a:t>&lt;</a:t>
            </a:r>
            <a:r>
              <a:rPr lang="en-US" altLang="zh-CN" sz="1800" kern="0" dirty="0">
                <a:solidFill>
                  <a:srgbClr val="FF8000"/>
                </a:solidFill>
                <a:latin typeface="Courier New"/>
                <a:cs typeface="Times New Roman"/>
              </a:rPr>
              <a:t>0</a:t>
            </a:r>
            <a:r>
              <a:rPr lang="en-US" altLang="zh-CN" sz="1800" b="1" kern="0" dirty="0" smtClean="0">
                <a:solidFill>
                  <a:srgbClr val="000080"/>
                </a:solidFill>
                <a:latin typeface="Courier New"/>
                <a:cs typeface="Times New Roman"/>
              </a:rPr>
              <a:t>&gt;</a:t>
            </a:r>
            <a:endParaRPr lang="zh-CN" alt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59156"/>
              </p:ext>
            </p:extLst>
          </p:nvPr>
        </p:nvGraphicFramePr>
        <p:xfrm>
          <a:off x="228600" y="1371600"/>
          <a:ext cx="8534400" cy="6400800"/>
        </p:xfrm>
        <a:graphic>
          <a:graphicData uri="http://schemas.openxmlformats.org/drawingml/2006/table">
            <a:tbl>
              <a:tblPr firstRow="1" firstCol="1" bandRow="1"/>
              <a:tblGrid>
                <a:gridCol w="8534400"/>
              </a:tblGrid>
              <a:tr h="53035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SweepObjects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Recycler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flag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0x54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pAllocBlockAddressArray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allocBlockAddressArray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//do{}while{} get each object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alloc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from the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 check the object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status,if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unmark, sweep the object.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do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pAllocBlockAddressArray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//check the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is valid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//get the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index in m_pL2MapChunkArray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kern="0" dirty="0" err="1">
                          <a:solidFill>
                            <a:srgbClr val="8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first_index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0x10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L2MapChunk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pL2MapChunk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m_pL2MapChunkArray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first_index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];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//if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not marked, sweep the object.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(!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mark in pL2MapChunk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m_markbitmaptable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LargeObjectHeader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LargeObjectHeader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*)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SweepObject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&gt;(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pRecycler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//if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LargeHeapBlock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::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not null, link the object into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pLargeHeapBucket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{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pLargeHeapBlock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blockSize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pLargeObjectHeader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pNextFreeHeapObject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pFreeHeapObject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tempAllocAddress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    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pAllocBlockAddressArray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+=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   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++;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-&gt;</a:t>
                      </a:r>
                      <a:r>
                        <a:rPr lang="en-US" sz="1000" kern="0" dirty="0">
                          <a:solidFill>
                            <a:srgbClr val="FF8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0x54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1565" marR="415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ree </a:t>
            </a:r>
            <a:r>
              <a:rPr lang="en-US" altLang="zh-CN" dirty="0" err="1" smtClean="0"/>
              <a:t>largeobject</a:t>
            </a:r>
            <a:r>
              <a:rPr lang="en-US" altLang="zh-CN" dirty="0" smtClean="0"/>
              <a:t> list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05593"/>
              </p:ext>
            </p:extLst>
          </p:nvPr>
        </p:nvGraphicFramePr>
        <p:xfrm>
          <a:off x="6019800" y="1905000"/>
          <a:ext cx="28194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LargeObjectHeader</a:t>
                      </a:r>
                      <a:r>
                        <a:rPr lang="en-US" altLang="zh-CN" dirty="0" smtClean="0"/>
                        <a:t>(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free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    index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blocksizes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pLargeHeapBlock</a:t>
                      </a:r>
                      <a:endParaRPr lang="zh-CN" altLang="en-US" dirty="0"/>
                    </a:p>
                  </a:txBody>
                  <a:tcPr/>
                </a:tc>
              </a:tr>
              <a:tr h="32130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0x0c   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pNextFreeHeapObject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1630"/>
              </p:ext>
            </p:extLst>
          </p:nvPr>
        </p:nvGraphicFramePr>
        <p:xfrm>
          <a:off x="152400" y="2362200"/>
          <a:ext cx="1982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LargeHeapBlock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0x4c    </a:t>
                      </a:r>
                      <a:r>
                        <a:rPr lang="en-US" altLang="zh-CN" sz="1400" dirty="0" err="1" smtClean="0"/>
                        <a:t>pFreeHeapObject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133600" y="213360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10168"/>
              </p:ext>
            </p:extLst>
          </p:nvPr>
        </p:nvGraphicFramePr>
        <p:xfrm>
          <a:off x="2743200" y="1905000"/>
          <a:ext cx="28194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1462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LargeObjectHeader</a:t>
                      </a:r>
                      <a:r>
                        <a:rPr lang="en-US" altLang="zh-CN" dirty="0" smtClean="0"/>
                        <a:t>(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free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    index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blocksizes</a:t>
                      </a:r>
                      <a:endParaRPr lang="zh-CN" altLang="en-US" dirty="0"/>
                    </a:p>
                  </a:txBody>
                  <a:tcPr/>
                </a:tc>
              </a:tr>
              <a:tr h="3754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   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pLargeHeapBlock</a:t>
                      </a:r>
                      <a:endParaRPr lang="zh-CN" altLang="en-US" dirty="0"/>
                    </a:p>
                  </a:txBody>
                  <a:tcPr/>
                </a:tc>
              </a:tr>
              <a:tr h="32130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0x0c   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pNextFreeHeapObject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562600" y="2133600"/>
            <a:ext cx="457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Prevent </a:t>
            </a:r>
            <a:r>
              <a:rPr lang="en-US" altLang="zh-CN" dirty="0"/>
              <a:t>the UAF'S </a:t>
            </a:r>
            <a:r>
              <a:rPr lang="en-US" altLang="zh-CN" dirty="0" smtClean="0"/>
              <a:t>exploit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1" y="1524000"/>
            <a:ext cx="98393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8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Weakness of </a:t>
            </a:r>
            <a:r>
              <a:rPr lang="en-US" altLang="zh-CN" dirty="0" err="1" smtClean="0"/>
              <a:t>MemGC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Conservative </a:t>
            </a:r>
            <a:r>
              <a:rPr lang="en-US" altLang="zh-CN" dirty="0" smtClean="0"/>
              <a:t>GC</a:t>
            </a:r>
          </a:p>
          <a:p>
            <a:r>
              <a:rPr lang="en-US" altLang="zh-CN" dirty="0" smtClean="0"/>
              <a:t>Interior Pointer</a:t>
            </a:r>
            <a:endParaRPr lang="en-US" altLang="zh-CN" dirty="0"/>
          </a:p>
          <a:p>
            <a:r>
              <a:rPr lang="en-US" altLang="zh-CN" dirty="0" smtClean="0"/>
              <a:t>Cross-reference in different heap</a:t>
            </a:r>
          </a:p>
          <a:p>
            <a:r>
              <a:rPr lang="en-US" altLang="zh-CN" dirty="0" err="1" smtClean="0"/>
              <a:t>MemGC</a:t>
            </a:r>
            <a:r>
              <a:rPr lang="en-US" altLang="zh-CN" dirty="0" smtClean="0"/>
              <a:t> heap </a:t>
            </a:r>
            <a:r>
              <a:rPr lang="en-US" altLang="zh-CN" dirty="0"/>
              <a:t>metadata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2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Conservative </a:t>
            </a:r>
            <a:r>
              <a:rPr lang="en-US" altLang="zh-CN" dirty="0" smtClean="0"/>
              <a:t>GC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2860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MemoryProtection</a:t>
            </a:r>
            <a:r>
              <a:rPr lang="en-US" altLang="zh-CN" sz="3200" dirty="0"/>
              <a:t> weakness</a:t>
            </a:r>
            <a:r>
              <a:rPr lang="en-US" altLang="zh-CN" sz="3200" dirty="0" smtClean="0"/>
              <a:t>: bypass </a:t>
            </a:r>
            <a:r>
              <a:rPr lang="en-US" altLang="zh-CN" sz="3200" dirty="0"/>
              <a:t>ASLR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Yuange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find the jscript9 GC </a:t>
            </a:r>
            <a:r>
              <a:rPr lang="en-US" altLang="zh-CN" sz="3200" dirty="0" err="1" smtClean="0"/>
              <a:t>infoleak</a:t>
            </a:r>
            <a:r>
              <a:rPr lang="en-US" altLang="zh-CN" sz="3200" dirty="0" smtClean="0"/>
              <a:t> vulnerability. Ga1ois first finish the </a:t>
            </a:r>
            <a:r>
              <a:rPr lang="en-US" altLang="zh-CN" sz="3200" dirty="0" err="1" smtClean="0"/>
              <a:t>poc</a:t>
            </a:r>
            <a:r>
              <a:rPr lang="en-US" altLang="zh-CN" sz="3200" dirty="0" smtClean="0"/>
              <a:t> on IE11.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Interior Pointer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81599"/>
              </p:ext>
            </p:extLst>
          </p:nvPr>
        </p:nvGraphicFramePr>
        <p:xfrm>
          <a:off x="4838700" y="1575316"/>
          <a:ext cx="1504950" cy="1009650"/>
        </p:xfrm>
        <a:graphic>
          <a:graphicData uri="http://schemas.openxmlformats.org/drawingml/2006/table">
            <a:tbl>
              <a:tblPr/>
              <a:tblGrid>
                <a:gridCol w="1504950"/>
              </a:tblGrid>
              <a:tr h="504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1390650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beginaddress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48100" y="1575316"/>
            <a:ext cx="1028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5550" y="189547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Interioraddress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10" idx="3"/>
            <a:endCxn id="6" idx="1"/>
          </p:cNvCxnSpPr>
          <p:nvPr/>
        </p:nvCxnSpPr>
        <p:spPr>
          <a:xfrm>
            <a:off x="4171950" y="2080141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Chakra GC Interior </a:t>
            </a:r>
            <a:r>
              <a:rPr lang="en-US" altLang="zh-CN" dirty="0"/>
              <a:t>Pointer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Interior </a:t>
            </a:r>
            <a:r>
              <a:rPr lang="en-US" altLang="zh-CN" dirty="0" smtClean="0"/>
              <a:t>Address &gt;0x10000</a:t>
            </a:r>
          </a:p>
          <a:p>
            <a:r>
              <a:rPr lang="en-US" altLang="zh-CN" dirty="0"/>
              <a:t>Interior </a:t>
            </a:r>
            <a:r>
              <a:rPr lang="en-US" altLang="zh-CN" dirty="0" smtClean="0"/>
              <a:t>Address &amp; 0x0f ==0</a:t>
            </a:r>
          </a:p>
          <a:p>
            <a:r>
              <a:rPr lang="en-US" altLang="zh-CN" dirty="0" err="1" smtClean="0"/>
              <a:t>GetHeapBlock</a:t>
            </a:r>
            <a:r>
              <a:rPr lang="en-US" altLang="zh-CN" dirty="0" smtClean="0"/>
              <a:t> !=null</a:t>
            </a:r>
          </a:p>
          <a:p>
            <a:r>
              <a:rPr lang="en-US" altLang="zh-CN" dirty="0" smtClean="0"/>
              <a:t>Mark</a:t>
            </a:r>
          </a:p>
          <a:p>
            <a:r>
              <a:rPr lang="en-US" altLang="zh-CN" dirty="0" err="1" smtClean="0"/>
              <a:t>invalidBitsData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an UAF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7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MemGC</a:t>
            </a:r>
            <a:r>
              <a:rPr lang="en-US" altLang="zh-CN" dirty="0" smtClean="0"/>
              <a:t>  </a:t>
            </a:r>
            <a:r>
              <a:rPr lang="en-US" altLang="zh-CN" dirty="0"/>
              <a:t>Interior Pointer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Interior </a:t>
            </a:r>
            <a:r>
              <a:rPr lang="en-US" altLang="zh-CN" dirty="0" smtClean="0"/>
              <a:t>Address </a:t>
            </a:r>
            <a:r>
              <a:rPr lang="en-US" altLang="zh-CN" dirty="0"/>
              <a:t>&gt;0x10000</a:t>
            </a:r>
          </a:p>
          <a:p>
            <a:r>
              <a:rPr lang="en-US" altLang="zh-CN" dirty="0" err="1"/>
              <a:t>GetHeapBlock</a:t>
            </a:r>
            <a:r>
              <a:rPr lang="en-US" altLang="zh-CN" dirty="0"/>
              <a:t> !=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Mark</a:t>
            </a:r>
          </a:p>
          <a:p>
            <a:pPr lvl="1"/>
            <a:r>
              <a:rPr lang="en-US" altLang="zh-CN" dirty="0" err="1" smtClean="0"/>
              <a:t>Realaddress</a:t>
            </a:r>
            <a:r>
              <a:rPr lang="en-US" altLang="zh-CN" dirty="0" smtClean="0"/>
              <a:t> =</a:t>
            </a:r>
            <a:r>
              <a:rPr lang="en-US" altLang="zh-CN" dirty="0" err="1" smtClean="0"/>
              <a:t>SmallHeapBlock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GetRealAddressFormInterio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en-US" altLang="zh-CN" dirty="0" err="1"/>
              <a:t>validPointersBuffer</a:t>
            </a:r>
            <a:endParaRPr lang="en-US" altLang="zh-CN" dirty="0" smtClean="0"/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ealaddress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LargeHeapBlock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GetRealAddressFormInterior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May be memory leak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7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Cross-reference in different </a:t>
            </a:r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>
                <a:hlinkClick r:id="rId2"/>
              </a:rPr>
              <a:t>CVE-2015-2425</a:t>
            </a:r>
            <a:r>
              <a:rPr lang="en-US" altLang="zh-CN" dirty="0" smtClean="0"/>
              <a:t>  UAF</a:t>
            </a:r>
          </a:p>
          <a:p>
            <a:r>
              <a:rPr lang="en-US" altLang="zh-CN" dirty="0" smtClean="0"/>
              <a:t>FREE OBJECT </a:t>
            </a:r>
            <a:r>
              <a:rPr lang="en-US" altLang="zh-CN" dirty="0"/>
              <a:t>IN  </a:t>
            </a:r>
            <a:r>
              <a:rPr lang="en-US" altLang="zh-CN" dirty="0" err="1" smtClean="0"/>
              <a:t>CustomHeap</a:t>
            </a:r>
            <a:r>
              <a:rPr lang="en-US" altLang="zh-CN" dirty="0" smtClean="0"/>
              <a:t>::Heap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euse object in chakra GC Heap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14777"/>
              </p:ext>
            </p:extLst>
          </p:nvPr>
        </p:nvGraphicFramePr>
        <p:xfrm>
          <a:off x="1447800" y="3962400"/>
          <a:ext cx="1981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Chakra</a:t>
                      </a:r>
                      <a:r>
                        <a:rPr lang="en-US" altLang="zh-CN" baseline="0" dirty="0" smtClean="0"/>
                        <a:t> GC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1662"/>
              </p:ext>
            </p:extLst>
          </p:nvPr>
        </p:nvGraphicFramePr>
        <p:xfrm>
          <a:off x="4876800" y="3962400"/>
          <a:ext cx="2057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CustomHeap</a:t>
                      </a:r>
                      <a:r>
                        <a:rPr lang="en-US" altLang="zh-CN" dirty="0" smtClean="0"/>
                        <a:t>::Heap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429000" y="4572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MemGC</a:t>
            </a:r>
            <a:r>
              <a:rPr lang="en-US" altLang="zh-CN" dirty="0" smtClean="0"/>
              <a:t> Data Structures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70694"/>
              </p:ext>
            </p:extLst>
          </p:nvPr>
        </p:nvGraphicFramePr>
        <p:xfrm>
          <a:off x="914400" y="1371600"/>
          <a:ext cx="32766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MemProtectHeap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0x000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en-US" altLang="zh-CN" baseline="0" dirty="0" err="1" smtClean="0"/>
                        <a:t>m_tlsIndex</a:t>
                      </a:r>
                      <a:r>
                        <a:rPr lang="en-US" altLang="zh-CN" baseline="0" dirty="0" smtClean="0"/>
                        <a:t>    :</a:t>
                      </a: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0x108    </a:t>
                      </a:r>
                      <a:r>
                        <a:rPr lang="en-US" altLang="zh-CN" baseline="0" dirty="0" err="1" smtClean="0"/>
                        <a:t>m_recycler</a:t>
                      </a:r>
                      <a:r>
                        <a:rPr lang="en-US" altLang="zh-CN" baseline="0" dirty="0" smtClean="0"/>
                        <a:t>    :Recycler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46074"/>
              </p:ext>
            </p:extLst>
          </p:nvPr>
        </p:nvGraphicFramePr>
        <p:xfrm>
          <a:off x="914400" y="2895600"/>
          <a:ext cx="52578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Recycler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0x026c    m_HeapBlock32Map    HeapBlock32Map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0x42bc    </a:t>
                      </a:r>
                      <a:r>
                        <a:rPr lang="en-US" altLang="zh-CN" dirty="0" err="1" smtClean="0"/>
                        <a:t>m_HeapInfo</a:t>
                      </a:r>
                      <a:r>
                        <a:rPr lang="en-US" altLang="zh-CN" dirty="0" smtClean="0"/>
                        <a:t>    :</a:t>
                      </a:r>
                      <a:r>
                        <a:rPr lang="en-US" altLang="zh-CN" dirty="0" err="1" smtClean="0"/>
                        <a:t>HeapInfo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15095"/>
              </p:ext>
            </p:extLst>
          </p:nvPr>
        </p:nvGraphicFramePr>
        <p:xfrm>
          <a:off x="914400" y="4495800"/>
          <a:ext cx="6248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HeapInfo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0x4400    </a:t>
                      </a:r>
                      <a:r>
                        <a:rPr lang="en-US" altLang="zh-CN" dirty="0" err="1" smtClean="0"/>
                        <a:t>m_HeapBucketGroup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en-US" altLang="zh-CN" baseline="0" dirty="0" smtClean="0"/>
                        <a:t> 0x40]  :</a:t>
                      </a:r>
                      <a:r>
                        <a:rPr lang="en-US" altLang="zh-CN" baseline="0" dirty="0" err="1" smtClean="0"/>
                        <a:t>HeapBucketGroup</a:t>
                      </a:r>
                      <a:r>
                        <a:rPr lang="en-US" altLang="zh-CN" baseline="0" dirty="0" smtClean="0"/>
                        <a:t> array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0x5544    </a:t>
                      </a:r>
                      <a:r>
                        <a:rPr lang="en-US" altLang="zh-CN" dirty="0" err="1" smtClean="0"/>
                        <a:t>m_LargeHeapBucket</a:t>
                      </a:r>
                      <a:r>
                        <a:rPr lang="en-US" altLang="zh-CN" dirty="0" smtClean="0"/>
                        <a:t>[ 0x20 ]</a:t>
                      </a:r>
                      <a:r>
                        <a:rPr lang="en-US" altLang="zh-CN" baseline="0" dirty="0" smtClean="0"/>
                        <a:t>   :</a:t>
                      </a:r>
                      <a:r>
                        <a:rPr lang="en-US" altLang="zh-CN" baseline="0" dirty="0" err="1" smtClean="0"/>
                        <a:t>LargeHeapBucket</a:t>
                      </a:r>
                      <a:r>
                        <a:rPr lang="en-US" altLang="zh-CN" baseline="0" dirty="0" smtClean="0"/>
                        <a:t> array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0x5b44    </a:t>
                      </a:r>
                      <a:r>
                        <a:rPr lang="en-US" altLang="zh-CN" dirty="0" err="1" smtClean="0"/>
                        <a:t>m_lastLargeHeapBucket</a:t>
                      </a:r>
                      <a:r>
                        <a:rPr lang="en-US" altLang="zh-CN" baseline="0" dirty="0" smtClean="0"/>
                        <a:t>    :</a:t>
                      </a:r>
                      <a:r>
                        <a:rPr lang="en-US" altLang="zh-CN" baseline="0" dirty="0" err="1" smtClean="0"/>
                        <a:t>LargeHeapBucket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MemGC</a:t>
            </a:r>
            <a:r>
              <a:rPr lang="en-US" altLang="zh-CN" dirty="0"/>
              <a:t> heap metadata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LargeHeapBlock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pFreeHeapObject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argeobjectHeader</a:t>
            </a:r>
            <a:endParaRPr lang="en-US" altLang="zh-CN" dirty="0" smtClean="0"/>
          </a:p>
          <a:p>
            <a:r>
              <a:rPr lang="en-US" altLang="zh-CN" dirty="0" err="1" smtClean="0"/>
              <a:t>SmallHeapBlock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pFreeHeapObject</a:t>
            </a:r>
            <a:endParaRPr lang="en-US" altLang="zh-CN" dirty="0" smtClean="0"/>
          </a:p>
          <a:p>
            <a:r>
              <a:rPr lang="en-US" altLang="zh-CN" dirty="0" err="1" smtClean="0"/>
              <a:t>LargeHeapBlock</a:t>
            </a:r>
            <a:r>
              <a:rPr lang="en-US" altLang="zh-CN" dirty="0" smtClean="0"/>
              <a:t>::</a:t>
            </a:r>
            <a:r>
              <a:rPr lang="en-US" altLang="zh-CN" dirty="0" err="1"/>
              <a:t>pPrevFreeList</a:t>
            </a:r>
            <a:endParaRPr lang="zh-CN" altLang="zh-CN" dirty="0"/>
          </a:p>
          <a:p>
            <a:r>
              <a:rPr lang="en-US" altLang="zh-CN" dirty="0" err="1" smtClean="0"/>
              <a:t>LargeHeapBlock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pNextFreeList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4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399"/>
            <a:ext cx="8229600" cy="24384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4800" dirty="0" smtClean="0"/>
              <a:t>Thank you!</a:t>
            </a:r>
          </a:p>
          <a:p>
            <a:pPr marL="0" indent="0" algn="ctr">
              <a:buNone/>
            </a:pPr>
            <a:endParaRPr lang="en-US" altLang="zh-CN" sz="4800" dirty="0" smtClean="0"/>
          </a:p>
          <a:p>
            <a:pPr marL="0" indent="0" algn="ctr">
              <a:buNone/>
            </a:pPr>
            <a:r>
              <a:rPr lang="en-US" altLang="zh-CN" sz="4800" dirty="0" smtClean="0"/>
              <a:t>Any question?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4082</Words>
  <Application>Microsoft Office PowerPoint</Application>
  <PresentationFormat>On-screen Show (4:3)</PresentationFormat>
  <Paragraphs>1165</Paragraphs>
  <Slides>91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Microsoft Edge MemGC Internals</vt:lpstr>
      <vt:lpstr>Agenda</vt:lpstr>
      <vt:lpstr>Notes</vt:lpstr>
      <vt:lpstr>Who am i?</vt:lpstr>
      <vt:lpstr>Background</vt:lpstr>
      <vt:lpstr>Background</vt:lpstr>
      <vt:lpstr>What’s MemGC</vt:lpstr>
      <vt:lpstr>MemGC Internals</vt:lpstr>
      <vt:lpstr>MemGC Data Structures</vt:lpstr>
      <vt:lpstr>HeapBucketGroup</vt:lpstr>
      <vt:lpstr>HeapBucketT&lt;SmallNormalHeapBlock&gt;</vt:lpstr>
      <vt:lpstr>LargeHeapBucket</vt:lpstr>
      <vt:lpstr>SmallNormalHeapBlock</vt:lpstr>
      <vt:lpstr>LargeHeapBlock</vt:lpstr>
      <vt:lpstr>HeapBlock32Map</vt:lpstr>
      <vt:lpstr>OVERVIEW</vt:lpstr>
      <vt:lpstr>Algorithms</vt:lpstr>
      <vt:lpstr>MemGC Alloc</vt:lpstr>
      <vt:lpstr>Alloc</vt:lpstr>
      <vt:lpstr>MemGC Alloc</vt:lpstr>
      <vt:lpstr>HeapBucketT&lt;SmallNormalHeapBlock&gt;</vt:lpstr>
      <vt:lpstr>LargeHeapBucket</vt:lpstr>
      <vt:lpstr>Alloction Recycler::NoThrowAllocImplicitRoot( int size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SmallNormalHeapBlock</vt:lpstr>
      <vt:lpstr>SmallNormalHeapBlock</vt:lpstr>
      <vt:lpstr>Markbitmap,freeBitvector</vt:lpstr>
      <vt:lpstr>validPointersBuffer</vt:lpstr>
      <vt:lpstr> HeapInfo::ValidPointersMap::validPointersBuffer </vt:lpstr>
      <vt:lpstr>validPointersBuffer example</vt:lpstr>
      <vt:lpstr>LargeHeapBlock</vt:lpstr>
      <vt:lpstr>LargeHeapBlock</vt:lpstr>
      <vt:lpstr>LargeObjectHeader</vt:lpstr>
      <vt:lpstr>pageaddress to HeapBlock</vt:lpstr>
      <vt:lpstr>HeapBlock32Map</vt:lpstr>
      <vt:lpstr>pageaddress to HeapBlock</vt:lpstr>
      <vt:lpstr>MemGC Free</vt:lpstr>
      <vt:lpstr>MemProtectHeapUnrootAndZero</vt:lpstr>
      <vt:lpstr>Mark</vt:lpstr>
      <vt:lpstr>Mark</vt:lpstr>
      <vt:lpstr>find roots</vt:lpstr>
      <vt:lpstr>processmarkcontext</vt:lpstr>
      <vt:lpstr>Address mark</vt:lpstr>
      <vt:lpstr>address mark</vt:lpstr>
      <vt:lpstr>address mark</vt:lpstr>
      <vt:lpstr>push (address,size) to stack</vt:lpstr>
      <vt:lpstr>PowerPoint Presentation</vt:lpstr>
      <vt:lpstr>invalidBitsData</vt:lpstr>
      <vt:lpstr> HeapInfo::ValidPointersMap::invalidBitsData</vt:lpstr>
      <vt:lpstr>PowerPoint Presentation</vt:lpstr>
      <vt:lpstr>HeapInfo::Sweep&lt;0&gt;</vt:lpstr>
      <vt:lpstr>HeapBucketT&lt;SmallNormalHeapBlock&gt;</vt:lpstr>
      <vt:lpstr>SweepSmallHeapBlock</vt:lpstr>
      <vt:lpstr>SmallHeapBlock::sweep&lt;0&gt;</vt:lpstr>
      <vt:lpstr>SmallHeapBlock::Sweep&lt;0&gt;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Calculation markcount</vt:lpstr>
      <vt:lpstr>Why need invalidBitsData, freebitvector</vt:lpstr>
      <vt:lpstr>Sweepcount!=0</vt:lpstr>
      <vt:lpstr>PowerPoint Presentation</vt:lpstr>
      <vt:lpstr>pFreeHeapObject</vt:lpstr>
      <vt:lpstr>SmallHeapBlock mark-sweep example</vt:lpstr>
      <vt:lpstr>PowerPoint Presentation</vt:lpstr>
      <vt:lpstr>LargeHeapBucket</vt:lpstr>
      <vt:lpstr>SweepLargeHeapBlock</vt:lpstr>
      <vt:lpstr>LargeHeapBlock::Sweep&lt;0&gt;</vt:lpstr>
      <vt:lpstr>LargeHeapBlock::Sweep&lt;0&gt; </vt:lpstr>
      <vt:lpstr>LargeHeapBlock::Sweep&lt;0&gt; </vt:lpstr>
      <vt:lpstr>calculation markcount</vt:lpstr>
      <vt:lpstr>Need sweep</vt:lpstr>
      <vt:lpstr>int LargeHeapBlock::SweepObjects&lt;0&gt;</vt:lpstr>
      <vt:lpstr>free largeobject list</vt:lpstr>
      <vt:lpstr>Prevent the UAF'S exploit</vt:lpstr>
      <vt:lpstr>Weakness of MemGC</vt:lpstr>
      <vt:lpstr>Conservative GC</vt:lpstr>
      <vt:lpstr>Interior Pointer </vt:lpstr>
      <vt:lpstr>Chakra GC Interior Pointer</vt:lpstr>
      <vt:lpstr>MemGC  Interior Pointer</vt:lpstr>
      <vt:lpstr>Cross-reference in different heap</vt:lpstr>
      <vt:lpstr>MemGC heap metadata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Li (RD-CN)</dc:creator>
  <cp:lastModifiedBy>Henry Li (RD-CN)</cp:lastModifiedBy>
  <cp:revision>332</cp:revision>
  <dcterms:created xsi:type="dcterms:W3CDTF">2006-08-16T00:00:00Z</dcterms:created>
  <dcterms:modified xsi:type="dcterms:W3CDTF">2015-08-28T14:17:07Z</dcterms:modified>
</cp:coreProperties>
</file>