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Clean Code Workshop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first day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Reveal Intent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244" y="436724"/>
            <a:ext cx="10100312" cy="869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 Problem Domain Names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Use Problem Domain Names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 off_first_off_second = 0;</a:t>
            </a:r>
            <a:endParaRPr sz="3600"/>
          </a:p>
          <a:p>
            <a:pPr lvl="0">
              <a:defRPr sz="1800"/>
            </a:pPr>
            <a:r>
              <a:rPr sz="3600"/>
              <a:t>int off_first_on_second = 1;</a:t>
            </a:r>
            <a:endParaRPr sz="3600"/>
          </a:p>
          <a:p>
            <a:pPr lvl="0">
              <a:defRPr sz="1800"/>
            </a:pPr>
            <a:r>
              <a:rPr sz="3600"/>
              <a:t>int on_first_off_second = 2;</a:t>
            </a:r>
            <a:endParaRPr sz="3600"/>
          </a:p>
          <a:p>
            <a:pPr lvl="0">
              <a:defRPr sz="1800"/>
            </a:pPr>
            <a:r>
              <a:rPr sz="3600"/>
              <a:t>int on_first_on_second = 3;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Use Problem Domain Names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 open_interval = 0;</a:t>
            </a:r>
            <a:endParaRPr sz="3600"/>
          </a:p>
          <a:p>
            <a:pPr lvl="0">
              <a:defRPr sz="1800"/>
            </a:pPr>
            <a:r>
              <a:rPr sz="3600"/>
              <a:t>int left_open_interval = 1;</a:t>
            </a:r>
            <a:endParaRPr sz="3600"/>
          </a:p>
          <a:p>
            <a:pPr lvl="0">
              <a:defRPr sz="1800"/>
            </a:pPr>
            <a:r>
              <a:rPr sz="3600"/>
              <a:t>int right_open_interval = 2;</a:t>
            </a:r>
            <a:endParaRPr sz="3600"/>
          </a:p>
          <a:p>
            <a:pPr lvl="0">
              <a:defRPr sz="1800"/>
            </a:pPr>
            <a:r>
              <a:rPr sz="3600"/>
              <a:t>int closed_interval= 3;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Use Problem Domain Names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enum {</a:t>
            </a:r>
            <a:r>
              <a:rPr b="1" sz="3600">
                <a:solidFill>
                  <a:srgbClr val="EC5D57"/>
                </a:solidFill>
              </a:rPr>
              <a:t>open_interval, left_open_interval, right_open_interval, closed_interval</a:t>
            </a:r>
            <a:r>
              <a:rPr b="1" sz="3600"/>
              <a:t>}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Use Problem Domain Names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enum {</a:t>
            </a:r>
            <a:r>
              <a:rPr b="1" sz="3600">
                <a:solidFill>
                  <a:srgbClr val="EC5D57"/>
                </a:solidFill>
              </a:rPr>
              <a:t>open_interval, left_open_interval, right_open_interval, closed_interval</a:t>
            </a:r>
            <a:r>
              <a:rPr b="1" sz="3600"/>
              <a:t>}</a:t>
            </a:r>
            <a:endParaRPr b="1" sz="3600"/>
          </a:p>
          <a:p>
            <a:pPr lvl="0">
              <a:defRPr sz="1800"/>
            </a:pPr>
            <a:r>
              <a:rPr b="1" sz="3600">
                <a:solidFill>
                  <a:srgbClr val="51A7F9"/>
                </a:solidFill>
              </a:rPr>
              <a:t>Add context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&amp; Methods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Class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Nouns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Noun Phrases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Methods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Verbs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Verb Phrases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boolean isXXX()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Variable Names in method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bigger the scope</a:t>
            </a:r>
            <a:endParaRPr sz="3600"/>
          </a:p>
          <a:p>
            <a:pPr lvl="1">
              <a:defRPr sz="1800"/>
            </a:pPr>
            <a:r>
              <a:rPr sz="3600"/>
              <a:t>the longer the name</a:t>
            </a:r>
            <a:endParaRPr sz="3600"/>
          </a:p>
          <a:p>
            <a:pPr lvl="0">
              <a:defRPr sz="1800"/>
            </a:pPr>
            <a:r>
              <a:rPr sz="3600"/>
              <a:t>The smaller the scope</a:t>
            </a:r>
            <a:endParaRPr sz="3600"/>
          </a:p>
          <a:p>
            <a:pPr lvl="1">
              <a:defRPr sz="1800"/>
            </a:pPr>
            <a:r>
              <a:rPr sz="3600"/>
              <a:t>the shorter the name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Parameters names in methods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longer the better</a:t>
            </a:r>
            <a:endParaRPr sz="3600"/>
          </a:p>
          <a:p>
            <a:pPr lvl="1">
              <a:defRPr sz="1800"/>
            </a:pPr>
            <a:r>
              <a:rPr sz="3600"/>
              <a:t>Only write once</a:t>
            </a:r>
            <a:endParaRPr sz="3600"/>
          </a:p>
          <a:p>
            <a:pPr lvl="1">
              <a:defRPr sz="1800"/>
            </a:pPr>
            <a:r>
              <a:rPr sz="3600"/>
              <a:t>Kinda of documentation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variable names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longer the better</a:t>
            </a:r>
            <a:endParaRPr sz="3600"/>
          </a:p>
          <a:p>
            <a:pPr lvl="1">
              <a:defRPr sz="1800"/>
            </a:pPr>
            <a:r>
              <a:rPr sz="3600"/>
              <a:t>Only visible in current class</a:t>
            </a:r>
            <a:endParaRPr sz="3600"/>
          </a:p>
          <a:p>
            <a:pPr lvl="1">
              <a:defRPr sz="1800"/>
            </a:pPr>
            <a:r>
              <a:rPr sz="3600"/>
              <a:t>Long scope</a:t>
            </a:r>
            <a:endParaRPr sz="3600"/>
          </a:p>
          <a:p>
            <a:pPr lvl="1">
              <a:defRPr sz="1800"/>
            </a:pPr>
            <a:r>
              <a:rPr sz="3600"/>
              <a:t>Kinda of documentation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3851" y="396478"/>
            <a:ext cx="8018244" cy="89605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542975" y="3270250"/>
            <a:ext cx="179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Naming</a:t>
            </a:r>
          </a:p>
        </p:txBody>
      </p:sp>
      <p:sp>
        <p:nvSpPr>
          <p:cNvPr id="37" name="Shape 37"/>
          <p:cNvSpPr/>
          <p:nvPr/>
        </p:nvSpPr>
        <p:spPr>
          <a:xfrm>
            <a:off x="437235" y="4332816"/>
            <a:ext cx="40023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 and conquer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Method names in class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Public API (Bigger scope)</a:t>
            </a:r>
            <a:endParaRPr sz="3600"/>
          </a:p>
          <a:p>
            <a:pPr lvl="1">
              <a:defRPr sz="1800"/>
            </a:pPr>
            <a:r>
              <a:rPr sz="3600"/>
              <a:t>The shorter the better</a:t>
            </a:r>
            <a:endParaRPr sz="3600"/>
          </a:p>
          <a:p>
            <a:pPr lvl="0">
              <a:defRPr sz="1800"/>
            </a:pPr>
            <a:r>
              <a:rPr sz="3600"/>
              <a:t>The Private Methods (Smaller scope)</a:t>
            </a:r>
            <a:endParaRPr sz="3600"/>
          </a:p>
          <a:p>
            <a:pPr lvl="1">
              <a:defRPr sz="1800"/>
            </a:pPr>
            <a:r>
              <a:rPr sz="3600"/>
              <a:t>As long as necessary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Naming Wrap Up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Reveal intent</a:t>
            </a:r>
            <a:endParaRPr sz="3600"/>
          </a:p>
          <a:p>
            <a:pPr lvl="0">
              <a:defRPr sz="1800"/>
            </a:pPr>
            <a:r>
              <a:rPr sz="3600"/>
              <a:t>Avoid disinformation</a:t>
            </a:r>
            <a:endParaRPr sz="3600"/>
          </a:p>
          <a:p>
            <a:pPr lvl="0">
              <a:defRPr sz="1800"/>
            </a:pPr>
            <a:r>
              <a:rPr sz="3600"/>
              <a:t>Use Problem Domain Names</a:t>
            </a:r>
            <a:endParaRPr sz="3600"/>
          </a:p>
          <a:p>
            <a:pPr lvl="0">
              <a:defRPr sz="1800"/>
            </a:pPr>
            <a:r>
              <a:rPr sz="3600"/>
              <a:t>Add Meaningful Context</a:t>
            </a:r>
            <a:endParaRPr sz="3600"/>
          </a:p>
          <a:p>
            <a:pPr lvl="0">
              <a:defRPr sz="1800"/>
            </a:pPr>
            <a:r>
              <a:rPr sz="3600"/>
              <a:t>Names in methods</a:t>
            </a:r>
            <a:endParaRPr sz="3600"/>
          </a:p>
          <a:p>
            <a:pPr lvl="0">
              <a:defRPr sz="1800"/>
            </a:pPr>
            <a:r>
              <a:rPr sz="3600"/>
              <a:t>Names in classes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long should it be?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Not longer than screen</a:t>
            </a:r>
            <a:endParaRPr sz="3600"/>
          </a:p>
          <a:p>
            <a:pPr lvl="0">
              <a:defRPr sz="1800"/>
            </a:pPr>
            <a:r>
              <a:rPr sz="3600"/>
              <a:t>Ideal</a:t>
            </a:r>
            <a:endParaRPr sz="3600"/>
          </a:p>
          <a:p>
            <a:pPr lvl="1">
              <a:defRPr sz="1800"/>
            </a:pPr>
            <a:r>
              <a:rPr b="1" sz="3600"/>
              <a:t>4 or 5 lines</a:t>
            </a:r>
            <a:endParaRPr b="1" sz="3600"/>
          </a:p>
          <a:p>
            <a:pPr lvl="0">
              <a:defRPr sz="1800"/>
            </a:pPr>
            <a:r>
              <a:rPr sz="3600"/>
              <a:t>Bottom Line</a:t>
            </a:r>
            <a:endParaRPr sz="3600"/>
          </a:p>
          <a:p>
            <a:pPr lvl="1">
              <a:defRPr sz="1800"/>
            </a:pPr>
            <a:r>
              <a:rPr b="1" sz="3600"/>
              <a:t>&lt;= 10 lines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so short?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 space for nested indentation</a:t>
            </a:r>
            <a:endParaRPr sz="3600"/>
          </a:p>
          <a:p>
            <a:pPr lvl="0">
              <a:defRPr sz="1800"/>
            </a:pPr>
            <a:r>
              <a:rPr sz="3600"/>
              <a:t>No space for nested if, while, for</a:t>
            </a:r>
            <a:endParaRPr sz="3600"/>
          </a:p>
          <a:p>
            <a:pPr lvl="1">
              <a:defRPr sz="1800"/>
            </a:pPr>
            <a:r>
              <a:rPr sz="3600"/>
              <a:t>You must use separate function</a:t>
            </a:r>
            <a:endParaRPr sz="3600"/>
          </a:p>
          <a:p>
            <a:pPr lvl="2">
              <a:defRPr sz="1800"/>
            </a:pPr>
            <a:r>
              <a:rPr sz="3600"/>
              <a:t>with meaningful name</a:t>
            </a:r>
            <a:endParaRPr sz="3600"/>
          </a:p>
          <a:p>
            <a:pPr lvl="0">
              <a:defRPr sz="1800"/>
            </a:pPr>
            <a:r>
              <a:rPr sz="3600"/>
              <a:t>No space for bugs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 Function works at one abstraction level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b="1" sz="1944"/>
              <a:t>def check_out():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amounts = calculate_amounts()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discounts = calculate_discounts()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if (amounts &gt; 1000)</a:t>
            </a:r>
            <a:endParaRPr b="1" sz="1944"/>
          </a:p>
          <a:p>
            <a:pPr lvl="2" marL="720090" indent="-240030" defTabSz="315468">
              <a:spcBef>
                <a:spcPts val="2200"/>
              </a:spcBef>
              <a:defRPr sz="1800"/>
            </a:pPr>
            <a:r>
              <a:rPr b="1" sz="1944"/>
              <a:t>discounts *= 1.2</a:t>
            </a:r>
            <a:endParaRPr b="1" sz="1944"/>
          </a:p>
          <a:p>
            <a:pPr lvl="2" marL="720090" indent="-240030" defTabSz="315468">
              <a:spcBef>
                <a:spcPts val="2200"/>
              </a:spcBef>
              <a:defRPr sz="1800"/>
            </a:pPr>
            <a:r>
              <a:rPr b="1" sz="1944"/>
              <a:t>shippings = 0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else</a:t>
            </a:r>
            <a:endParaRPr b="1" sz="1944"/>
          </a:p>
          <a:p>
            <a:pPr lvl="2" marL="720090" indent="-240030" defTabSz="315468">
              <a:spcBef>
                <a:spcPts val="2200"/>
              </a:spcBef>
              <a:defRPr sz="1800"/>
            </a:pPr>
            <a:r>
              <a:rPr b="1" sz="1944"/>
              <a:t>shippings = amounts * 0.05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end</a:t>
            </a:r>
            <a:endParaRPr b="1"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b="1" sz="1944"/>
              <a:t>amounts - discounts + shippings</a:t>
            </a:r>
            <a:endParaRPr b="1" sz="1944"/>
          </a:p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b="1" sz="1944"/>
              <a:t>end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A function does one thing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Single responsibility</a:t>
            </a:r>
            <a:endParaRPr sz="3600"/>
          </a:p>
          <a:p>
            <a:pPr lvl="1">
              <a:defRPr sz="1800"/>
            </a:pPr>
            <a:r>
              <a:rPr sz="3600"/>
              <a:t>One abstraction level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How?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Extract functions until you can’t</a:t>
            </a:r>
            <a:endParaRPr sz="3600"/>
          </a:p>
          <a:p>
            <a:pPr lvl="0">
              <a:defRPr sz="1800"/>
            </a:pPr>
            <a:r>
              <a:rPr b="1" sz="3600">
                <a:solidFill>
                  <a:srgbClr val="F39019"/>
                </a:solidFill>
              </a:rPr>
              <a:t>Wait for testableHtml refactoring demo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 Arguments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Ask explicitly, do not dig!</a:t>
            </a:r>
            <a:endParaRPr sz="3600"/>
          </a:p>
          <a:p>
            <a:pPr lvl="1">
              <a:defRPr sz="1800"/>
            </a:pPr>
            <a:r>
              <a:rPr b="1" sz="3600"/>
              <a:t>para1.</a:t>
            </a:r>
            <a:r>
              <a:rPr b="1" sz="3600">
                <a:solidFill>
                  <a:srgbClr val="70BF41"/>
                </a:solidFill>
              </a:rPr>
              <a:t>getXXX()</a:t>
            </a:r>
            <a:r>
              <a:rPr b="1" sz="3600"/>
              <a:t>.</a:t>
            </a:r>
            <a:r>
              <a:rPr b="1" sz="3600">
                <a:solidFill>
                  <a:srgbClr val="B36AE2"/>
                </a:solidFill>
              </a:rPr>
              <a:t>getYYY()</a:t>
            </a:r>
            <a:r>
              <a:rPr b="1" sz="3600"/>
              <a:t>.getZZZ()</a:t>
            </a:r>
            <a:endParaRPr b="1" sz="3600"/>
          </a:p>
          <a:p>
            <a:pPr lvl="1">
              <a:defRPr sz="1800"/>
            </a:pPr>
            <a:r>
              <a:rPr sz="3600"/>
              <a:t>Ask instead</a:t>
            </a:r>
            <a:endParaRPr sz="3600"/>
          </a:p>
          <a:p>
            <a:pPr lvl="2">
              <a:defRPr sz="1800"/>
            </a:pPr>
            <a:r>
              <a:rPr b="1" sz="3600">
                <a:solidFill>
                  <a:srgbClr val="0365C0"/>
                </a:solidFill>
              </a:rPr>
              <a:t>def</a:t>
            </a:r>
            <a:r>
              <a:rPr b="1" sz="3600"/>
              <a:t> function(zzz)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 Arguments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Boolean Arguments</a:t>
            </a:r>
            <a:endParaRPr sz="3600"/>
          </a:p>
          <a:p>
            <a:pPr lvl="1">
              <a:defRPr sz="1800"/>
            </a:pPr>
            <a:r>
              <a:rPr sz="3600"/>
              <a:t>Is it two functions?</a:t>
            </a:r>
            <a:endParaRPr sz="3600"/>
          </a:p>
          <a:p>
            <a:pPr lvl="2">
              <a:defRPr sz="1800"/>
            </a:pPr>
            <a:r>
              <a:rPr sz="3600"/>
              <a:t>Maybe you should write two functions</a:t>
            </a:r>
            <a:endParaRPr sz="3600"/>
          </a:p>
          <a:p>
            <a:pPr lvl="2">
              <a:defRPr sz="1800"/>
            </a:pPr>
            <a:r>
              <a:rPr b="1" sz="3600">
                <a:solidFill>
                  <a:srgbClr val="0365C0"/>
                </a:solidFill>
              </a:rPr>
              <a:t>void</a:t>
            </a:r>
            <a:r>
              <a:rPr b="1" sz="3600"/>
              <a:t> checkOut(</a:t>
            </a:r>
            <a:r>
              <a:rPr b="1" sz="3600">
                <a:solidFill>
                  <a:srgbClr val="0365C0"/>
                </a:solidFill>
              </a:rPr>
              <a:t>boolean</a:t>
            </a:r>
            <a:r>
              <a:rPr b="1" sz="3600"/>
              <a:t> isVIP)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Tim Ottinger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Ottinger's Rules for Variable and Class Naming</a:t>
            </a:r>
            <a:endParaRPr sz="3600"/>
          </a:p>
          <a:p>
            <a:pPr lvl="0">
              <a:defRPr sz="1800"/>
            </a:pPr>
            <a:r>
              <a:rPr sz="3600"/>
              <a:t>1997</a:t>
            </a:r>
            <a:endParaRPr sz="3600"/>
          </a:p>
          <a:p>
            <a:pPr lvl="0">
              <a:defRPr sz="1800"/>
            </a:pPr>
            <a:r>
              <a:rPr sz="3600"/>
              <a:t>Most downloaded OO-paper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 Arguments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Different types whenever possible</a:t>
            </a:r>
            <a:endParaRPr sz="3600"/>
          </a:p>
          <a:p>
            <a:pPr lvl="1">
              <a:defRPr sz="1800"/>
            </a:pPr>
            <a:r>
              <a:rPr b="1" sz="3600">
                <a:solidFill>
                  <a:srgbClr val="0365C0"/>
                </a:solidFill>
              </a:rPr>
              <a:t>String</a:t>
            </a:r>
            <a:r>
              <a:rPr b="1" sz="3600"/>
              <a:t> encodeDate(</a:t>
            </a:r>
            <a:r>
              <a:rPr b="1" sz="3600">
                <a:solidFill>
                  <a:srgbClr val="0365C0"/>
                </a:solidFill>
              </a:rPr>
              <a:t>int</a:t>
            </a:r>
            <a:r>
              <a:rPr b="1" sz="3600"/>
              <a:t> year, </a:t>
            </a:r>
            <a:r>
              <a:rPr b="1" sz="3600">
                <a:solidFill>
                  <a:srgbClr val="0365C0"/>
                </a:solidFill>
              </a:rPr>
              <a:t>int</a:t>
            </a:r>
            <a:r>
              <a:rPr b="1" sz="3600"/>
              <a:t> month, </a:t>
            </a:r>
            <a:r>
              <a:rPr b="1" sz="3600">
                <a:solidFill>
                  <a:srgbClr val="0365C0"/>
                </a:solidFill>
              </a:rPr>
              <a:t>int</a:t>
            </a:r>
            <a:r>
              <a:rPr b="1" sz="3600"/>
              <a:t> day)</a:t>
            </a:r>
            <a:endParaRPr b="1" sz="3600"/>
          </a:p>
          <a:p>
            <a:pPr lvl="1">
              <a:defRPr sz="1800"/>
            </a:pPr>
            <a:r>
              <a:rPr b="1" sz="3600">
                <a:solidFill>
                  <a:srgbClr val="0365C0"/>
                </a:solidFill>
              </a:rPr>
              <a:t>String</a:t>
            </a:r>
            <a:r>
              <a:rPr b="1" sz="3600"/>
              <a:t> encodeDate(</a:t>
            </a:r>
            <a:r>
              <a:rPr b="1" sz="3600">
                <a:solidFill>
                  <a:srgbClr val="0365C0"/>
                </a:solidFill>
              </a:rPr>
              <a:t>Year</a:t>
            </a:r>
            <a:r>
              <a:rPr b="1" sz="3600"/>
              <a:t> year, </a:t>
            </a:r>
            <a:r>
              <a:rPr b="1" sz="3600">
                <a:solidFill>
                  <a:srgbClr val="0365C0"/>
                </a:solidFill>
              </a:rPr>
              <a:t>Month</a:t>
            </a:r>
            <a:r>
              <a:rPr b="1" sz="3600"/>
              <a:t> month, </a:t>
            </a:r>
            <a:r>
              <a:rPr b="1" sz="3600">
                <a:solidFill>
                  <a:srgbClr val="0365C0"/>
                </a:solidFill>
              </a:rPr>
              <a:t>Day</a:t>
            </a:r>
            <a:r>
              <a:rPr b="1" sz="3600"/>
              <a:t> day)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 Arguments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Number of arguments</a:t>
            </a:r>
            <a:endParaRPr sz="3600"/>
          </a:p>
          <a:p>
            <a:pPr lvl="1">
              <a:defRPr sz="1800"/>
            </a:pPr>
            <a:r>
              <a:rPr sz="3600"/>
              <a:t>&lt;= 3</a:t>
            </a:r>
            <a:endParaRPr sz="3600"/>
          </a:p>
          <a:p>
            <a:pPr lvl="0">
              <a:defRPr sz="1800"/>
            </a:pPr>
            <a:r>
              <a:rPr sz="3600"/>
              <a:t>What about more?</a:t>
            </a:r>
            <a:endParaRPr sz="3600"/>
          </a:p>
          <a:p>
            <a:pPr lvl="1">
              <a:defRPr sz="1800"/>
            </a:pPr>
            <a:r>
              <a:rPr sz="3600"/>
              <a:t>object?</a:t>
            </a:r>
            <a:endParaRPr sz="3600"/>
          </a:p>
          <a:p>
            <a:pPr lvl="1">
              <a:defRPr sz="1800"/>
            </a:pPr>
            <a:r>
              <a:rPr sz="3600"/>
              <a:t>Too much responsibilities?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Command-Query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Command</a:t>
            </a:r>
            <a:endParaRPr sz="3600"/>
          </a:p>
          <a:p>
            <a:pPr lvl="1">
              <a:defRPr sz="1800"/>
            </a:pPr>
            <a:r>
              <a:rPr sz="3600"/>
              <a:t>side-effect</a:t>
            </a:r>
            <a:endParaRPr sz="3600"/>
          </a:p>
          <a:p>
            <a:pPr lvl="1">
              <a:defRPr sz="1800"/>
            </a:pPr>
            <a:r>
              <a:rPr sz="3600"/>
              <a:t>never return value</a:t>
            </a:r>
            <a:endParaRPr sz="3600"/>
          </a:p>
          <a:p>
            <a:pPr lvl="0">
              <a:defRPr sz="1800"/>
            </a:pPr>
            <a:r>
              <a:rPr sz="3600"/>
              <a:t>Query</a:t>
            </a:r>
            <a:endParaRPr sz="3600"/>
          </a:p>
          <a:p>
            <a:pPr lvl="1">
              <a:defRPr sz="1800"/>
            </a:pPr>
            <a:r>
              <a:rPr sz="3600"/>
              <a:t>No side-effect</a:t>
            </a:r>
            <a:endParaRPr sz="3600"/>
          </a:p>
          <a:p>
            <a:pPr lvl="1">
              <a:defRPr sz="1800"/>
            </a:pPr>
            <a:r>
              <a:rPr sz="3600"/>
              <a:t>Return values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Output Argument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void appendLastName(StringBuffer name) {</a:t>
            </a:r>
            <a:endParaRPr sz="3600"/>
          </a:p>
          <a:p>
            <a:pPr lvl="1">
              <a:defRPr sz="1800"/>
            </a:pPr>
            <a:r>
              <a:rPr sz="3600"/>
              <a:t>name.append(“Last name”);</a:t>
            </a:r>
            <a:endParaRPr sz="3600"/>
          </a:p>
          <a:p>
            <a:pPr lvl="0">
              <a:defRPr sz="1800"/>
            </a:pPr>
            <a:r>
              <a:rPr sz="3600"/>
              <a:t>}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Exception Handling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Never mix exception handling with normal execution flow</a:t>
            </a:r>
            <a:endParaRPr sz="3600"/>
          </a:p>
          <a:p>
            <a:pPr lvl="1">
              <a:defRPr sz="1800"/>
            </a:pPr>
            <a:r>
              <a:rPr sz="3600"/>
              <a:t>inconsistency</a:t>
            </a:r>
            <a:endParaRPr sz="3600"/>
          </a:p>
          <a:p>
            <a:pPr lvl="0">
              <a:defRPr sz="1800"/>
            </a:pPr>
            <a:r>
              <a:rPr sz="3600"/>
              <a:t>A function may raise exception must be wholly wrapped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 Wrap Up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How long should it be?</a:t>
            </a:r>
            <a:endParaRPr sz="3600"/>
          </a:p>
          <a:p>
            <a:pPr lvl="0">
              <a:defRPr sz="1800"/>
            </a:pPr>
            <a:r>
              <a:rPr sz="3600"/>
              <a:t>One abstraction level</a:t>
            </a:r>
            <a:endParaRPr sz="3600"/>
          </a:p>
          <a:p>
            <a:pPr lvl="0">
              <a:defRPr sz="1800"/>
            </a:pPr>
            <a:r>
              <a:rPr sz="3600"/>
              <a:t>Single Responsibility</a:t>
            </a:r>
            <a:endParaRPr sz="3600"/>
          </a:p>
          <a:p>
            <a:pPr lvl="0">
              <a:defRPr sz="1800"/>
            </a:pPr>
            <a:r>
              <a:rPr sz="3600"/>
              <a:t>Function Arguments?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What’s missing?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Switch?</a:t>
            </a:r>
            <a:endParaRPr sz="3600"/>
          </a:p>
          <a:p>
            <a:pPr lvl="0">
              <a:defRPr sz="1800"/>
            </a:pPr>
            <a:r>
              <a:rPr sz="3600"/>
              <a:t>Comments?</a:t>
            </a:r>
            <a:endParaRPr sz="3600"/>
          </a:p>
          <a:p>
            <a:pPr lvl="0">
              <a:defRPr sz="1800"/>
            </a:pPr>
            <a:r>
              <a:rPr sz="3600"/>
              <a:t>Formatting?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Now, </a:t>
            </a:r>
            <a:r>
              <a:rPr sz="8000">
                <a:solidFill>
                  <a:srgbClr val="70BF41"/>
                </a:solidFill>
              </a:rPr>
              <a:t>Demo Time!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Reveal Intent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Reveal Intent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int r;</a:t>
            </a:r>
            <a:r>
              <a:rPr sz="3600">
                <a:solidFill>
                  <a:srgbClr val="70BF41"/>
                </a:solidFill>
              </a:rPr>
              <a:t> // remaining days in month</a:t>
            </a:r>
            <a:endParaRPr sz="3600"/>
          </a:p>
          <a:p>
            <a:pPr lvl="0">
              <a:defRPr sz="1800"/>
            </a:pPr>
            <a:r>
              <a:rPr b="1" sz="3600"/>
              <a:t>int y;</a:t>
            </a:r>
            <a:r>
              <a:rPr sz="3600"/>
              <a:t> </a:t>
            </a:r>
            <a:r>
              <a:rPr sz="3600">
                <a:solidFill>
                  <a:srgbClr val="70BF41"/>
                </a:solidFill>
              </a:rPr>
              <a:t>// elapsed years since World War ||</a:t>
            </a:r>
            <a:endParaRPr sz="3600">
              <a:solidFill>
                <a:srgbClr val="70BF41"/>
              </a:solidFill>
            </a:endParaRPr>
          </a:p>
          <a:p>
            <a:pPr lvl="0">
              <a:defRPr sz="1800"/>
            </a:pPr>
            <a:r>
              <a:rPr b="1" sz="3600"/>
              <a:t>void copy(int[] a1, int[] a2);</a:t>
            </a:r>
            <a:r>
              <a:rPr sz="3600">
                <a:solidFill>
                  <a:srgbClr val="70BF41"/>
                </a:solidFill>
              </a:rPr>
              <a:t> //Copy numbers from a1 to a2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Reveal Intent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int remainDaysInMonth;</a:t>
            </a:r>
            <a:endParaRPr b="1" sz="3600"/>
          </a:p>
          <a:p>
            <a:pPr lvl="0">
              <a:defRPr sz="1800"/>
            </a:pPr>
            <a:r>
              <a:rPr b="1" sz="3600"/>
              <a:t>int elapsedYearsSinceWorldWar2;</a:t>
            </a:r>
            <a:endParaRPr b="1" sz="3600"/>
          </a:p>
          <a:p>
            <a:pPr lvl="0">
              <a:defRPr sz="1800"/>
            </a:pPr>
            <a:r>
              <a:rPr b="1" sz="3600"/>
              <a:t>void copy(int[] source, int[] destination);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637366"/>
            <a:ext cx="11099800" cy="569637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Reveal Intent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Avoid Disinformation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Avoid disinformation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Avoid meaning collision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b="1" sz="3168"/>
              <a:t>XXXList</a:t>
            </a:r>
            <a:endParaRPr b="1"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b="1" sz="3168"/>
              <a:t>YYYTree</a:t>
            </a:r>
            <a:endParaRPr b="1"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b="1" sz="3168"/>
              <a:t>ZZZMap</a:t>
            </a:r>
            <a:endParaRPr b="1"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Avoid visually similar names in same namespace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b="1" sz="3168"/>
              <a:t>thisIsAMethod</a:t>
            </a:r>
            <a:endParaRPr b="1"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b="1" sz="3168"/>
              <a:t>thisIsAMethod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