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304" r:id="rId27"/>
    <p:sldId id="305" r:id="rId28"/>
    <p:sldId id="307" r:id="rId29"/>
    <p:sldId id="284" r:id="rId30"/>
    <p:sldId id="285" r:id="rId31"/>
    <p:sldId id="286" r:id="rId32"/>
    <p:sldId id="309" r:id="rId33"/>
    <p:sldId id="308" r:id="rId34"/>
    <p:sldId id="315" r:id="rId35"/>
    <p:sldId id="316" r:id="rId36"/>
    <p:sldId id="287" r:id="rId37"/>
    <p:sldId id="289" r:id="rId38"/>
    <p:sldId id="290" r:id="rId39"/>
    <p:sldId id="291" r:id="rId40"/>
    <p:sldId id="294" r:id="rId41"/>
    <p:sldId id="288" r:id="rId42"/>
    <p:sldId id="295" r:id="rId43"/>
    <p:sldId id="297" r:id="rId44"/>
    <p:sldId id="298" r:id="rId45"/>
    <p:sldId id="299" r:id="rId46"/>
    <p:sldId id="296" r:id="rId47"/>
    <p:sldId id="300" r:id="rId48"/>
    <p:sldId id="301" r:id="rId49"/>
    <p:sldId id="302" r:id="rId50"/>
    <p:sldId id="303" r:id="rId51"/>
    <p:sldId id="306" r:id="rId52"/>
    <p:sldId id="310" r:id="rId53"/>
    <p:sldId id="311" r:id="rId54"/>
    <p:sldId id="312" r:id="rId55"/>
    <p:sldId id="313" r:id="rId56"/>
    <p:sldId id="31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14-4-7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iwei.in.cyber@gmail.com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 crash course</a:t>
            </a:r>
          </a:p>
          <a:p>
            <a:r>
              <a:rPr kumimoji="1" lang="en-US" altLang="zh-CN" dirty="0" smtClean="0">
                <a:solidFill>
                  <a:srgbClr val="008000"/>
                </a:solidFill>
                <a:hlinkClick r:id="rId2"/>
              </a:rPr>
              <a:t>Email</a:t>
            </a:r>
            <a:r>
              <a:rPr kumimoji="1" lang="zh-CN" altLang="en-US" dirty="0" smtClean="0">
                <a:solidFill>
                  <a:srgbClr val="008000"/>
                </a:solidFill>
                <a:hlinkClick r:id="rId2"/>
              </a:rPr>
              <a:t>：</a:t>
            </a:r>
            <a:r>
              <a:rPr kumimoji="1" lang="en-US" altLang="zh-CN" dirty="0" smtClean="0">
                <a:solidFill>
                  <a:srgbClr val="008000"/>
                </a:solidFill>
                <a:hlinkClick r:id="rId2"/>
              </a:rPr>
              <a:t>yiwei.in.cyber@gmail.com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r>
              <a:rPr kumimoji="1" lang="en-US" altLang="zh-CN" dirty="0" err="1" smtClean="0">
                <a:solidFill>
                  <a:srgbClr val="008000"/>
                </a:solidFill>
              </a:rPr>
              <a:t>Weibo</a:t>
            </a:r>
            <a:r>
              <a:rPr kumimoji="1" lang="en-US" altLang="zh-CN" dirty="0" smtClean="0">
                <a:solidFill>
                  <a:srgbClr val="008000"/>
                </a:solidFill>
              </a:rPr>
              <a:t>: @</a:t>
            </a:r>
            <a:r>
              <a:rPr kumimoji="1" lang="zh-CN" altLang="en-US" dirty="0" smtClean="0">
                <a:solidFill>
                  <a:srgbClr val="008000"/>
                </a:solidFill>
              </a:rPr>
              <a:t>开发与编程的那些破事儿和乐事儿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79" y="-494633"/>
            <a:ext cx="4364789" cy="43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58" y="2326105"/>
            <a:ext cx="5788526" cy="6015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 World!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3366FF"/>
                </a:solidFill>
              </a:rPr>
              <a:t>main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putStrLn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366867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58" y="2326105"/>
            <a:ext cx="5788526" cy="6015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 World!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3366FF"/>
                </a:solidFill>
              </a:rPr>
              <a:t>main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putStrLn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“Hello World!”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1122947" y="788737"/>
            <a:ext cx="1497264" cy="1229894"/>
          </a:xfrm>
          <a:prstGeom prst="wedgeRectCallout">
            <a:avLst>
              <a:gd name="adj1" fmla="val -27083"/>
              <a:gd name="adj2" fmla="val 842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 name</a:t>
            </a:r>
            <a:endParaRPr kumimoji="1"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860842" y="3836737"/>
            <a:ext cx="1577474" cy="842210"/>
          </a:xfrm>
          <a:prstGeom prst="wedgeRoundRectCallout">
            <a:avLst>
              <a:gd name="adj1" fmla="val -67443"/>
              <a:gd name="adj2" fmla="val -1740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 call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58" y="2025315"/>
            <a:ext cx="5788526" cy="6015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solidFill>
                <a:srgbClr val="3366FF"/>
              </a:solidFill>
            </a:endParaRPr>
          </a:p>
          <a:p>
            <a:endParaRPr kumimoji="1" lang="en-US" altLang="zh-CN" dirty="0">
              <a:solidFill>
                <a:srgbClr val="3366FF"/>
              </a:solidFill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</a:rPr>
              <a:t>main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putStrLn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“Hello World!”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Spoiler</a:t>
            </a:r>
            <a:r>
              <a:rPr kumimoji="1" lang="en-US" altLang="zh-CN" dirty="0" smtClean="0">
                <a:solidFill>
                  <a:srgbClr val="008000"/>
                </a:solidFill>
              </a:rPr>
              <a:t>: we won’t fully understand this line without understanding Monad!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 World!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3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declare a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192421"/>
            <a:ext cx="5280526" cy="14036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</a:p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x) {</a:t>
            </a:r>
          </a:p>
          <a:p>
            <a:pPr marL="0" indent="0">
              <a:buNone/>
            </a:pPr>
            <a:r>
              <a:rPr kumimoji="1" lang="en-US" altLang="zh-CN" dirty="0" smtClean="0"/>
              <a:t>   return x + 1;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6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declare a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192421"/>
            <a:ext cx="5280526" cy="14036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x  = x + 1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6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to declare a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192421"/>
            <a:ext cx="5280526" cy="14036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plussOne</a:t>
            </a:r>
            <a:r>
              <a:rPr kumimoji="1" lang="en-US" altLang="zh-CN" dirty="0" smtClean="0">
                <a:solidFill>
                  <a:srgbClr val="0000FF"/>
                </a:solidFill>
              </a:rPr>
              <a:t> :: Integer </a:t>
            </a:r>
            <a:r>
              <a:rPr kumimoji="1" lang="en-US" altLang="zh-CN" dirty="0">
                <a:solidFill>
                  <a:srgbClr val="0000FF"/>
                </a:solidFill>
              </a:rPr>
              <a:t>-</a:t>
            </a:r>
            <a:r>
              <a:rPr kumimoji="1" lang="en-US" altLang="zh-CN" dirty="0" smtClean="0">
                <a:solidFill>
                  <a:srgbClr val="0000FF"/>
                </a:solidFill>
              </a:rPr>
              <a:t>&gt; Integer</a:t>
            </a:r>
          </a:p>
          <a:p>
            <a:pPr marL="0" indent="0">
              <a:buNone/>
            </a:pP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x  = x + 1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7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Type information of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 mandatory</a:t>
            </a:r>
          </a:p>
          <a:p>
            <a:pPr lvl="1"/>
            <a:r>
              <a:rPr kumimoji="1" lang="en-US" altLang="zh-CN" dirty="0" smtClean="0"/>
              <a:t>Haskell inferences type information automatically</a:t>
            </a:r>
          </a:p>
          <a:p>
            <a:r>
              <a:rPr kumimoji="1" lang="en-US" altLang="zh-CN" dirty="0" smtClean="0"/>
              <a:t>Explicitness is preferred</a:t>
            </a:r>
          </a:p>
          <a:p>
            <a:pPr lvl="1"/>
            <a:r>
              <a:rPr kumimoji="1" lang="en-US" altLang="zh-CN" dirty="0" smtClean="0"/>
              <a:t>Readability</a:t>
            </a:r>
          </a:p>
          <a:p>
            <a:pPr lvl="1"/>
            <a:r>
              <a:rPr kumimoji="1" lang="en-US" altLang="zh-CN" dirty="0" smtClean="0"/>
              <a:t>Correctness</a:t>
            </a:r>
          </a:p>
          <a:p>
            <a:pPr lvl="1"/>
            <a:r>
              <a:rPr kumimoji="1" lang="en-US" altLang="zh-CN" dirty="0" smtClean="0"/>
              <a:t>Sometimes auto inference is not accurate enough!</a:t>
            </a:r>
          </a:p>
        </p:txBody>
      </p:sp>
    </p:spTree>
    <p:extLst>
      <p:ext uri="{BB962C8B-B14F-4D97-AF65-F5344CB8AC3E}">
        <p14:creationId xmlns:p14="http://schemas.microsoft.com/office/powerpoint/2010/main" val="395172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closer 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:: Integer -&gt; Integer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2352843" y="962526"/>
            <a:ext cx="1644315" cy="1029369"/>
          </a:xfrm>
          <a:prstGeom prst="wedgeRectCallout">
            <a:avLst>
              <a:gd name="adj1" fmla="val -20833"/>
              <a:gd name="adj2" fmla="val 767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Parameter type</a:t>
            </a:r>
            <a:endParaRPr kumimoji="1"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3997158" y="3342105"/>
            <a:ext cx="1697790" cy="868947"/>
          </a:xfrm>
          <a:prstGeom prst="wedgeEllipseCallout">
            <a:avLst>
              <a:gd name="adj1" fmla="val -38377"/>
              <a:gd name="adj2" fmla="val -1382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Return 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closer 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Haskell type starts with a capital letter</a:t>
            </a:r>
          </a:p>
          <a:p>
            <a:pPr lvl="1"/>
            <a:r>
              <a:rPr kumimoji="1" lang="en-US" altLang="zh-CN" dirty="0" smtClean="0"/>
              <a:t>Integer,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Fractional, Rational, Double</a:t>
            </a:r>
          </a:p>
          <a:p>
            <a:r>
              <a:rPr kumimoji="1" lang="en-US" altLang="zh-CN" dirty="0" smtClean="0"/>
              <a:t>No automatic type conversion</a:t>
            </a:r>
          </a:p>
          <a:p>
            <a:pPr lvl="1"/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1.0 (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error!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 (floor 1.0) (</a:t>
            </a:r>
            <a:r>
              <a:rPr kumimoji="1" lang="en-US" altLang="zh-CN" dirty="0" smtClean="0">
                <a:solidFill>
                  <a:srgbClr val="AD0101"/>
                </a:solidFill>
              </a:rPr>
              <a:t>ok!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48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 function with more arguments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9474" y="2072105"/>
            <a:ext cx="5507789" cy="11630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:: Integer -&gt; Integer -&gt; Integer</a:t>
            </a:r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um x y = x + 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02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Evolution of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229895" y="2513263"/>
            <a:ext cx="6831263" cy="8823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 Stream</a:t>
            </a:r>
            <a:endParaRPr kumimoji="1" lang="zh-CN" altLang="en-US" dirty="0"/>
          </a:p>
        </p:txBody>
      </p:sp>
      <p:sp>
        <p:nvSpPr>
          <p:cNvPr id="8" name="圆角右箭头 7"/>
          <p:cNvSpPr/>
          <p:nvPr/>
        </p:nvSpPr>
        <p:spPr>
          <a:xfrm>
            <a:off x="2499894" y="1470525"/>
            <a:ext cx="2967790" cy="1243263"/>
          </a:xfrm>
          <a:prstGeom prst="ben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Academic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虚尾箭头 12"/>
          <p:cNvSpPr/>
          <p:nvPr/>
        </p:nvSpPr>
        <p:spPr>
          <a:xfrm rot="1825724">
            <a:off x="5467684" y="1831474"/>
            <a:ext cx="1537369" cy="681789"/>
          </a:xfrm>
          <a:prstGeom prst="stripedRightArrow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5133473" y="516146"/>
            <a:ext cx="1590842" cy="954379"/>
          </a:xfrm>
          <a:prstGeom prst="wedgeRoundRectCallout">
            <a:avLst>
              <a:gd name="adj1" fmla="val -25875"/>
              <a:gd name="adj2" fmla="val 765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Sweet point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61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closer 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:: Integer -&gt; Integer -&gt; Integer</a:t>
            </a:r>
            <a:endParaRPr kumimoji="1"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2199104" y="989265"/>
            <a:ext cx="1243264" cy="922420"/>
          </a:xfrm>
          <a:prstGeom prst="wedgeRectCallout">
            <a:avLst>
              <a:gd name="adj1" fmla="val -24059"/>
              <a:gd name="adj2" fmla="val 12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1st argument type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2820736" y="3703052"/>
            <a:ext cx="1350211" cy="1042737"/>
          </a:xfrm>
          <a:prstGeom prst="wedgeRectCallout">
            <a:avLst>
              <a:gd name="adj1" fmla="val 26692"/>
              <a:gd name="adj2" fmla="val -1387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2nd argument type</a:t>
            </a:r>
            <a:endParaRPr kumimoji="1"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6149474" y="2553369"/>
            <a:ext cx="1630947" cy="1016000"/>
          </a:xfrm>
          <a:prstGeom prst="wedgeEllipseCallout">
            <a:avLst>
              <a:gd name="adj1" fmla="val -92964"/>
              <a:gd name="adj2" fmla="val -3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Return 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98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Even closer 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sum function should not only work with Integer!</a:t>
            </a:r>
          </a:p>
          <a:p>
            <a:pPr lvl="1"/>
            <a:r>
              <a:rPr kumimoji="1" lang="en-US" altLang="zh-CN" dirty="0" smtClean="0"/>
              <a:t>Double</a:t>
            </a:r>
          </a:p>
          <a:p>
            <a:pPr lvl="1"/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Fractional</a:t>
            </a:r>
          </a:p>
          <a:p>
            <a:r>
              <a:rPr kumimoji="1" lang="en-US" altLang="zh-CN" dirty="0" smtClean="0"/>
              <a:t>All number types work with ‘+’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9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Generic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</a:p>
          <a:p>
            <a:pPr marL="0" indent="0">
              <a:buNone/>
            </a:pPr>
            <a:r>
              <a:rPr kumimoji="1" lang="en-US" altLang="zh-CN" dirty="0" smtClean="0"/>
              <a:t>template&lt;</a:t>
            </a:r>
            <a:r>
              <a:rPr kumimoji="1" lang="en-US" altLang="zh-CN" dirty="0" err="1" smtClean="0"/>
              <a:t>typename</a:t>
            </a:r>
            <a:r>
              <a:rPr kumimoji="1" lang="en-US" altLang="zh-CN" dirty="0" smtClean="0"/>
              <a:t> T&gt;</a:t>
            </a:r>
          </a:p>
          <a:p>
            <a:pPr marL="0" indent="0">
              <a:buNone/>
            </a:pPr>
            <a:r>
              <a:rPr kumimoji="1" lang="en-US" altLang="zh-CN" dirty="0" smtClean="0"/>
              <a:t>T sum(T x, T y)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return x + y;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83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Haskell : Type variable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895" y="2152316"/>
            <a:ext cx="6460958" cy="1069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:: a -&gt; a -&gt; a</a:t>
            </a:r>
          </a:p>
          <a:p>
            <a:r>
              <a:rPr kumimoji="1" lang="en-US" altLang="zh-CN" dirty="0" smtClean="0"/>
              <a:t>sum x y = x + y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550737" y="922421"/>
            <a:ext cx="1711158" cy="855579"/>
          </a:xfrm>
          <a:prstGeom prst="wedgeRectCallout">
            <a:avLst>
              <a:gd name="adj1" fmla="val -25520"/>
              <a:gd name="adj2" fmla="val 1078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Type variable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77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Haskell : Type variable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895" y="2152316"/>
            <a:ext cx="6460958" cy="1069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:: a -&gt; a -&gt; a</a:t>
            </a:r>
          </a:p>
          <a:p>
            <a:r>
              <a:rPr kumimoji="1" lang="en-US" altLang="zh-CN" dirty="0" smtClean="0"/>
              <a:t>sum x y = x + y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550737" y="922421"/>
            <a:ext cx="1711158" cy="855579"/>
          </a:xfrm>
          <a:prstGeom prst="wedgeRectCallout">
            <a:avLst>
              <a:gd name="adj1" fmla="val -25520"/>
              <a:gd name="adj2" fmla="val 1078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Type variable</a:t>
            </a:r>
            <a:endParaRPr kumimoji="1" lang="zh-CN" altLang="en-US" dirty="0"/>
          </a:p>
        </p:txBody>
      </p:sp>
      <p:sp>
        <p:nvSpPr>
          <p:cNvPr id="6" name="乘 5"/>
          <p:cNvSpPr/>
          <p:nvPr/>
        </p:nvSpPr>
        <p:spPr>
          <a:xfrm>
            <a:off x="2958431" y="592221"/>
            <a:ext cx="4585369" cy="4237790"/>
          </a:xfrm>
          <a:prstGeom prst="mathMultiply">
            <a:avLst>
              <a:gd name="adj1" fmla="val 96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72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Haskell : Type variable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895" y="2152316"/>
            <a:ext cx="6460958" cy="1069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sum :: </a:t>
            </a:r>
            <a:r>
              <a:rPr kumimoji="1" lang="en-US" altLang="zh-CN" dirty="0" smtClean="0">
                <a:solidFill>
                  <a:srgbClr val="3366FF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3366FF"/>
                </a:solidFill>
              </a:rPr>
              <a:t>Num</a:t>
            </a:r>
            <a:r>
              <a:rPr kumimoji="1" lang="en-US" altLang="zh-CN" dirty="0" smtClean="0">
                <a:solidFill>
                  <a:srgbClr val="3366FF"/>
                </a:solidFill>
              </a:rPr>
              <a:t> a) =&gt; </a:t>
            </a:r>
            <a:r>
              <a:rPr kumimoji="1" lang="en-US" altLang="zh-CN" dirty="0" smtClean="0"/>
              <a:t>a -&gt; a -&gt; a</a:t>
            </a:r>
          </a:p>
          <a:p>
            <a:r>
              <a:rPr kumimoji="1" lang="en-US" altLang="zh-CN" dirty="0" smtClean="0"/>
              <a:t>sum x y = x + y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791368" y="922421"/>
            <a:ext cx="1711158" cy="855579"/>
          </a:xfrm>
          <a:prstGeom prst="wedgeRectCallout">
            <a:avLst>
              <a:gd name="adj1" fmla="val -25520"/>
              <a:gd name="adj2" fmla="val 1078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 constraint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10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Frequently used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Integer,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Double, Fractional, Rational</a:t>
            </a:r>
          </a:p>
          <a:p>
            <a:r>
              <a:rPr kumimoji="1" lang="en-US" altLang="zh-CN" dirty="0" smtClean="0"/>
              <a:t>Char, String</a:t>
            </a:r>
          </a:p>
          <a:p>
            <a:pPr lvl="1"/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’, ‘0’, ‘\n’, ‘\t’</a:t>
            </a:r>
          </a:p>
          <a:p>
            <a:pPr lvl="1"/>
            <a:r>
              <a:rPr kumimoji="1" lang="en-US" altLang="zh-CN" dirty="0" smtClean="0"/>
              <a:t>“this is a string”</a:t>
            </a:r>
          </a:p>
          <a:p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[1, 2, 3, 5, 7]</a:t>
            </a:r>
          </a:p>
          <a:p>
            <a:pPr lvl="1"/>
            <a:r>
              <a:rPr kumimoji="1" lang="en-US" altLang="zh-CN" dirty="0" smtClean="0"/>
              <a:t>[1..7]</a:t>
            </a:r>
          </a:p>
          <a:p>
            <a:pPr lvl="1"/>
            <a:r>
              <a:rPr kumimoji="1" lang="en-US" altLang="zh-CN" dirty="0" smtClean="0"/>
              <a:t>[1, 3..10]</a:t>
            </a:r>
          </a:p>
          <a:p>
            <a:pPr lvl="1"/>
            <a:r>
              <a:rPr kumimoji="1" lang="en-US" altLang="zh-CN" dirty="0" smtClean="0"/>
              <a:t>[“this”, “that”, “here”, “there”]</a:t>
            </a:r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[1, 2, “this”, 7]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Tuple</a:t>
            </a:r>
          </a:p>
          <a:p>
            <a:pPr lvl="1"/>
            <a:r>
              <a:rPr kumimoji="1" lang="en-US" altLang="zh-CN" dirty="0" smtClean="0">
                <a:solidFill>
                  <a:schemeClr val="tx1"/>
                </a:solidFill>
              </a:rPr>
              <a:t>(1, 2)</a:t>
            </a:r>
          </a:p>
          <a:p>
            <a:pPr lvl="1"/>
            <a:r>
              <a:rPr kumimoji="1" lang="en-US" altLang="zh-CN" dirty="0" smtClean="0">
                <a:solidFill>
                  <a:schemeClr val="tx1"/>
                </a:solidFill>
              </a:rPr>
              <a:t>(5, “this”, [1, 2, “that”])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Frequently used types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259263"/>
            <a:ext cx="7543800" cy="1403684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Map</a:t>
            </a:r>
          </a:p>
          <a:p>
            <a:pPr marL="320040" lvl="1" indent="0">
              <a:buNone/>
            </a:pPr>
            <a:r>
              <a:rPr kumimoji="1" lang="en-US" altLang="zh-CN" dirty="0" smtClean="0"/>
              <a:t>import </a:t>
            </a:r>
            <a:r>
              <a:rPr kumimoji="1" lang="en-US" altLang="zh-CN" dirty="0" err="1" smtClean="0"/>
              <a:t>Data.Map</a:t>
            </a:r>
            <a:endParaRPr kumimoji="1" lang="en-US" altLang="zh-CN" dirty="0" smtClean="0"/>
          </a:p>
          <a:p>
            <a:pPr marL="320040" lvl="1" indent="0">
              <a:buNone/>
            </a:pPr>
            <a:r>
              <a:rPr kumimoji="1" lang="en-US" altLang="zh-CN" dirty="0" smtClean="0"/>
              <a:t>m = </a:t>
            </a:r>
            <a:r>
              <a:rPr kumimoji="1" lang="en-US" altLang="zh-CN" dirty="0" err="1" smtClean="0"/>
              <a:t>fromList</a:t>
            </a:r>
            <a:r>
              <a:rPr kumimoji="1" lang="en-US" altLang="zh-CN" dirty="0" smtClean="0"/>
              <a:t> [(“three”, 3), (“four”, 4)]</a:t>
            </a:r>
          </a:p>
          <a:p>
            <a:pPr marL="320040" lvl="1" indent="0">
              <a:buNone/>
            </a:pPr>
            <a:r>
              <a:rPr kumimoji="1" lang="en-US" altLang="zh-CN" dirty="0" err="1" smtClean="0"/>
              <a:t>Data.Map.lookup</a:t>
            </a:r>
            <a:r>
              <a:rPr kumimoji="1" lang="en-US" altLang="zh-CN" dirty="0" smtClean="0"/>
              <a:t> “three” 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Common list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 : [2, 3, 4] == [1, 2, 3, 4]</a:t>
            </a:r>
          </a:p>
          <a:p>
            <a:r>
              <a:rPr kumimoji="1" lang="en-US" altLang="zh-CN" dirty="0" smtClean="0"/>
              <a:t>[1, 2] ++ [3, 4] == [1, 2, 3, 4]</a:t>
            </a:r>
          </a:p>
          <a:p>
            <a:r>
              <a:rPr kumimoji="1" lang="en-US" altLang="zh-CN" dirty="0" smtClean="0"/>
              <a:t>length [1, 2, 3, 4] == 4</a:t>
            </a:r>
          </a:p>
          <a:p>
            <a:r>
              <a:rPr kumimoji="1" lang="en-US" altLang="zh-CN" dirty="0" smtClean="0"/>
              <a:t>head [1, 2, 3, 4] == 1</a:t>
            </a:r>
          </a:p>
          <a:p>
            <a:r>
              <a:rPr kumimoji="1" lang="en-US" altLang="zh-CN" dirty="0" smtClean="0"/>
              <a:t>tail [1, 2, 3, 4] == [2, 3, 4]</a:t>
            </a:r>
          </a:p>
          <a:p>
            <a:r>
              <a:rPr kumimoji="1" lang="en-US" altLang="zh-CN" dirty="0" smtClean="0"/>
              <a:t>(head [1, 2, 3, 4]) : (tail [1, 2, 3, 4]) == [1, 2, 3, 4]</a:t>
            </a:r>
          </a:p>
          <a:p>
            <a:r>
              <a:rPr kumimoji="1" lang="en-US" altLang="zh-CN" dirty="0" smtClean="0"/>
              <a:t>take 2 [1, 5, 7, 9] = [1, 5]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40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Smaller than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 calls</a:t>
            </a:r>
          </a:p>
          <a:p>
            <a:r>
              <a:rPr kumimoji="1" lang="en-US" altLang="zh-CN" dirty="0" smtClean="0"/>
              <a:t>if then … else …</a:t>
            </a:r>
          </a:p>
          <a:p>
            <a:r>
              <a:rPr kumimoji="1" lang="en-US" altLang="zh-CN" dirty="0" smtClean="0"/>
              <a:t>case …</a:t>
            </a:r>
          </a:p>
          <a:p>
            <a:r>
              <a:rPr kumimoji="1" lang="en-US" altLang="zh-CN" dirty="0" smtClean="0"/>
              <a:t>guards</a:t>
            </a:r>
          </a:p>
          <a:p>
            <a:r>
              <a:rPr kumimoji="1" lang="en-US" altLang="zh-CN" dirty="0" smtClean="0"/>
              <a:t>let / where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653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Haskell?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Named after Haskell Curry</a:t>
            </a:r>
          </a:p>
          <a:p>
            <a:r>
              <a:rPr kumimoji="1" lang="en-US" altLang="zh-CN" dirty="0" smtClean="0"/>
              <a:t>Purely functional programming language</a:t>
            </a:r>
          </a:p>
          <a:p>
            <a:r>
              <a:rPr kumimoji="1" lang="en-US" altLang="zh-CN" dirty="0" smtClean="0"/>
              <a:t>Strong static typing</a:t>
            </a:r>
          </a:p>
          <a:p>
            <a:r>
              <a:rPr kumimoji="1" lang="en-US" altLang="zh-CN" dirty="0" smtClean="0"/>
              <a:t>Lazy evaluation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3" y="1737895"/>
            <a:ext cx="2000275" cy="24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if then … else 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497263"/>
            <a:ext cx="7543800" cy="23662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maxOfTwo</a:t>
            </a:r>
            <a:r>
              <a:rPr kumimoji="1" lang="en-US" altLang="zh-CN" dirty="0" smtClean="0"/>
              <a:t> x y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if</a:t>
            </a:r>
            <a:r>
              <a:rPr kumimoji="1" lang="en-US" altLang="zh-CN" dirty="0" smtClean="0"/>
              <a:t> x &gt; y </a:t>
            </a:r>
            <a:r>
              <a:rPr kumimoji="1" lang="en-US" altLang="zh-CN" dirty="0" smtClean="0">
                <a:solidFill>
                  <a:srgbClr val="3366FF"/>
                </a:solidFill>
              </a:rPr>
              <a:t>then</a:t>
            </a:r>
            <a:r>
              <a:rPr kumimoji="1" lang="en-US" altLang="zh-CN" dirty="0" smtClean="0"/>
              <a:t> x </a:t>
            </a:r>
            <a:r>
              <a:rPr kumimoji="1" lang="en-US" altLang="zh-CN" dirty="0" smtClean="0">
                <a:solidFill>
                  <a:srgbClr val="3366FF"/>
                </a:solidFill>
              </a:rPr>
              <a:t>else</a:t>
            </a:r>
            <a:r>
              <a:rPr kumimoji="1" lang="en-US" altLang="zh-CN" dirty="0" smtClean="0"/>
              <a:t> y</a:t>
            </a:r>
          </a:p>
          <a:p>
            <a:pPr marL="0" indent="0">
              <a:buNone/>
            </a:pPr>
            <a:r>
              <a:rPr kumimoji="1" lang="en-US" altLang="zh-CN" dirty="0" err="1" smtClean="0"/>
              <a:t>maxOfThree</a:t>
            </a:r>
            <a:r>
              <a:rPr kumimoji="1" lang="en-US" altLang="zh-CN" dirty="0" smtClean="0"/>
              <a:t> x y z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if</a:t>
            </a:r>
            <a:r>
              <a:rPr kumimoji="1" lang="en-US" altLang="zh-CN" dirty="0" smtClean="0"/>
              <a:t> x &gt; y </a:t>
            </a:r>
            <a:r>
              <a:rPr kumimoji="1" lang="en-US" altLang="zh-CN" dirty="0" smtClean="0">
                <a:solidFill>
                  <a:srgbClr val="3366FF"/>
                </a:solidFill>
              </a:rPr>
              <a:t>then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maxOfTwo</a:t>
            </a:r>
            <a:r>
              <a:rPr kumimoji="1" lang="en-US" altLang="zh-CN" dirty="0" smtClean="0"/>
              <a:t> x z) </a:t>
            </a:r>
            <a:r>
              <a:rPr kumimoji="1" lang="en-US" altLang="zh-CN" dirty="0" smtClean="0">
                <a:solidFill>
                  <a:srgbClr val="3366FF"/>
                </a:solidFill>
              </a:rPr>
              <a:t>else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maxOfThree</a:t>
            </a:r>
            <a:r>
              <a:rPr kumimoji="1" lang="en-US" altLang="zh-CN" dirty="0" smtClean="0"/>
              <a:t> y z)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6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case …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1457158"/>
            <a:ext cx="7543800" cy="26335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pluralize n = case n of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	</a:t>
            </a:r>
            <a:r>
              <a:rPr kumimoji="1" lang="en-US" altLang="zh-CN" dirty="0" smtClean="0">
                <a:solidFill>
                  <a:schemeClr val="tx1"/>
                </a:solidFill>
              </a:rPr>
              <a:t>0 -&gt;</a:t>
            </a:r>
            <a:r>
              <a:rPr kumimoji="1" lang="en-US" altLang="zh-CN" dirty="0" smtClean="0">
                <a:solidFill>
                  <a:srgbClr val="008000"/>
                </a:solidFill>
              </a:rPr>
              <a:t> “zero apples”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1 -&gt;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“one apple”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_ -&gt;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“some apples”</a:t>
            </a:r>
          </a:p>
        </p:txBody>
      </p:sp>
    </p:spTree>
    <p:extLst>
      <p:ext uri="{BB962C8B-B14F-4D97-AF65-F5344CB8AC3E}">
        <p14:creationId xmlns:p14="http://schemas.microsoft.com/office/powerpoint/2010/main" val="365355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Rewrite case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(Pattern Matching)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1457158"/>
            <a:ext cx="7543800" cy="26335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pluralize 0 =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“zero apples”</a:t>
            </a:r>
          </a:p>
          <a:p>
            <a:pPr marL="0" indent="0">
              <a:buNone/>
            </a:pPr>
            <a:r>
              <a:rPr kumimoji="1" lang="en-US" altLang="zh-CN" dirty="0" smtClean="0"/>
              <a:t>pluralize 1 =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“one apple”</a:t>
            </a:r>
          </a:p>
          <a:p>
            <a:pPr marL="0" indent="0">
              <a:buNone/>
            </a:pPr>
            <a:r>
              <a:rPr kumimoji="1" lang="en-US" altLang="zh-CN" dirty="0" smtClean="0"/>
              <a:t>pluralize _ = 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“some apples”</a:t>
            </a:r>
          </a:p>
        </p:txBody>
      </p:sp>
    </p:spTree>
    <p:extLst>
      <p:ext uri="{BB962C8B-B14F-4D97-AF65-F5344CB8AC3E}">
        <p14:creationId xmlns:p14="http://schemas.microsoft.com/office/powerpoint/2010/main" val="550348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matching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 (x : </a:t>
            </a:r>
            <a:r>
              <a:rPr kumimoji="1" lang="en-US" altLang="zh-CN" dirty="0" err="1" smtClean="0"/>
              <a:t>xs</a:t>
            </a:r>
            <a:r>
              <a:rPr kumimoji="1" lang="en-US" altLang="zh-CN" dirty="0" smtClean="0"/>
              <a:t>) = x</a:t>
            </a:r>
          </a:p>
          <a:p>
            <a:r>
              <a:rPr kumimoji="1" lang="en-US" altLang="zh-CN" dirty="0" smtClean="0"/>
              <a:t>f [9, 7, 5, 3, 1] == 9</a:t>
            </a:r>
          </a:p>
          <a:p>
            <a:pPr lvl="1"/>
            <a:r>
              <a:rPr kumimoji="1" lang="en-US" altLang="zh-CN" dirty="0" smtClean="0"/>
              <a:t>x == 9</a:t>
            </a:r>
          </a:p>
          <a:p>
            <a:pPr lvl="1"/>
            <a:r>
              <a:rPr kumimoji="1" lang="en-US" altLang="zh-CN" dirty="0" err="1" smtClean="0"/>
              <a:t>xs</a:t>
            </a:r>
            <a:r>
              <a:rPr kumimoji="1" lang="en-US" altLang="zh-CN" dirty="0" smtClean="0"/>
              <a:t> = [7, 5, 3, 1]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Matching against data constructor</a:t>
            </a:r>
          </a:p>
          <a:p>
            <a:pPr lvl="1"/>
            <a:r>
              <a:rPr kumimoji="1" lang="en-US" altLang="zh-CN" dirty="0" smtClean="0"/>
              <a:t>Type constructor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4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constructor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Person = Programmer String Integer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 | </a:t>
            </a:r>
            <a:r>
              <a:rPr kumimoji="1" lang="en-US" altLang="zh-CN" dirty="0" err="1" smtClean="0"/>
              <a:t>NonProgrammer</a:t>
            </a:r>
            <a:r>
              <a:rPr kumimoji="1" lang="en-US" altLang="zh-CN" dirty="0" smtClean="0"/>
              <a:t> String String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p1 = Programmer “Someone” 10</a:t>
            </a:r>
          </a:p>
          <a:p>
            <a:pPr marL="0" indent="0">
              <a:buNone/>
            </a:pPr>
            <a:r>
              <a:rPr kumimoji="1" lang="en-US" altLang="zh-CN" dirty="0" smtClean="0"/>
              <a:t>p2 = </a:t>
            </a:r>
            <a:r>
              <a:rPr kumimoji="1" lang="en-US" altLang="zh-CN" dirty="0" err="1" smtClean="0"/>
              <a:t>NonProgrammer</a:t>
            </a:r>
            <a:r>
              <a:rPr kumimoji="1" lang="en-US" altLang="zh-CN" dirty="0" smtClean="0"/>
              <a:t> “</a:t>
            </a:r>
            <a:r>
              <a:rPr kumimoji="1" lang="en-US" altLang="zh-CN" dirty="0" err="1" smtClean="0"/>
              <a:t>SomeoneElse</a:t>
            </a:r>
            <a:r>
              <a:rPr kumimoji="1" lang="en-US" altLang="zh-CN" dirty="0" smtClean="0"/>
              <a:t>” “Advertisement”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ghci</a:t>
            </a:r>
            <a:r>
              <a:rPr kumimoji="1" lang="en-US" altLang="zh-CN" dirty="0" smtClean="0"/>
              <a:t>&gt; :type p1 == :type p2</a:t>
            </a:r>
          </a:p>
          <a:p>
            <a:pPr marL="0" indent="0">
              <a:buNone/>
            </a:pPr>
            <a:r>
              <a:rPr kumimoji="1" lang="en-US" altLang="zh-CN" dirty="0" err="1" smtClean="0"/>
              <a:t>ghci</a:t>
            </a:r>
            <a:r>
              <a:rPr kumimoji="1" lang="en-US" altLang="zh-CN" dirty="0" smtClean="0"/>
              <a:t>&gt; :type p1</a:t>
            </a:r>
          </a:p>
          <a:p>
            <a:pPr marL="0" indent="0">
              <a:buNone/>
            </a:pPr>
            <a:r>
              <a:rPr kumimoji="1" lang="en-US" altLang="zh-CN" dirty="0" smtClean="0"/>
              <a:t>p1 :: Person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71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Typeclasses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1844842"/>
            <a:ext cx="7543800" cy="788737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000" y="3007895"/>
            <a:ext cx="7543800" cy="1042737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Think </a:t>
            </a:r>
            <a:r>
              <a:rPr kumimoji="1" lang="en-US" altLang="zh-CN" dirty="0" err="1" smtClean="0"/>
              <a:t>typeclass</a:t>
            </a:r>
            <a:r>
              <a:rPr kumimoji="1" lang="en-US" altLang="zh-CN" dirty="0" smtClean="0"/>
              <a:t> as interface in Java or C#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Eq</a:t>
            </a:r>
            <a:r>
              <a:rPr kumimoji="1" lang="en-US" altLang="zh-CN" dirty="0" smtClean="0"/>
              <a:t> a </a:t>
            </a:r>
            <a:r>
              <a:rPr kumimoji="1" lang="en-US" altLang="zh-CN" dirty="0" smtClean="0">
                <a:solidFill>
                  <a:srgbClr val="3366FF"/>
                </a:solidFill>
              </a:rPr>
              <a:t>where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(==) :: a -&gt; a -&gt; </a:t>
            </a:r>
            <a:r>
              <a:rPr kumimoji="1" lang="en-US" altLang="zh-CN" dirty="0" err="1" smtClean="0"/>
              <a:t>Bool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instance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Eq</a:t>
            </a:r>
            <a:r>
              <a:rPr kumimoji="1" lang="en-US" altLang="zh-CN" dirty="0" smtClean="0"/>
              <a:t> Person </a:t>
            </a:r>
            <a:r>
              <a:rPr kumimoji="1" lang="en-US" altLang="zh-CN" dirty="0" smtClean="0">
                <a:solidFill>
                  <a:srgbClr val="3366FF"/>
                </a:solidFill>
              </a:rPr>
              <a:t>where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x == y =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037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guards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697789"/>
            <a:ext cx="7543800" cy="2058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abs n</a:t>
            </a:r>
          </a:p>
          <a:p>
            <a:pPr marL="0" indent="0">
              <a:buNone/>
            </a:pPr>
            <a:r>
              <a:rPr kumimoji="1" lang="en-US" altLang="zh-CN" dirty="0" smtClean="0"/>
              <a:t>   | n &lt; 0 = -n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| otherwise = 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3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Sequences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470526"/>
            <a:ext cx="7543800" cy="279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</a:p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mult_and_add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x)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 = x;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y = y * y;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y = y + 2;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return y;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73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Sequences </a:t>
            </a:r>
            <a:r>
              <a:rPr kumimoji="1" lang="en-US" altLang="zh-CN" dirty="0" smtClean="0">
                <a:solidFill>
                  <a:srgbClr val="3366FF"/>
                </a:solidFill>
              </a:rPr>
              <a:t>(let)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1470526"/>
            <a:ext cx="7543800" cy="279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</a:p>
          <a:p>
            <a:pPr marL="0" indent="0">
              <a:buNone/>
            </a:pPr>
            <a:r>
              <a:rPr kumimoji="1" lang="en-US" altLang="zh-CN" dirty="0" err="1" smtClean="0"/>
              <a:t>mult_and_add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x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y =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z = y * y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r = z + 2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in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r</a:t>
            </a:r>
          </a:p>
        </p:txBody>
      </p:sp>
    </p:spTree>
    <p:extLst>
      <p:ext uri="{BB962C8B-B14F-4D97-AF65-F5344CB8AC3E}">
        <p14:creationId xmlns:p14="http://schemas.microsoft.com/office/powerpoint/2010/main" val="173911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Sequences </a:t>
            </a:r>
            <a:r>
              <a:rPr kumimoji="1" lang="en-US" altLang="zh-CN" dirty="0" smtClean="0">
                <a:solidFill>
                  <a:srgbClr val="3366FF"/>
                </a:solidFill>
              </a:rPr>
              <a:t>(where)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1470526"/>
            <a:ext cx="7543800" cy="279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</a:p>
          <a:p>
            <a:pPr marL="0" indent="0">
              <a:buNone/>
            </a:pPr>
            <a:r>
              <a:rPr kumimoji="1" lang="en-US" altLang="zh-CN" dirty="0" err="1" smtClean="0"/>
              <a:t>mult_and_add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x = </a:t>
            </a:r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3366FF"/>
                </a:solidFill>
              </a:rPr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where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y =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z = y * y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r = z + 2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67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 enough history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Miranda, 1985</a:t>
            </a:r>
          </a:p>
          <a:p>
            <a:pPr lvl="1"/>
            <a:r>
              <a:rPr kumimoji="1" lang="en-US" altLang="zh-CN" dirty="0" smtClean="0"/>
              <a:t>Lazy</a:t>
            </a:r>
          </a:p>
          <a:p>
            <a:pPr lvl="1"/>
            <a:r>
              <a:rPr kumimoji="1" lang="en-US" altLang="zh-CN" dirty="0" smtClean="0"/>
              <a:t>Pure-functional</a:t>
            </a:r>
          </a:p>
          <a:p>
            <a:pPr lvl="1"/>
            <a:r>
              <a:rPr kumimoji="1" lang="en-US" altLang="zh-CN" dirty="0" smtClean="0"/>
              <a:t>Proprietary software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915361"/>
            <a:ext cx="3848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Immutability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1470526"/>
            <a:ext cx="7543800" cy="279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</a:t>
            </a:r>
          </a:p>
          <a:p>
            <a:pPr marL="0" indent="0">
              <a:buNone/>
            </a:pPr>
            <a:r>
              <a:rPr kumimoji="1" lang="en-US" altLang="zh-CN" dirty="0" err="1" smtClean="0"/>
              <a:t>mult_and_add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x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y =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y</a:t>
            </a:r>
            <a:r>
              <a:rPr kumimoji="1" lang="en-US" altLang="zh-CN" dirty="0" smtClean="0"/>
              <a:t> = y * y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y</a:t>
            </a:r>
            <a:r>
              <a:rPr kumimoji="1" lang="en-US" altLang="zh-CN" dirty="0" smtClean="0"/>
              <a:t> = z + 2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in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76894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Loops?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 …</a:t>
            </a:r>
          </a:p>
          <a:p>
            <a:r>
              <a:rPr kumimoji="1" lang="en-US" altLang="zh-CN" dirty="0" smtClean="0"/>
              <a:t>while …</a:t>
            </a:r>
          </a:p>
          <a:p>
            <a:r>
              <a:rPr kumimoji="1" lang="en-US" altLang="zh-CN" dirty="0" smtClean="0"/>
              <a:t>do … while</a:t>
            </a:r>
          </a:p>
        </p:txBody>
      </p:sp>
    </p:spTree>
    <p:extLst>
      <p:ext uri="{BB962C8B-B14F-4D97-AF65-F5344CB8AC3E}">
        <p14:creationId xmlns:p14="http://schemas.microsoft.com/office/powerpoint/2010/main" val="2004792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Where are loops?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 …</a:t>
            </a:r>
          </a:p>
          <a:p>
            <a:r>
              <a:rPr kumimoji="1" lang="en-US" altLang="zh-CN" dirty="0" smtClean="0"/>
              <a:t>while …</a:t>
            </a:r>
          </a:p>
          <a:p>
            <a:r>
              <a:rPr kumimoji="1" lang="en-US" altLang="zh-CN" dirty="0" smtClean="0"/>
              <a:t>do … while</a:t>
            </a:r>
          </a:p>
        </p:txBody>
      </p:sp>
      <p:sp>
        <p:nvSpPr>
          <p:cNvPr id="4" name="乘 3"/>
          <p:cNvSpPr/>
          <p:nvPr/>
        </p:nvSpPr>
        <p:spPr>
          <a:xfrm>
            <a:off x="1577474" y="1082842"/>
            <a:ext cx="3890210" cy="4157579"/>
          </a:xfrm>
          <a:prstGeom prst="mathMultiply">
            <a:avLst>
              <a:gd name="adj1" fmla="val 80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51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 recursion instead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5579" y="1524000"/>
            <a:ext cx="7450221" cy="322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Factorial</a:t>
            </a:r>
          </a:p>
          <a:p>
            <a:pPr marL="0" indent="0">
              <a:buNone/>
            </a:pPr>
            <a:r>
              <a:rPr kumimoji="1" lang="en-US" altLang="zh-CN" dirty="0" smtClean="0"/>
              <a:t>In Java: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factorial_of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n)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result = 1;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&lt;= n)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    result *=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}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result;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8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 recursion instead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5579" y="1524000"/>
            <a:ext cx="7450221" cy="3221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Factorial</a:t>
            </a:r>
          </a:p>
          <a:p>
            <a:pPr marL="0" indent="0">
              <a:buNone/>
            </a:pPr>
            <a:r>
              <a:rPr kumimoji="1" lang="en-US" altLang="zh-CN" dirty="0" smtClean="0"/>
              <a:t>In Haskell:</a:t>
            </a:r>
          </a:p>
          <a:p>
            <a:pPr marL="0" indent="0">
              <a:buNone/>
            </a:pPr>
            <a:r>
              <a:rPr kumimoji="1" lang="en-US" altLang="zh-CN" dirty="0" smtClean="0"/>
              <a:t>	factorial n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n == 1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then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1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   n * (factorial (n – 1))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02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Even better, use fold*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factorial n =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foldl</a:t>
            </a:r>
            <a:r>
              <a:rPr kumimoji="1" lang="en-US" altLang="zh-CN" dirty="0" smtClean="0"/>
              <a:t> (*) 1 [1..n]</a:t>
            </a:r>
          </a:p>
          <a:p>
            <a:r>
              <a:rPr kumimoji="1" lang="en-US" altLang="zh-CN" dirty="0" smtClean="0"/>
              <a:t>factorial n =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foldr</a:t>
            </a:r>
            <a:r>
              <a:rPr kumimoji="1" lang="en-US" altLang="zh-CN" dirty="0" smtClean="0"/>
              <a:t> (*) 1 [1..n]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26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Higher-order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Functions are first-class citizens in Haskell</a:t>
            </a:r>
          </a:p>
          <a:p>
            <a:pPr lvl="1"/>
            <a:r>
              <a:rPr kumimoji="1" lang="en-US" altLang="zh-CN" dirty="0" smtClean="0"/>
              <a:t>Functions can be passed</a:t>
            </a:r>
          </a:p>
          <a:p>
            <a:pPr lvl="1"/>
            <a:r>
              <a:rPr kumimoji="1" lang="en-US" altLang="zh-CN" dirty="0" smtClean="0"/>
              <a:t>Functions can be returned</a:t>
            </a:r>
          </a:p>
          <a:p>
            <a:r>
              <a:rPr kumimoji="1" lang="en-US" altLang="zh-CN" dirty="0" smtClean="0"/>
              <a:t>Function can be composed</a:t>
            </a:r>
          </a:p>
          <a:p>
            <a:pPr lvl="1"/>
            <a:r>
              <a:rPr kumimoji="1" lang="en-US" altLang="zh-CN" dirty="0" smtClean="0"/>
              <a:t>Higher-order Functions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68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Higher-order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eachPlusTwo</a:t>
            </a:r>
            <a:r>
              <a:rPr kumimoji="1" lang="en-US" altLang="zh-CN" dirty="0" smtClean="0"/>
              <a:t> list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map</a:t>
            </a:r>
            <a:r>
              <a:rPr kumimoji="1" lang="en-US" altLang="zh-CN" dirty="0" smtClean="0"/>
              <a:t> (+ 2) list</a:t>
            </a:r>
          </a:p>
          <a:p>
            <a:r>
              <a:rPr kumimoji="1" lang="en-US" altLang="zh-CN" dirty="0" err="1" smtClean="0"/>
              <a:t>getEvenNumbers</a:t>
            </a:r>
            <a:r>
              <a:rPr kumimoji="1" lang="en-US" altLang="zh-CN" dirty="0" smtClean="0"/>
              <a:t> list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filter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even</a:t>
            </a:r>
            <a:r>
              <a:rPr kumimoji="1" lang="en-US" altLang="zh-CN" dirty="0" smtClean="0"/>
              <a:t> list</a:t>
            </a:r>
          </a:p>
          <a:p>
            <a:r>
              <a:rPr kumimoji="1" lang="en-US" altLang="zh-CN" dirty="0" err="1" smtClean="0"/>
              <a:t>eachEvenNumbersPlusTwo</a:t>
            </a:r>
            <a:r>
              <a:rPr kumimoji="1" lang="en-US" altLang="zh-CN" dirty="0" smtClean="0"/>
              <a:t> list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map</a:t>
            </a:r>
            <a:r>
              <a:rPr kumimoji="1" lang="en-US" altLang="zh-CN" dirty="0" smtClean="0"/>
              <a:t> (+2) (</a:t>
            </a:r>
            <a:r>
              <a:rPr kumimoji="1" lang="en-US" altLang="zh-CN" dirty="0" smtClean="0">
                <a:solidFill>
                  <a:srgbClr val="0000FF"/>
                </a:solidFill>
              </a:rPr>
              <a:t>filter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even</a:t>
            </a:r>
            <a:r>
              <a:rPr kumimoji="1" lang="en-US" altLang="zh-CN" dirty="0" smtClean="0"/>
              <a:t> list)</a:t>
            </a:r>
          </a:p>
          <a:p>
            <a:r>
              <a:rPr kumimoji="1" lang="en-US" altLang="zh-CN" dirty="0" err="1" smtClean="0"/>
              <a:t>eachListEvenNumbersPlusTwo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list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3366FF"/>
                </a:solidFill>
              </a:rPr>
              <a:t>map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eachEvenNumbersPlusTwo</a:t>
            </a:r>
            <a:r>
              <a:rPr kumimoji="1" lang="en-US" altLang="zh-CN" dirty="0" smtClean="0"/>
              <a:t> list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eachListEvenNumbersPlusTwo</a:t>
            </a:r>
            <a:r>
              <a:rPr kumimoji="1" lang="en-US" altLang="zh-CN" dirty="0" smtClean="0"/>
              <a:t> =</a:t>
            </a:r>
          </a:p>
          <a:p>
            <a:pPr marL="0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>
                <a:solidFill>
                  <a:srgbClr val="3366FF"/>
                </a:solidFill>
              </a:rPr>
              <a:t>map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eachEvenNumbersPlusTwo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00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Functions Composition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229895"/>
            <a:ext cx="7543800" cy="2794000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kumimoji="1" lang="en-US" altLang="zh-CN" dirty="0" smtClean="0"/>
              <a:t>f x = x + 1</a:t>
            </a:r>
          </a:p>
          <a:p>
            <a:pPr marL="320040" lvl="1" indent="0">
              <a:buNone/>
            </a:pPr>
            <a:r>
              <a:rPr kumimoji="1" lang="en-US" altLang="zh-CN" dirty="0" smtClean="0"/>
              <a:t>g x = x * x</a:t>
            </a:r>
          </a:p>
          <a:p>
            <a:pPr marL="320040" lvl="1" indent="0">
              <a:buNone/>
            </a:pPr>
            <a:r>
              <a:rPr kumimoji="1" lang="en-US" altLang="zh-CN" dirty="0" smtClean="0"/>
              <a:t>h x = g (f x)</a:t>
            </a:r>
          </a:p>
          <a:p>
            <a:pPr marL="320040" lvl="1" indent="0">
              <a:buNone/>
            </a:pPr>
            <a:r>
              <a:rPr kumimoji="1" lang="en-US" altLang="zh-CN" dirty="0" smtClean="0"/>
              <a:t>h’ x = (</a:t>
            </a:r>
            <a:r>
              <a:rPr kumimoji="1" lang="en-US" altLang="zh-CN" dirty="0" smtClean="0">
                <a:solidFill>
                  <a:srgbClr val="FF0000"/>
                </a:solidFill>
              </a:rPr>
              <a:t>g </a:t>
            </a:r>
            <a:r>
              <a:rPr kumimoji="1" lang="en-US" altLang="zh-CN" sz="2400" dirty="0" smtClean="0">
                <a:solidFill>
                  <a:srgbClr val="3366FF"/>
                </a:solidFill>
              </a:rPr>
              <a:t>.</a:t>
            </a:r>
            <a:r>
              <a:rPr kumimoji="1" lang="en-US" altLang="zh-CN" dirty="0" smtClean="0">
                <a:solidFill>
                  <a:srgbClr val="FF0000"/>
                </a:solidFill>
              </a:rPr>
              <a:t> f</a:t>
            </a:r>
            <a:r>
              <a:rPr kumimoji="1" lang="en-US" altLang="zh-CN" dirty="0" smtClean="0"/>
              <a:t>) x</a:t>
            </a:r>
          </a:p>
          <a:p>
            <a:pPr marL="320040" lvl="1" indent="0">
              <a:buNone/>
            </a:pPr>
            <a:r>
              <a:rPr kumimoji="1" lang="en-US" altLang="zh-CN" dirty="0" smtClean="0"/>
              <a:t>h’’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g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smtClean="0">
                <a:solidFill>
                  <a:srgbClr val="3366FF"/>
                </a:solidFill>
              </a:rPr>
              <a:t> f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28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Functions Composition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229895"/>
            <a:ext cx="7543800" cy="2794000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kumimoji="1" lang="en-US" altLang="zh-CN" dirty="0" smtClean="0"/>
              <a:t>(.) :: (b -&gt; c) -&gt; (a -&gt; b) -&gt; (a -&gt; 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 enough history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FPCA </a:t>
            </a:r>
            <a:r>
              <a:rPr kumimoji="1" lang="fr-FR" altLang="zh-CN" dirty="0" smtClean="0"/>
              <a:t>’</a:t>
            </a:r>
            <a:r>
              <a:rPr kumimoji="1" lang="en-US" altLang="zh-CN" dirty="0" smtClean="0"/>
              <a:t>87 (Portland, Oregon)</a:t>
            </a:r>
          </a:p>
          <a:p>
            <a:pPr lvl="1"/>
            <a:r>
              <a:rPr kumimoji="1" lang="en-US" altLang="zh-CN" dirty="0" smtClean="0"/>
              <a:t>A committee formed to</a:t>
            </a:r>
          </a:p>
          <a:p>
            <a:pPr lvl="2"/>
            <a:r>
              <a:rPr kumimoji="1" lang="en-US" altLang="zh-CN" dirty="0" smtClean="0"/>
              <a:t>Define open standard for FP languages</a:t>
            </a:r>
          </a:p>
          <a:p>
            <a:pPr lvl="2"/>
            <a:r>
              <a:rPr kumimoji="1" lang="en-US" altLang="zh-CN" dirty="0" smtClean="0"/>
              <a:t>Consolidate existing FP languages into a common one</a:t>
            </a:r>
          </a:p>
        </p:txBody>
      </p:sp>
    </p:spTree>
    <p:extLst>
      <p:ext uri="{BB962C8B-B14F-4D97-AF65-F5344CB8AC3E}">
        <p14:creationId xmlns:p14="http://schemas.microsoft.com/office/powerpoint/2010/main" val="19960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Bigger than functions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2232526"/>
            <a:ext cx="7543800" cy="1350211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Module</a:t>
            </a:r>
          </a:p>
          <a:p>
            <a:pPr marL="0" indent="0">
              <a:buNone/>
            </a:pPr>
            <a:r>
              <a:rPr kumimoji="1" lang="en-US" altLang="zh-CN" dirty="0" smtClean="0"/>
              <a:t>	module </a:t>
            </a:r>
            <a:r>
              <a:rPr kumimoji="1" lang="en-US" altLang="zh-CN" dirty="0" err="1" smtClean="0"/>
              <a:t>FooBar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(foo)</a:t>
            </a:r>
            <a:r>
              <a:rPr kumimoji="1" lang="en-US" altLang="zh-CN" dirty="0" smtClean="0"/>
              <a:t> where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import </a:t>
            </a:r>
            <a:r>
              <a:rPr kumimoji="1" lang="en-US" altLang="zh-CN" dirty="0" err="1" smtClean="0"/>
              <a:t>Data.Map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foo x m = </a:t>
            </a:r>
            <a:r>
              <a:rPr kumimoji="1" lang="en-US" altLang="zh-CN" dirty="0" err="1" smtClean="0"/>
              <a:t>Data.Map.lookup</a:t>
            </a:r>
            <a:r>
              <a:rPr kumimoji="1" lang="en-US" altLang="zh-CN" dirty="0" smtClean="0"/>
              <a:t> x m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3502526" y="1069474"/>
            <a:ext cx="1737895" cy="935789"/>
          </a:xfrm>
          <a:prstGeom prst="wedgeRectCallout">
            <a:avLst>
              <a:gd name="adj1" fmla="val -16987"/>
              <a:gd name="adj2" fmla="val 910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Optional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26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Cabal Projects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cabal 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r>
              <a:rPr kumimoji="1" lang="en-US" altLang="zh-CN" dirty="0" smtClean="0"/>
              <a:t>directory layouts</a:t>
            </a:r>
          </a:p>
          <a:p>
            <a:pPr lvl="1"/>
            <a:r>
              <a:rPr kumimoji="1" lang="en-US" altLang="zh-CN" dirty="0" err="1" smtClean="0"/>
              <a:t>First.Second.Module</a:t>
            </a:r>
            <a:r>
              <a:rPr kumimoji="1" lang="en-US" altLang="zh-CN" dirty="0" smtClean="0"/>
              <a:t> =&gt; First/Second/</a:t>
            </a:r>
            <a:r>
              <a:rPr kumimoji="1" lang="en-US" altLang="zh-CN" dirty="0" err="1" smtClean="0"/>
              <a:t>Module.hs</a:t>
            </a:r>
            <a:endParaRPr kumimoji="1" lang="en-US" altLang="zh-CN" dirty="0" smtClean="0"/>
          </a:p>
          <a:p>
            <a:r>
              <a:rPr kumimoji="1" lang="en-US" altLang="zh-CN" dirty="0" smtClean="0"/>
              <a:t>.cabal:</a:t>
            </a:r>
          </a:p>
          <a:p>
            <a:pPr marL="32004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library</a:t>
            </a:r>
          </a:p>
          <a:p>
            <a:pPr marL="32004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hs</a:t>
            </a:r>
            <a:r>
              <a:rPr kumimoji="1" lang="en-US" altLang="zh-CN" dirty="0" smtClean="0"/>
              <a:t>-source-</a:t>
            </a:r>
            <a:r>
              <a:rPr kumimoji="1" lang="en-US" altLang="zh-CN" dirty="0" err="1" smtClean="0"/>
              <a:t>dirs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pPr marL="32004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15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Cabal Projects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cabal configure</a:t>
            </a:r>
          </a:p>
          <a:p>
            <a:r>
              <a:rPr kumimoji="1" lang="en-US" altLang="zh-CN" dirty="0" smtClean="0"/>
              <a:t>cabal build</a:t>
            </a:r>
          </a:p>
          <a:p>
            <a:r>
              <a:rPr kumimoji="1" lang="en-US" altLang="zh-CN" dirty="0" smtClean="0"/>
              <a:t>cabal install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 C</a:t>
            </a:r>
          </a:p>
          <a:p>
            <a:pPr lvl="1"/>
            <a:r>
              <a:rPr kumimoji="1" lang="en-US" altLang="zh-CN" dirty="0" smtClean="0"/>
              <a:t>./configure &amp;&amp; make &amp;&amp; make 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34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Cabal best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Sandbox</a:t>
            </a:r>
          </a:p>
          <a:p>
            <a:pPr lvl="1"/>
            <a:r>
              <a:rPr kumimoji="1" lang="en-US" altLang="zh-CN" dirty="0" smtClean="0"/>
              <a:t>RVM in Ruby, </a:t>
            </a:r>
            <a:r>
              <a:rPr kumimoji="1" lang="en-US" altLang="zh-CN" dirty="0" err="1" smtClean="0"/>
              <a:t>virtualenv</a:t>
            </a:r>
            <a:r>
              <a:rPr kumimoji="1" lang="en-US" altLang="zh-CN" dirty="0" smtClean="0"/>
              <a:t> in Python</a:t>
            </a:r>
          </a:p>
          <a:p>
            <a:r>
              <a:rPr kumimoji="1" lang="en-US" altLang="zh-CN" dirty="0" smtClean="0"/>
              <a:t>cabal sandbox 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r>
              <a:rPr kumimoji="1" lang="en-US" altLang="zh-CN" dirty="0" smtClean="0"/>
              <a:t>cabal sandbox 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–sandbox=/path/to/sandbox</a:t>
            </a:r>
          </a:p>
          <a:p>
            <a:r>
              <a:rPr kumimoji="1" lang="en-US" altLang="zh-CN" dirty="0" smtClean="0"/>
              <a:t>cabal-</a:t>
            </a:r>
            <a:r>
              <a:rPr kumimoji="1" lang="en-US" altLang="zh-CN" dirty="0" err="1" smtClean="0"/>
              <a:t>dev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err="1" smtClean="0"/>
              <a:t>darcs</a:t>
            </a:r>
            <a:r>
              <a:rPr kumimoji="1" lang="en-US" altLang="zh-CN" dirty="0" smtClean="0"/>
              <a:t>: Version Control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41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Wrap 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Fuctions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function type</a:t>
            </a:r>
          </a:p>
          <a:p>
            <a:pPr lvl="1"/>
            <a:r>
              <a:rPr kumimoji="1" lang="en-US" altLang="zh-CN" dirty="0" smtClean="0"/>
              <a:t>types</a:t>
            </a:r>
          </a:p>
          <a:p>
            <a:pPr lvl="1"/>
            <a:r>
              <a:rPr kumimoji="1" lang="en-US" altLang="zh-CN" dirty="0" smtClean="0"/>
              <a:t>common types</a:t>
            </a:r>
          </a:p>
          <a:p>
            <a:r>
              <a:rPr kumimoji="1" lang="en-US" altLang="zh-CN" dirty="0" smtClean="0"/>
              <a:t>Smaller than functions</a:t>
            </a:r>
          </a:p>
          <a:p>
            <a:pPr lvl="1"/>
            <a:r>
              <a:rPr kumimoji="1" lang="en-US" altLang="zh-CN" dirty="0" smtClean="0"/>
              <a:t>if then else, case, guard, pattern matching</a:t>
            </a:r>
          </a:p>
          <a:p>
            <a:pPr lvl="1"/>
            <a:r>
              <a:rPr kumimoji="1" lang="en-US" altLang="zh-CN" dirty="0" smtClean="0"/>
              <a:t>higher-order functions, functions composition</a:t>
            </a:r>
          </a:p>
          <a:p>
            <a:r>
              <a:rPr kumimoji="1" lang="en-US" altLang="zh-CN" dirty="0" smtClean="0"/>
              <a:t>Bigger than functions</a:t>
            </a:r>
          </a:p>
          <a:p>
            <a:pPr lvl="1"/>
            <a:r>
              <a:rPr kumimoji="1" lang="en-US" altLang="zh-CN" dirty="0" smtClean="0"/>
              <a:t>modules</a:t>
            </a:r>
          </a:p>
          <a:p>
            <a:pPr lvl="1"/>
            <a:r>
              <a:rPr kumimoji="1" lang="en-US" altLang="zh-CN" dirty="0" smtClean="0"/>
              <a:t>cabal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88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 missing?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Record</a:t>
            </a:r>
          </a:p>
          <a:p>
            <a:r>
              <a:rPr kumimoji="1" lang="en-US" altLang="zh-CN" dirty="0" smtClean="0"/>
              <a:t>IO</a:t>
            </a:r>
          </a:p>
          <a:p>
            <a:r>
              <a:rPr kumimoji="1" lang="en-US" altLang="zh-CN" dirty="0" smtClean="0"/>
              <a:t>Monad</a:t>
            </a:r>
          </a:p>
          <a:p>
            <a:r>
              <a:rPr kumimoji="1" lang="en-US" altLang="zh-CN" dirty="0" smtClean="0"/>
              <a:t>Concurrency</a:t>
            </a:r>
          </a:p>
          <a:p>
            <a:r>
              <a:rPr kumimoji="1" lang="en-US" altLang="zh-CN" dirty="0" smtClean="0"/>
              <a:t>Web development</a:t>
            </a:r>
          </a:p>
          <a:p>
            <a:r>
              <a:rPr kumimoji="1" lang="en-US" altLang="zh-CN" dirty="0" smtClean="0"/>
              <a:t>Test</a:t>
            </a:r>
          </a:p>
          <a:p>
            <a:r>
              <a:rPr kumimoji="1" lang="en-US" altLang="zh-CN" dirty="0" smtClean="0"/>
              <a:t>Verification</a:t>
            </a:r>
          </a:p>
          <a:p>
            <a:r>
              <a:rPr kumimoji="1" lang="en-US" altLang="zh-CN" dirty="0" smtClean="0"/>
              <a:t>FFI</a:t>
            </a:r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39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 of crash course!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3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 enough history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Haskell 1.0 ( 1990 )</a:t>
            </a:r>
          </a:p>
          <a:p>
            <a:pPr lvl="1"/>
            <a:r>
              <a:rPr kumimoji="1" lang="en-US" altLang="zh-CN" dirty="0" smtClean="0"/>
              <a:t>GHC completely rewritten in Haskell</a:t>
            </a:r>
          </a:p>
          <a:p>
            <a:pPr lvl="2"/>
            <a:r>
              <a:rPr kumimoji="1" lang="en-US" altLang="zh-CN" dirty="0" smtClean="0"/>
              <a:t>First beta release on April 1, 1991</a:t>
            </a:r>
          </a:p>
          <a:p>
            <a:r>
              <a:rPr kumimoji="1" lang="en-US" altLang="zh-CN" dirty="0" smtClean="0"/>
              <a:t>Haskell 98</a:t>
            </a:r>
          </a:p>
          <a:p>
            <a:pPr lvl="1"/>
            <a:r>
              <a:rPr kumimoji="1" lang="en-US" altLang="zh-CN" dirty="0" smtClean="0"/>
              <a:t>Stable</a:t>
            </a:r>
          </a:p>
          <a:p>
            <a:pPr lvl="1"/>
            <a:r>
              <a:rPr kumimoji="1" lang="en-US" altLang="zh-CN" dirty="0" smtClean="0"/>
              <a:t>Standard library</a:t>
            </a:r>
          </a:p>
          <a:p>
            <a:r>
              <a:rPr kumimoji="1" lang="en-US" altLang="zh-CN" dirty="0" smtClean="0"/>
              <a:t>Haskell 2010</a:t>
            </a:r>
          </a:p>
          <a:p>
            <a:pPr lvl="1"/>
            <a:r>
              <a:rPr kumimoji="1" lang="en-US" altLang="zh-CN" dirty="0" smtClean="0"/>
              <a:t>FFI</a:t>
            </a:r>
          </a:p>
        </p:txBody>
      </p:sp>
    </p:spTree>
    <p:extLst>
      <p:ext uri="{BB962C8B-B14F-4D97-AF65-F5344CB8AC3E}">
        <p14:creationId xmlns:p14="http://schemas.microsoft.com/office/powerpoint/2010/main" val="3626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Working with Haskell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Editor</a:t>
            </a:r>
          </a:p>
          <a:p>
            <a:pPr lvl="1"/>
            <a:r>
              <a:rPr kumimoji="1" lang="en-US" altLang="zh-CN" dirty="0" smtClean="0"/>
              <a:t>Vim, </a:t>
            </a:r>
            <a:r>
              <a:rPr kumimoji="1" lang="en-US" altLang="zh-CN" dirty="0" err="1" smtClean="0"/>
              <a:t>Emacs</a:t>
            </a:r>
            <a:r>
              <a:rPr kumimoji="1" lang="en-US" altLang="zh-CN" dirty="0" smtClean="0"/>
              <a:t>, Sublime Text</a:t>
            </a:r>
          </a:p>
          <a:p>
            <a:r>
              <a:rPr kumimoji="1" lang="en-US" altLang="zh-CN" dirty="0" smtClean="0"/>
              <a:t>Compiler</a:t>
            </a:r>
          </a:p>
          <a:p>
            <a:pPr lvl="1"/>
            <a:r>
              <a:rPr kumimoji="1" lang="en-US" altLang="zh-CN" dirty="0" smtClean="0"/>
              <a:t>GHC</a:t>
            </a:r>
          </a:p>
          <a:p>
            <a:r>
              <a:rPr kumimoji="1" lang="en-US" altLang="zh-CN" dirty="0" smtClean="0"/>
              <a:t>IDE</a:t>
            </a:r>
          </a:p>
          <a:p>
            <a:pPr lvl="1"/>
            <a:r>
              <a:rPr kumimoji="1" lang="en-US" altLang="zh-CN" dirty="0" err="1" smtClean="0"/>
              <a:t>EclipseFP</a:t>
            </a:r>
            <a:r>
              <a:rPr kumimoji="1" lang="en-US" altLang="zh-CN" dirty="0" smtClean="0"/>
              <a:t>, FP Complete</a:t>
            </a:r>
          </a:p>
          <a:p>
            <a:r>
              <a:rPr kumimoji="1" lang="en-US" altLang="zh-CN" dirty="0" smtClean="0"/>
              <a:t>Debugger</a:t>
            </a:r>
          </a:p>
          <a:p>
            <a:pPr lvl="1"/>
            <a:r>
              <a:rPr kumimoji="1" lang="en-US" altLang="zh-CN" dirty="0" smtClean="0"/>
              <a:t>Strictly speaking, none!</a:t>
            </a:r>
          </a:p>
          <a:p>
            <a:r>
              <a:rPr kumimoji="1" lang="en-US" altLang="zh-CN" dirty="0" smtClean="0"/>
              <a:t>Package manager</a:t>
            </a:r>
          </a:p>
          <a:p>
            <a:pPr lvl="1"/>
            <a:r>
              <a:rPr kumimoji="1" lang="en-US" altLang="zh-CN" dirty="0" smtClean="0"/>
              <a:t>Cabal</a:t>
            </a:r>
          </a:p>
        </p:txBody>
      </p:sp>
    </p:spTree>
    <p:extLst>
      <p:ext uri="{BB962C8B-B14F-4D97-AF65-F5344CB8AC3E}">
        <p14:creationId xmlns:p14="http://schemas.microsoft.com/office/powerpoint/2010/main" val="87414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Haskell Platform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735263"/>
            <a:ext cx="6661484" cy="3355474"/>
          </a:xfrm>
        </p:spPr>
        <p:txBody>
          <a:bodyPr/>
          <a:lstStyle/>
          <a:p>
            <a:r>
              <a:rPr kumimoji="1" lang="en-US" altLang="zh-CN" dirty="0" smtClean="0"/>
              <a:t>The easiest way to get started!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3" y="2927684"/>
            <a:ext cx="6416844" cy="22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3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Read-</a:t>
            </a:r>
            <a:r>
              <a:rPr kumimoji="1" lang="en-US" altLang="zh-CN" dirty="0" err="1" smtClean="0"/>
              <a:t>Eval</a:t>
            </a:r>
            <a:r>
              <a:rPr kumimoji="1" lang="en-US" altLang="zh-CN" dirty="0" smtClean="0"/>
              <a:t>-Print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GHCi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ghci</a:t>
            </a:r>
            <a:endParaRPr kumimoji="1" lang="en-US" altLang="zh-CN" dirty="0" smtClean="0"/>
          </a:p>
          <a:p>
            <a:r>
              <a:rPr kumimoji="1" lang="en-US" altLang="zh-CN" dirty="0" smtClean="0"/>
              <a:t>An interactive evaluator</a:t>
            </a:r>
          </a:p>
          <a:p>
            <a:r>
              <a:rPr kumimoji="1" lang="en-US" altLang="zh-CN" dirty="0" smtClean="0"/>
              <a:t>An interpreter</a:t>
            </a:r>
          </a:p>
          <a:p>
            <a:r>
              <a:rPr kumimoji="1" lang="en-US" altLang="zh-CN" dirty="0" smtClean="0"/>
              <a:t>Type </a:t>
            </a:r>
            <a:r>
              <a:rPr kumimoji="1" lang="en-US" altLang="zh-CN" dirty="0" err="1" smtClean="0"/>
              <a:t>inferencer</a:t>
            </a:r>
            <a:endParaRPr kumimoji="1" lang="en-US" altLang="zh-CN" dirty="0" smtClean="0"/>
          </a:p>
          <a:p>
            <a:r>
              <a:rPr kumimoji="1" lang="en-US" altLang="zh-CN" dirty="0" smtClean="0"/>
              <a:t>A debugger, kind of!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57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新闻纸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新闻纸.thmx</Template>
  <TotalTime>1137</TotalTime>
  <Words>1308</Words>
  <Application>Microsoft Macintosh PowerPoint</Application>
  <PresentationFormat>全屏显示(4:3)</PresentationFormat>
  <Paragraphs>337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新闻纸</vt:lpstr>
      <vt:lpstr>Haskell</vt:lpstr>
      <vt:lpstr>Evolution of language</vt:lpstr>
      <vt:lpstr>What is Haskell?</vt:lpstr>
      <vt:lpstr>Just enough history</vt:lpstr>
      <vt:lpstr>Just enough history</vt:lpstr>
      <vt:lpstr>Just enough history</vt:lpstr>
      <vt:lpstr>Working with Haskell</vt:lpstr>
      <vt:lpstr>Haskell Platform</vt:lpstr>
      <vt:lpstr>Read-Eval-Print Loop</vt:lpstr>
      <vt:lpstr>Hello World!</vt:lpstr>
      <vt:lpstr>Hello World!</vt:lpstr>
      <vt:lpstr>Hello World!</vt:lpstr>
      <vt:lpstr>How to declare a function</vt:lpstr>
      <vt:lpstr>How to declare a function</vt:lpstr>
      <vt:lpstr>How to declare a function</vt:lpstr>
      <vt:lpstr>Type information of function</vt:lpstr>
      <vt:lpstr>A closer look</vt:lpstr>
      <vt:lpstr>A closer look</vt:lpstr>
      <vt:lpstr>A function with more arguments</vt:lpstr>
      <vt:lpstr>A closer look</vt:lpstr>
      <vt:lpstr>Even closer look</vt:lpstr>
      <vt:lpstr>Generic programming</vt:lpstr>
      <vt:lpstr>Haskell : Type variable</vt:lpstr>
      <vt:lpstr>Haskell : Type variable</vt:lpstr>
      <vt:lpstr>Haskell : Type variable</vt:lpstr>
      <vt:lpstr>Frequently used types</vt:lpstr>
      <vt:lpstr>Frequently used types</vt:lpstr>
      <vt:lpstr>Common list functions</vt:lpstr>
      <vt:lpstr>Smaller than functions</vt:lpstr>
      <vt:lpstr>if then … else …</vt:lpstr>
      <vt:lpstr>case …</vt:lpstr>
      <vt:lpstr>Rewrite case (Pattern Matching)</vt:lpstr>
      <vt:lpstr>Pattern matching</vt:lpstr>
      <vt:lpstr>Data constructor</vt:lpstr>
      <vt:lpstr>Typeclasses</vt:lpstr>
      <vt:lpstr>guards</vt:lpstr>
      <vt:lpstr>Sequences</vt:lpstr>
      <vt:lpstr>Sequences (let)</vt:lpstr>
      <vt:lpstr>Sequences (where)</vt:lpstr>
      <vt:lpstr>Immutability</vt:lpstr>
      <vt:lpstr>Loops?</vt:lpstr>
      <vt:lpstr>Where are loops?</vt:lpstr>
      <vt:lpstr>Use recursion instead</vt:lpstr>
      <vt:lpstr>Use recursion instead</vt:lpstr>
      <vt:lpstr>Even better, use fold*</vt:lpstr>
      <vt:lpstr>Higher-order Functions</vt:lpstr>
      <vt:lpstr>Higher-order Functions</vt:lpstr>
      <vt:lpstr>Functions Composition</vt:lpstr>
      <vt:lpstr>Functions Composition</vt:lpstr>
      <vt:lpstr>Bigger than functions</vt:lpstr>
      <vt:lpstr>Cabal Projects</vt:lpstr>
      <vt:lpstr>Cabal Projects</vt:lpstr>
      <vt:lpstr>Cabal best practice</vt:lpstr>
      <vt:lpstr>Wrap up</vt:lpstr>
      <vt:lpstr>What’s missing?</vt:lpstr>
      <vt:lpstr>End of crash course!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Wei Lee</dc:creator>
  <cp:lastModifiedBy>Wei Lee</cp:lastModifiedBy>
  <cp:revision>124</cp:revision>
  <dcterms:created xsi:type="dcterms:W3CDTF">2014-04-05T09:15:00Z</dcterms:created>
  <dcterms:modified xsi:type="dcterms:W3CDTF">2014-04-07T02:39:57Z</dcterms:modified>
</cp:coreProperties>
</file>