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6" r:id="rId4"/>
    <p:sldId id="297" r:id="rId5"/>
    <p:sldId id="299" r:id="rId6"/>
    <p:sldId id="259" r:id="rId7"/>
    <p:sldId id="261" r:id="rId8"/>
    <p:sldId id="270" r:id="rId9"/>
    <p:sldId id="271" r:id="rId10"/>
    <p:sldId id="275" r:id="rId11"/>
    <p:sldId id="272" r:id="rId12"/>
    <p:sldId id="276" r:id="rId13"/>
    <p:sldId id="277" r:id="rId14"/>
    <p:sldId id="278" r:id="rId15"/>
    <p:sldId id="293" r:id="rId16"/>
    <p:sldId id="294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88" r:id="rId27"/>
    <p:sldId id="289" r:id="rId28"/>
    <p:sldId id="290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14-4-8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Monads in 15 minutes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6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函数丧失复合能力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( . ) :: (b -&gt; c) -&gt; (a -&gt; b) -&gt; (a -&gt; c)</a:t>
            </a:r>
          </a:p>
          <a:p>
            <a:r>
              <a:rPr kumimoji="1" lang="en-US" altLang="zh-CN" dirty="0" smtClean="0"/>
              <a:t>( . ) :: (b -&gt; (c, String)) -&gt; (a -&gt; (b, String)) -&gt; (a -&gt; (c, String)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2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规避类型错误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plusAndMinusOne</a:t>
            </a:r>
            <a:r>
              <a:rPr kumimoji="1" lang="en-US" altLang="zh-CN" dirty="0" smtClean="0"/>
              <a:t>’ x =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let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(p, q) = </a:t>
            </a:r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’ x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(r, s) =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p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in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(r, q ++ 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77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规避类型错误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plusAndMinusOne</a:t>
            </a:r>
            <a:r>
              <a:rPr kumimoji="1" lang="en-US" altLang="zh-CN" dirty="0" smtClean="0"/>
              <a:t>’ x =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let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(p, q) = </a:t>
            </a:r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’ x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in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let (r, s) =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 p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in (r, q ++ 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45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规避类型错误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err="1" smtClean="0"/>
              <a:t>plusAndMinusOne</a:t>
            </a:r>
            <a:r>
              <a:rPr kumimoji="1" lang="en-US" altLang="zh-CN" dirty="0" smtClean="0"/>
              <a:t>’ x =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let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(p, q) = </a:t>
            </a:r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’ x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in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’’ (p, q)</a:t>
            </a:r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’’ (p, q) =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let (r, s) =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p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in (r, q ++ 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98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</a:t>
            </a:r>
            <a:r>
              <a:rPr kumimoji="1" lang="en-US" altLang="zh-CN" dirty="0" err="1" smtClean="0"/>
              <a:t>Composibility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:: Integer -&gt; (Integer, String)</a:t>
            </a:r>
          </a:p>
          <a:p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:: Integer -&gt; (Integer, String)</a:t>
            </a:r>
          </a:p>
          <a:p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’’ :: (Integer, String) -&gt; (Integer, String)</a:t>
            </a:r>
          </a:p>
        </p:txBody>
      </p:sp>
    </p:spTree>
    <p:extLst>
      <p:ext uri="{BB962C8B-B14F-4D97-AF65-F5344CB8AC3E}">
        <p14:creationId xmlns:p14="http://schemas.microsoft.com/office/powerpoint/2010/main" val="320235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更进一步的抽象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259263"/>
            <a:ext cx="7543800" cy="12833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abstract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’’</a:t>
            </a:r>
          </a:p>
          <a:p>
            <a:pPr marL="0" indent="0">
              <a:buNone/>
            </a:pPr>
            <a:r>
              <a:rPr kumimoji="1" lang="en-US" altLang="zh-CN" dirty="0" smtClean="0"/>
              <a:t>	bind </a:t>
            </a:r>
            <a:r>
              <a:rPr kumimoji="1" lang="en-US" altLang="zh-CN" dirty="0"/>
              <a:t>(p, q) =</a:t>
            </a:r>
          </a:p>
          <a:p>
            <a:pPr marL="0" indent="0">
              <a:buNone/>
            </a:pPr>
            <a:r>
              <a:rPr kumimoji="1" lang="en-US" altLang="zh-CN" dirty="0"/>
              <a:t>		let (r, s) = </a:t>
            </a:r>
            <a:r>
              <a:rPr kumimoji="1" lang="en-US" altLang="zh-CN" dirty="0" err="1"/>
              <a:t>minusOne</a:t>
            </a:r>
            <a:r>
              <a:rPr kumimoji="1" lang="en-US" altLang="zh-CN" dirty="0"/>
              <a:t>’ p</a:t>
            </a:r>
          </a:p>
          <a:p>
            <a:pPr marL="0" indent="0">
              <a:buNone/>
            </a:pPr>
            <a:r>
              <a:rPr kumimoji="1" lang="en-US" altLang="zh-CN" dirty="0"/>
              <a:t>		in (r, q ++ s)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365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更进一步的抽象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259263"/>
            <a:ext cx="7543800" cy="12833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83895" y="2259263"/>
            <a:ext cx="2286000" cy="334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abstract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’’</a:t>
            </a:r>
          </a:p>
          <a:p>
            <a:pPr marL="0" indent="0">
              <a:buNone/>
            </a:pPr>
            <a:r>
              <a:rPr kumimoji="1" lang="en-US" altLang="zh-CN" dirty="0" smtClean="0"/>
              <a:t>	bind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minusOne</a:t>
            </a:r>
            <a:r>
              <a:rPr kumimoji="1" lang="en-US" altLang="zh-CN" dirty="0" smtClean="0">
                <a:solidFill>
                  <a:srgbClr val="0000FF"/>
                </a:solidFill>
              </a:rPr>
              <a:t>’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(p, q) =</a:t>
            </a:r>
          </a:p>
          <a:p>
            <a:pPr marL="0" indent="0">
              <a:buNone/>
            </a:pPr>
            <a:r>
              <a:rPr kumimoji="1" lang="en-US" altLang="zh-CN" dirty="0"/>
              <a:t>		let (r, s) = </a:t>
            </a:r>
            <a:r>
              <a:rPr kumimoji="1" lang="en-US" altLang="zh-CN" dirty="0" err="1"/>
              <a:t>minusOne</a:t>
            </a:r>
            <a:r>
              <a:rPr kumimoji="1" lang="en-US" altLang="zh-CN" dirty="0"/>
              <a:t>’ p</a:t>
            </a:r>
          </a:p>
          <a:p>
            <a:pPr marL="0" indent="0">
              <a:buNone/>
            </a:pPr>
            <a:r>
              <a:rPr kumimoji="1" lang="en-US" altLang="zh-CN" dirty="0"/>
              <a:t>		in (r, q ++ s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51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更进一步的抽象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abstract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’’</a:t>
            </a:r>
          </a:p>
          <a:p>
            <a:r>
              <a:rPr kumimoji="1" lang="en-US" altLang="zh-CN" dirty="0" smtClean="0"/>
              <a:t>bind :: </a:t>
            </a:r>
            <a:r>
              <a:rPr kumimoji="1" lang="en-US" altLang="zh-CN" dirty="0" smtClean="0">
                <a:solidFill>
                  <a:srgbClr val="008000"/>
                </a:solidFill>
              </a:rPr>
              <a:t>(Integer-&gt;(Integer, String))</a:t>
            </a:r>
            <a:r>
              <a:rPr kumimoji="1" lang="en-US" altLang="zh-CN" dirty="0" smtClean="0"/>
              <a:t> -&gt; </a:t>
            </a:r>
            <a:r>
              <a:rPr kumimoji="1" lang="en-US" altLang="zh-CN" dirty="0" smtClean="0">
                <a:solidFill>
                  <a:srgbClr val="0000FF"/>
                </a:solidFill>
              </a:rPr>
              <a:t>(Integer, String)</a:t>
            </a:r>
            <a:r>
              <a:rPr kumimoji="1" lang="en-US" altLang="zh-CN" dirty="0" smtClean="0"/>
              <a:t> -&gt; (Integer, String)</a:t>
            </a:r>
          </a:p>
        </p:txBody>
      </p:sp>
    </p:spTree>
    <p:extLst>
      <p:ext uri="{BB962C8B-B14F-4D97-AF65-F5344CB8AC3E}">
        <p14:creationId xmlns:p14="http://schemas.microsoft.com/office/powerpoint/2010/main" val="422490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语法的变化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</a:t>
            </a:r>
            <a:r>
              <a:rPr kumimoji="1" lang="en-US" altLang="zh-CN" dirty="0" smtClean="0">
                <a:solidFill>
                  <a:srgbClr val="008000"/>
                </a:solidFill>
              </a:rPr>
              <a:t>`bind`</a:t>
            </a:r>
            <a:r>
              <a:rPr kumimoji="1" lang="en-US" altLang="zh-CN" dirty="0" smtClean="0"/>
              <a:t> (r, s) = </a:t>
            </a:r>
          </a:p>
          <a:p>
            <a:pPr marL="32004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let</a:t>
            </a:r>
            <a:endParaRPr kumimoji="1" lang="en-US" altLang="zh-CN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		(p, q) =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r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in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(p, s ++ q)</a:t>
            </a:r>
          </a:p>
        </p:txBody>
      </p:sp>
    </p:spTree>
    <p:extLst>
      <p:ext uri="{BB962C8B-B14F-4D97-AF65-F5344CB8AC3E}">
        <p14:creationId xmlns:p14="http://schemas.microsoft.com/office/powerpoint/2010/main" val="124348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名字的变化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</a:t>
            </a:r>
            <a:r>
              <a:rPr kumimoji="1" lang="en-US" altLang="zh-CN" dirty="0" smtClean="0">
                <a:solidFill>
                  <a:srgbClr val="008000"/>
                </a:solidFill>
              </a:rPr>
              <a:t>&gt;&gt;=</a:t>
            </a:r>
            <a:r>
              <a:rPr kumimoji="1" lang="en-US" altLang="zh-CN" dirty="0" smtClean="0"/>
              <a:t> (r, s) = </a:t>
            </a:r>
          </a:p>
          <a:p>
            <a:pPr marL="32004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let</a:t>
            </a:r>
            <a:endParaRPr kumimoji="1" lang="en-US" altLang="zh-CN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		(p, q) =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r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in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(p, s ++ q)</a:t>
            </a:r>
          </a:p>
        </p:txBody>
      </p:sp>
    </p:spTree>
    <p:extLst>
      <p:ext uri="{BB962C8B-B14F-4D97-AF65-F5344CB8AC3E}">
        <p14:creationId xmlns:p14="http://schemas.microsoft.com/office/powerpoint/2010/main" val="404981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范畴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30422" y="1403684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430422" y="2965116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50410" y="2965116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4"/>
          </p:cNvCxnSpPr>
          <p:nvPr/>
        </p:nvCxnSpPr>
        <p:spPr>
          <a:xfrm>
            <a:off x="1757948" y="1978526"/>
            <a:ext cx="6684" cy="986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085474" y="3248526"/>
            <a:ext cx="864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5"/>
            <a:endCxn id="6" idx="0"/>
          </p:cNvCxnSpPr>
          <p:nvPr/>
        </p:nvCxnSpPr>
        <p:spPr>
          <a:xfrm>
            <a:off x="1989544" y="1894342"/>
            <a:ext cx="1288392" cy="1070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H="1" flipV="1">
            <a:off x="1484258" y="3445569"/>
            <a:ext cx="84184" cy="104595"/>
          </a:xfrm>
          <a:prstGeom prst="curvedConnector4">
            <a:avLst>
              <a:gd name="adj1" fmla="val -565375"/>
              <a:gd name="adj2" fmla="val -450867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5400000" flipH="1" flipV="1">
            <a:off x="1536556" y="1503786"/>
            <a:ext cx="84184" cy="104595"/>
          </a:xfrm>
          <a:prstGeom prst="curvedConnector4">
            <a:avLst>
              <a:gd name="adj1" fmla="val 577988"/>
              <a:gd name="adj2" fmla="val -425303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3579088" y="3403476"/>
            <a:ext cx="84184" cy="104595"/>
          </a:xfrm>
          <a:prstGeom prst="curvedConnector4">
            <a:avLst>
              <a:gd name="adj1" fmla="val -565375"/>
              <a:gd name="adj2" fmla="val 661091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0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顺序的变化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(r, s) </a:t>
            </a:r>
            <a:r>
              <a:rPr kumimoji="1" lang="en-US" altLang="zh-CN" dirty="0" smtClean="0">
                <a:solidFill>
                  <a:srgbClr val="008000"/>
                </a:solidFill>
              </a:rPr>
              <a:t>&gt;&gt;=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= </a:t>
            </a:r>
            <a:endParaRPr kumimoji="1" lang="en-US" altLang="zh-CN" dirty="0"/>
          </a:p>
          <a:p>
            <a:pPr marL="32004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3366FF"/>
                </a:solidFill>
              </a:rPr>
              <a:t>let</a:t>
            </a:r>
          </a:p>
          <a:p>
            <a:pPr marL="0" indent="0">
              <a:buNone/>
            </a:pPr>
            <a:r>
              <a:rPr kumimoji="1" lang="en-US" altLang="zh-CN" dirty="0"/>
              <a:t>		(p, q) = </a:t>
            </a:r>
            <a:r>
              <a:rPr kumimoji="1" lang="en-US" altLang="zh-CN" dirty="0" err="1"/>
              <a:t>minusOne</a:t>
            </a:r>
            <a:r>
              <a:rPr kumimoji="1" lang="en-US" altLang="zh-CN" dirty="0"/>
              <a:t>’ r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3366FF"/>
                </a:solidFill>
              </a:rPr>
              <a:t>in</a:t>
            </a:r>
          </a:p>
          <a:p>
            <a:pPr marL="0" indent="0">
              <a:buNone/>
            </a:pPr>
            <a:r>
              <a:rPr kumimoji="1" lang="en-US" altLang="zh-CN" dirty="0"/>
              <a:t>		(p, s ++ q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(&gt;&gt;=) :: (Integer, String) -&gt; (Integer -&gt; (Integer, String)) -&gt; (Integer, String)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9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类型的变化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(&gt;&gt;=) :: (Integer, String) -&gt; (Integer -&gt; (Integer, String)) -&gt; (Integer, String)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3366FF"/>
                </a:solidFill>
              </a:rPr>
              <a:t>type</a:t>
            </a:r>
            <a:r>
              <a:rPr kumimoji="1" lang="en-US" altLang="zh-CN" dirty="0" smtClean="0"/>
              <a:t> M a = (a, String)</a:t>
            </a:r>
          </a:p>
          <a:p>
            <a:r>
              <a:rPr kumimoji="1" lang="en-US" altLang="zh-CN" dirty="0" smtClean="0"/>
              <a:t>(&gt;&gt;=) :: M Integer -&gt; (Integer -&gt; M Integer)-&gt;M Integer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(&gt;&gt;=) :: M a -&gt; (a -&gt; M b) -&gt; M b</a:t>
            </a:r>
          </a:p>
          <a:p>
            <a:pPr lvl="1"/>
            <a:r>
              <a:rPr kumimoji="1" lang="en-US" altLang="zh-CN" dirty="0" smtClean="0">
                <a:solidFill>
                  <a:srgbClr val="FF0000"/>
                </a:solidFill>
              </a:rPr>
              <a:t>Monad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的第一个组成部分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4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return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x – 1 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(x – 1, “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 Called.”)</a:t>
            </a:r>
          </a:p>
          <a:p>
            <a:r>
              <a:rPr kumimoji="1" lang="en-US" altLang="zh-CN" dirty="0" smtClean="0"/>
              <a:t>Monad</a:t>
            </a:r>
            <a:r>
              <a:rPr kumimoji="1" lang="zh-CN" altLang="en-US" dirty="0" smtClean="0"/>
              <a:t>的第二个组成部分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如何从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M a?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return :: a -&gt; M a</a:t>
            </a:r>
          </a:p>
          <a:p>
            <a:pPr marL="0" indent="0">
              <a:buNone/>
            </a:pPr>
            <a:r>
              <a:rPr kumimoji="1" lang="en-US" altLang="zh-CN" dirty="0" smtClean="0"/>
              <a:t>e.g. return x = (x, “ “)</a:t>
            </a:r>
          </a:p>
        </p:txBody>
      </p:sp>
    </p:spTree>
    <p:extLst>
      <p:ext uri="{BB962C8B-B14F-4D97-AF65-F5344CB8AC3E}">
        <p14:creationId xmlns:p14="http://schemas.microsoft.com/office/powerpoint/2010/main" val="289117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 Haskell 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3366FF"/>
                </a:solidFill>
              </a:rPr>
              <a:t>instance</a:t>
            </a:r>
            <a:r>
              <a:rPr lang="en-US" altLang="zh-CN" dirty="0"/>
              <a:t> Monad </a:t>
            </a:r>
            <a:r>
              <a:rPr lang="en-US" altLang="zh-CN" dirty="0" err="1"/>
              <a:t>Loggable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366FF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altLang="zh-CN" dirty="0"/>
              <a:t>  return x = </a:t>
            </a:r>
            <a:r>
              <a:rPr lang="en-US" altLang="zh-CN" dirty="0" err="1"/>
              <a:t>Loggable</a:t>
            </a:r>
            <a:r>
              <a:rPr lang="en-US" altLang="zh-CN" dirty="0"/>
              <a:t> x ""</a:t>
            </a:r>
          </a:p>
          <a:p>
            <a:pPr marL="0" indent="0">
              <a:buNone/>
            </a:pPr>
            <a:r>
              <a:rPr lang="en-US" altLang="zh-CN" dirty="0"/>
              <a:t>  (</a:t>
            </a:r>
            <a:r>
              <a:rPr lang="en-US" altLang="zh-CN" dirty="0" err="1"/>
              <a:t>Loggable</a:t>
            </a:r>
            <a:r>
              <a:rPr lang="en-US" altLang="zh-CN" dirty="0"/>
              <a:t> x s) &gt;&gt;= f = </a:t>
            </a:r>
            <a:r>
              <a:rPr lang="en-US" altLang="zh-CN" dirty="0">
                <a:solidFill>
                  <a:srgbClr val="3366FF"/>
                </a:solidFill>
              </a:rPr>
              <a:t>let</a:t>
            </a:r>
          </a:p>
          <a:p>
            <a:pPr marL="0" indent="0">
              <a:buNone/>
            </a:pPr>
            <a:r>
              <a:rPr lang="nb-NO" altLang="zh-CN" dirty="0"/>
              <a:t>      </a:t>
            </a:r>
            <a:r>
              <a:rPr lang="nb-NO" altLang="zh-CN" dirty="0" err="1"/>
              <a:t>Loggable</a:t>
            </a:r>
            <a:r>
              <a:rPr lang="nb-NO" altLang="zh-CN" dirty="0"/>
              <a:t> r t = f x</a:t>
            </a:r>
          </a:p>
          <a:p>
            <a:pPr marL="0" indent="0">
              <a:buNone/>
            </a:pPr>
            <a:r>
              <a:rPr lang="nb-NO" altLang="zh-CN" dirty="0"/>
              <a:t>    </a:t>
            </a:r>
            <a:r>
              <a:rPr lang="nb-NO" altLang="zh-CN" dirty="0">
                <a:solidFill>
                  <a:srgbClr val="3366FF"/>
                </a:solidFill>
              </a:rPr>
              <a:t>in</a:t>
            </a:r>
          </a:p>
          <a:p>
            <a:pPr marL="0" indent="0">
              <a:buNone/>
            </a:pPr>
            <a:r>
              <a:rPr lang="nb-NO" altLang="zh-CN" dirty="0"/>
              <a:t>      </a:t>
            </a:r>
            <a:r>
              <a:rPr lang="nb-NO" altLang="zh-CN" dirty="0" err="1"/>
              <a:t>Loggable</a:t>
            </a:r>
            <a:r>
              <a:rPr lang="nb-NO" altLang="zh-CN" dirty="0"/>
              <a:t> r (s ++ t</a:t>
            </a:r>
            <a:r>
              <a:rPr lang="nb-NO" altLang="zh-CN" dirty="0" smtClean="0"/>
              <a:t>)</a:t>
            </a:r>
          </a:p>
          <a:p>
            <a:pPr marL="0" indent="0">
              <a:buNone/>
            </a:pPr>
            <a:endParaRPr kumimoji="1" lang="nb-NO" altLang="zh-CN" dirty="0"/>
          </a:p>
          <a:p>
            <a:pPr marL="0" indent="0">
              <a:buNone/>
            </a:pPr>
            <a:r>
              <a:rPr kumimoji="1" lang="nb-NO" altLang="zh-CN" dirty="0" err="1" smtClean="0"/>
              <a:t>calc</a:t>
            </a:r>
            <a:r>
              <a:rPr kumimoji="1" lang="nb-NO" altLang="zh-CN" dirty="0" smtClean="0"/>
              <a:t> x = </a:t>
            </a:r>
            <a:r>
              <a:rPr kumimoji="1" lang="nb-NO" altLang="zh-CN" dirty="0" err="1" smtClean="0"/>
              <a:t>plusOne</a:t>
            </a:r>
            <a:r>
              <a:rPr kumimoji="1" lang="nb-NO" altLang="zh-CN" dirty="0" smtClean="0"/>
              <a:t> x &gt;&gt;= </a:t>
            </a:r>
            <a:r>
              <a:rPr kumimoji="1" lang="nb-NO" altLang="zh-CN" dirty="0" err="1" smtClean="0"/>
              <a:t>plusOne</a:t>
            </a:r>
            <a:r>
              <a:rPr kumimoji="1" lang="nb-NO" altLang="zh-CN" dirty="0" smtClean="0"/>
              <a:t> &gt;&gt;= </a:t>
            </a:r>
            <a:r>
              <a:rPr kumimoji="1" lang="nb-NO" altLang="zh-CN" dirty="0" err="1" smtClean="0"/>
              <a:t>plusOne</a:t>
            </a:r>
            <a:r>
              <a:rPr kumimoji="1" lang="nb-NO" altLang="zh-CN" dirty="0" smtClean="0"/>
              <a:t> &gt;&gt;= </a:t>
            </a:r>
            <a:r>
              <a:rPr kumimoji="1" lang="nb-NO" altLang="zh-CN" dirty="0" err="1" smtClean="0"/>
              <a:t>minusOne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90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Syntax sugar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3366FF"/>
                </a:solidFill>
              </a:rPr>
              <a:t>instance</a:t>
            </a:r>
            <a:r>
              <a:rPr lang="en-US" altLang="zh-CN" dirty="0"/>
              <a:t> Monad </a:t>
            </a:r>
            <a:r>
              <a:rPr lang="en-US" altLang="zh-CN" dirty="0" err="1"/>
              <a:t>Loggable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366FF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altLang="zh-CN" dirty="0"/>
              <a:t>  return x = </a:t>
            </a:r>
            <a:r>
              <a:rPr lang="en-US" altLang="zh-CN" dirty="0" err="1"/>
              <a:t>Loggable</a:t>
            </a:r>
            <a:r>
              <a:rPr lang="en-US" altLang="zh-CN" dirty="0"/>
              <a:t> x ""</a:t>
            </a:r>
          </a:p>
          <a:p>
            <a:pPr marL="0" indent="0">
              <a:buNone/>
            </a:pPr>
            <a:r>
              <a:rPr lang="en-US" altLang="zh-CN" dirty="0"/>
              <a:t>  (</a:t>
            </a:r>
            <a:r>
              <a:rPr lang="en-US" altLang="zh-CN" dirty="0" err="1"/>
              <a:t>Loggable</a:t>
            </a:r>
            <a:r>
              <a:rPr lang="en-US" altLang="zh-CN" dirty="0"/>
              <a:t> x s) &gt;&gt;= f = </a:t>
            </a:r>
            <a:r>
              <a:rPr lang="en-US" altLang="zh-CN" dirty="0">
                <a:solidFill>
                  <a:srgbClr val="3366FF"/>
                </a:solidFill>
              </a:rPr>
              <a:t>let</a:t>
            </a:r>
          </a:p>
          <a:p>
            <a:pPr marL="0" indent="0">
              <a:buNone/>
            </a:pPr>
            <a:r>
              <a:rPr lang="nb-NO" altLang="zh-CN" dirty="0"/>
              <a:t>      </a:t>
            </a:r>
            <a:r>
              <a:rPr lang="nb-NO" altLang="zh-CN" dirty="0" err="1"/>
              <a:t>Loggable</a:t>
            </a:r>
            <a:r>
              <a:rPr lang="nb-NO" altLang="zh-CN" dirty="0"/>
              <a:t> r t = f x</a:t>
            </a:r>
          </a:p>
          <a:p>
            <a:pPr marL="0" indent="0">
              <a:buNone/>
            </a:pPr>
            <a:r>
              <a:rPr lang="nb-NO" altLang="zh-CN" dirty="0"/>
              <a:t>    </a:t>
            </a:r>
            <a:r>
              <a:rPr lang="nb-NO" altLang="zh-CN" dirty="0">
                <a:solidFill>
                  <a:srgbClr val="3366FF"/>
                </a:solidFill>
              </a:rPr>
              <a:t>in</a:t>
            </a:r>
          </a:p>
          <a:p>
            <a:pPr marL="0" indent="0">
              <a:buNone/>
            </a:pPr>
            <a:r>
              <a:rPr lang="nb-NO" altLang="zh-CN" dirty="0"/>
              <a:t>      </a:t>
            </a:r>
            <a:r>
              <a:rPr lang="nb-NO" altLang="zh-CN" dirty="0" err="1"/>
              <a:t>Loggable</a:t>
            </a:r>
            <a:r>
              <a:rPr lang="nb-NO" altLang="zh-CN" dirty="0"/>
              <a:t> r (s ++ t)</a:t>
            </a:r>
          </a:p>
          <a:p>
            <a:pPr marL="0" indent="0">
              <a:buNone/>
            </a:pPr>
            <a:endParaRPr kumimoji="1" lang="nb-NO" altLang="zh-CN" dirty="0"/>
          </a:p>
          <a:p>
            <a:pPr marL="0" indent="0">
              <a:buNone/>
            </a:pPr>
            <a:r>
              <a:rPr kumimoji="1" lang="nb-NO" altLang="zh-CN" dirty="0" err="1"/>
              <a:t>calc</a:t>
            </a:r>
            <a:r>
              <a:rPr kumimoji="1" lang="nb-NO" altLang="zh-CN" dirty="0"/>
              <a:t> x = </a:t>
            </a:r>
            <a:r>
              <a:rPr kumimoji="1" lang="nb-NO" altLang="zh-CN" dirty="0" smtClean="0">
                <a:solidFill>
                  <a:srgbClr val="3366FF"/>
                </a:solidFill>
              </a:rPr>
              <a:t>do</a:t>
            </a:r>
            <a:r>
              <a:rPr kumimoji="1" lang="nb-NO" altLang="zh-CN" dirty="0" smtClean="0"/>
              <a:t> </a:t>
            </a:r>
          </a:p>
          <a:p>
            <a:pPr marL="0" indent="0">
              <a:buNone/>
            </a:pPr>
            <a:r>
              <a:rPr kumimoji="1" lang="nb-NO" altLang="zh-CN" dirty="0"/>
              <a:t>	y</a:t>
            </a:r>
            <a:r>
              <a:rPr kumimoji="1" lang="nb-NO" altLang="zh-CN" dirty="0" smtClean="0"/>
              <a:t> &lt;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</a:t>
            </a:r>
            <a:r>
              <a:rPr kumimoji="1" lang="nb-NO" altLang="zh-CN" dirty="0" err="1" smtClean="0"/>
              <a:t>plusOne</a:t>
            </a:r>
            <a:r>
              <a:rPr kumimoji="1" lang="nb-NO" altLang="zh-CN" dirty="0" smtClean="0"/>
              <a:t> x </a:t>
            </a:r>
          </a:p>
          <a:p>
            <a:pPr marL="0" indent="0">
              <a:buNone/>
            </a:pPr>
            <a:r>
              <a:rPr kumimoji="1" lang="nb-NO" altLang="zh-CN" dirty="0"/>
              <a:t>	</a:t>
            </a:r>
            <a:r>
              <a:rPr kumimoji="1" lang="nb-NO" altLang="zh-CN" dirty="0" smtClean="0"/>
              <a:t>z &lt;- </a:t>
            </a:r>
            <a:r>
              <a:rPr kumimoji="1" lang="nb-NO" altLang="zh-CN" dirty="0" err="1" smtClean="0"/>
              <a:t>plusOne</a:t>
            </a:r>
            <a:r>
              <a:rPr kumimoji="1" lang="nb-NO" altLang="zh-CN" dirty="0" smtClean="0"/>
              <a:t> y</a:t>
            </a:r>
          </a:p>
          <a:p>
            <a:pPr marL="0" indent="0">
              <a:buNone/>
            </a:pPr>
            <a:r>
              <a:rPr kumimoji="1" lang="nb-NO" altLang="zh-CN" dirty="0"/>
              <a:t>	</a:t>
            </a:r>
            <a:r>
              <a:rPr kumimoji="1" lang="nb-NO" altLang="zh-CN" dirty="0" smtClean="0"/>
              <a:t>w &lt;- </a:t>
            </a:r>
            <a:r>
              <a:rPr kumimoji="1" lang="nb-NO" altLang="zh-CN" dirty="0" err="1"/>
              <a:t>plusOne</a:t>
            </a:r>
            <a:r>
              <a:rPr kumimoji="1" lang="nb-NO" altLang="zh-CN" dirty="0"/>
              <a:t> </a:t>
            </a:r>
            <a:r>
              <a:rPr kumimoji="1" lang="nb-NO" altLang="zh-CN" dirty="0" smtClean="0"/>
              <a:t>z</a:t>
            </a:r>
          </a:p>
          <a:p>
            <a:pPr marL="0" indent="0">
              <a:buNone/>
            </a:pPr>
            <a:r>
              <a:rPr kumimoji="1" lang="nb-NO" altLang="zh-CN" dirty="0"/>
              <a:t>	</a:t>
            </a:r>
            <a:r>
              <a:rPr kumimoji="1" lang="nb-NO" altLang="zh-CN" dirty="0" smtClean="0"/>
              <a:t> </a:t>
            </a:r>
            <a:r>
              <a:rPr kumimoji="1" lang="nb-NO" altLang="zh-CN" dirty="0" err="1"/>
              <a:t>minusOne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40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Writer Monad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5895" y="685800"/>
            <a:ext cx="7329905" cy="3886200"/>
          </a:xfrm>
          <a:prstGeom prst="rect">
            <a:avLst/>
          </a:prstGeom>
          <a:solidFill>
            <a:srgbClr val="C7C7C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Control.Monad.Writer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plusOne</a:t>
            </a:r>
            <a:r>
              <a:rPr lang="en-US" altLang="zh-CN" dirty="0"/>
              <a:t> x = writer (x + 1, ["</a:t>
            </a:r>
            <a:r>
              <a:rPr lang="en-US" altLang="zh-CN" dirty="0" err="1"/>
              <a:t>plusOne</a:t>
            </a:r>
            <a:r>
              <a:rPr lang="en-US" altLang="zh-CN" dirty="0"/>
              <a:t> " ++ show x ++ " called."])</a:t>
            </a:r>
          </a:p>
          <a:p>
            <a:endParaRPr lang="en-US" altLang="zh-CN" dirty="0"/>
          </a:p>
          <a:p>
            <a:r>
              <a:rPr lang="en-US" altLang="zh-CN" dirty="0" err="1"/>
              <a:t>minusOne</a:t>
            </a:r>
            <a:r>
              <a:rPr lang="en-US" altLang="zh-CN" dirty="0"/>
              <a:t> x = writer (x - 1, ["</a:t>
            </a:r>
            <a:r>
              <a:rPr lang="en-US" altLang="zh-CN" dirty="0" err="1"/>
              <a:t>minusOne</a:t>
            </a:r>
            <a:r>
              <a:rPr lang="en-US" altLang="zh-CN" dirty="0"/>
              <a:t> " ++ show x ++ " called."])</a:t>
            </a:r>
          </a:p>
          <a:p>
            <a:endParaRPr lang="en-US" altLang="zh-CN" dirty="0"/>
          </a:p>
          <a:p>
            <a:r>
              <a:rPr lang="en-US" altLang="zh-CN" dirty="0" err="1"/>
              <a:t>calc</a:t>
            </a:r>
            <a:r>
              <a:rPr lang="en-US" altLang="zh-CN" dirty="0"/>
              <a:t> x = do</a:t>
            </a:r>
          </a:p>
          <a:p>
            <a:r>
              <a:rPr lang="en-US" altLang="zh-CN" dirty="0"/>
              <a:t>  y &lt;- </a:t>
            </a:r>
            <a:r>
              <a:rPr lang="en-US" altLang="zh-CN" dirty="0" err="1"/>
              <a:t>plusOne</a:t>
            </a:r>
            <a:r>
              <a:rPr lang="en-US" altLang="zh-CN" dirty="0"/>
              <a:t> x</a:t>
            </a:r>
          </a:p>
          <a:p>
            <a:r>
              <a:rPr lang="en-US" altLang="zh-CN" dirty="0"/>
              <a:t>  z &lt;- </a:t>
            </a:r>
            <a:r>
              <a:rPr lang="en-US" altLang="zh-CN" dirty="0" err="1"/>
              <a:t>plusOne</a:t>
            </a:r>
            <a:r>
              <a:rPr lang="en-US" altLang="zh-CN" dirty="0"/>
              <a:t> y</a:t>
            </a:r>
          </a:p>
          <a:p>
            <a:r>
              <a:rPr lang="en-US" altLang="zh-CN" dirty="0"/>
              <a:t>  r &lt;- </a:t>
            </a:r>
            <a:r>
              <a:rPr lang="en-US" altLang="zh-CN" dirty="0" err="1"/>
              <a:t>plusOne</a:t>
            </a:r>
            <a:r>
              <a:rPr lang="en-US" altLang="zh-CN" dirty="0"/>
              <a:t> z</a:t>
            </a:r>
          </a:p>
          <a:p>
            <a:r>
              <a:rPr lang="es-ES_tradnl" altLang="zh-CN" dirty="0"/>
              <a:t>  </a:t>
            </a:r>
            <a:r>
              <a:rPr lang="es-ES_tradnl" altLang="zh-CN" dirty="0" err="1"/>
              <a:t>return</a:t>
            </a:r>
            <a:r>
              <a:rPr lang="es-ES_tradnl" altLang="zh-CN" dirty="0"/>
              <a:t> (r + y + z)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033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zh-CN" sz="16600" dirty="0" smtClean="0"/>
              <a:t>DEMO</a:t>
            </a:r>
            <a:endParaRPr kumimoji="1"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23052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回到</a:t>
            </a:r>
            <a:r>
              <a:rPr kumimoji="1" lang="en-US" altLang="zh-CN" dirty="0" smtClean="0"/>
              <a:t>Hello 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main :: IO ( )</a:t>
            </a:r>
          </a:p>
          <a:p>
            <a:r>
              <a:rPr kumimoji="1" lang="en-US" altLang="zh-CN" dirty="0" smtClean="0"/>
              <a:t>main = </a:t>
            </a:r>
            <a:r>
              <a:rPr kumimoji="1" lang="en-US" altLang="zh-CN" dirty="0" smtClean="0">
                <a:solidFill>
                  <a:srgbClr val="3366FF"/>
                </a:solidFill>
              </a:rPr>
              <a:t>do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putStrLn</a:t>
            </a:r>
            <a:r>
              <a:rPr kumimoji="1" lang="en-US" altLang="zh-CN" dirty="0" smtClean="0"/>
              <a:t> “Hello, World”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96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常见的</a:t>
            </a:r>
            <a:r>
              <a:rPr kumimoji="1" lang="en-US" altLang="zh-CN" dirty="0" smtClean="0"/>
              <a:t>Monad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Maybe</a:t>
            </a:r>
          </a:p>
          <a:p>
            <a:r>
              <a:rPr kumimoji="1" lang="en-US" altLang="zh-CN" dirty="0" smtClean="0"/>
              <a:t>List</a:t>
            </a:r>
          </a:p>
          <a:p>
            <a:r>
              <a:rPr kumimoji="1" lang="en-US" altLang="zh-CN" dirty="0" smtClean="0"/>
              <a:t>Reader Monad</a:t>
            </a:r>
          </a:p>
          <a:p>
            <a:r>
              <a:rPr kumimoji="1" lang="en-US" altLang="zh-CN" dirty="0" smtClean="0"/>
              <a:t>Writer Monad</a:t>
            </a:r>
          </a:p>
          <a:p>
            <a:r>
              <a:rPr kumimoji="1" lang="en-US" altLang="zh-CN" dirty="0" smtClean="0"/>
              <a:t>……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8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9600" dirty="0" smtClean="0"/>
              <a:t>The End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9347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Haskell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30422" y="1403684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430422" y="2965116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50410" y="2965116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4"/>
          </p:cNvCxnSpPr>
          <p:nvPr/>
        </p:nvCxnSpPr>
        <p:spPr>
          <a:xfrm>
            <a:off x="1757948" y="1978526"/>
            <a:ext cx="6684" cy="986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085474" y="3248526"/>
            <a:ext cx="864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5"/>
            <a:endCxn id="6" idx="0"/>
          </p:cNvCxnSpPr>
          <p:nvPr/>
        </p:nvCxnSpPr>
        <p:spPr>
          <a:xfrm>
            <a:off x="1989544" y="1894342"/>
            <a:ext cx="1288392" cy="1070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H="1" flipV="1">
            <a:off x="1484258" y="3445569"/>
            <a:ext cx="84184" cy="104595"/>
          </a:xfrm>
          <a:prstGeom prst="curvedConnector4">
            <a:avLst>
              <a:gd name="adj1" fmla="val -565375"/>
              <a:gd name="adj2" fmla="val -450867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5400000" flipH="1" flipV="1">
            <a:off x="1536556" y="1503786"/>
            <a:ext cx="84184" cy="104595"/>
          </a:xfrm>
          <a:prstGeom prst="curvedConnector4">
            <a:avLst>
              <a:gd name="adj1" fmla="val 577988"/>
              <a:gd name="adj2" fmla="val -425303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3579088" y="3403476"/>
            <a:ext cx="84184" cy="104595"/>
          </a:xfrm>
          <a:prstGeom prst="curvedConnector4">
            <a:avLst>
              <a:gd name="adj1" fmla="val -565375"/>
              <a:gd name="adj2" fmla="val 661091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标注 6"/>
          <p:cNvSpPr/>
          <p:nvPr/>
        </p:nvSpPr>
        <p:spPr>
          <a:xfrm>
            <a:off x="2354179" y="491308"/>
            <a:ext cx="1192462" cy="912376"/>
          </a:xfrm>
          <a:prstGeom prst="wedgeRectCallout">
            <a:avLst>
              <a:gd name="adj1" fmla="val -76887"/>
              <a:gd name="adj2" fmla="val 537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2447758" y="3816684"/>
            <a:ext cx="1319299" cy="1136316"/>
          </a:xfrm>
          <a:prstGeom prst="wedgeRectCallout">
            <a:avLst>
              <a:gd name="adj1" fmla="val -42112"/>
              <a:gd name="adj2" fmla="val -963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20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Functor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30422" y="1403684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430422" y="2965116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50410" y="2965116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4"/>
          </p:cNvCxnSpPr>
          <p:nvPr/>
        </p:nvCxnSpPr>
        <p:spPr>
          <a:xfrm>
            <a:off x="1757948" y="1978526"/>
            <a:ext cx="6684" cy="986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085474" y="3248526"/>
            <a:ext cx="864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5"/>
            <a:endCxn id="6" idx="0"/>
          </p:cNvCxnSpPr>
          <p:nvPr/>
        </p:nvCxnSpPr>
        <p:spPr>
          <a:xfrm>
            <a:off x="1989544" y="1894342"/>
            <a:ext cx="1288392" cy="1070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H="1" flipV="1">
            <a:off x="1484258" y="3445569"/>
            <a:ext cx="84184" cy="104595"/>
          </a:xfrm>
          <a:prstGeom prst="curvedConnector4">
            <a:avLst>
              <a:gd name="adj1" fmla="val -565375"/>
              <a:gd name="adj2" fmla="val -450867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5400000" flipH="1" flipV="1">
            <a:off x="1536556" y="1503786"/>
            <a:ext cx="84184" cy="104595"/>
          </a:xfrm>
          <a:prstGeom prst="curvedConnector4">
            <a:avLst>
              <a:gd name="adj1" fmla="val 577988"/>
              <a:gd name="adj2" fmla="val -425303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3579088" y="3403476"/>
            <a:ext cx="84184" cy="104595"/>
          </a:xfrm>
          <a:prstGeom prst="curvedConnector4">
            <a:avLst>
              <a:gd name="adj1" fmla="val -565375"/>
              <a:gd name="adj2" fmla="val 661091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285025" y="1390315"/>
            <a:ext cx="655052" cy="574842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A’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285025" y="2951747"/>
            <a:ext cx="655052" cy="574842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B’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805013" y="2951747"/>
            <a:ext cx="655052" cy="574842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C’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5" idx="4"/>
          </p:cNvCxnSpPr>
          <p:nvPr/>
        </p:nvCxnSpPr>
        <p:spPr>
          <a:xfrm>
            <a:off x="5612551" y="1965157"/>
            <a:ext cx="6684" cy="98659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5940077" y="3235157"/>
            <a:ext cx="86493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5" idx="5"/>
            <a:endCxn id="18" idx="0"/>
          </p:cNvCxnSpPr>
          <p:nvPr/>
        </p:nvCxnSpPr>
        <p:spPr>
          <a:xfrm>
            <a:off x="5844147" y="1880973"/>
            <a:ext cx="1288392" cy="107077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5400000" flipH="1" flipV="1">
            <a:off x="5338861" y="3432200"/>
            <a:ext cx="84184" cy="104595"/>
          </a:xfrm>
          <a:prstGeom prst="curvedConnector4">
            <a:avLst>
              <a:gd name="adj1" fmla="val -565375"/>
              <a:gd name="adj2" fmla="val -450867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5400000" flipH="1" flipV="1">
            <a:off x="5391159" y="1490417"/>
            <a:ext cx="84184" cy="104595"/>
          </a:xfrm>
          <a:prstGeom prst="curvedConnector4">
            <a:avLst>
              <a:gd name="adj1" fmla="val 577988"/>
              <a:gd name="adj2" fmla="val -4253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5400000" flipH="1" flipV="1">
            <a:off x="7433691" y="3390107"/>
            <a:ext cx="84184" cy="104595"/>
          </a:xfrm>
          <a:prstGeom prst="curvedConnector4">
            <a:avLst>
              <a:gd name="adj1" fmla="val -565375"/>
              <a:gd name="adj2" fmla="val 661091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2219158" y="1598176"/>
            <a:ext cx="2967789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2820737" y="2419684"/>
            <a:ext cx="3622842" cy="2673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1526350" y="1096211"/>
            <a:ext cx="3513545" cy="26736"/>
          </a:xfrm>
          <a:prstGeom prst="line">
            <a:avLst/>
          </a:prstGeom>
          <a:ln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Monad is a self2self </a:t>
            </a:r>
            <a:r>
              <a:rPr kumimoji="1" lang="en-US" altLang="zh-CN" dirty="0" err="1" smtClean="0"/>
              <a:t>functor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78460" y="1403684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78460" y="2965116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998448" y="2965116"/>
            <a:ext cx="655052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4"/>
          </p:cNvCxnSpPr>
          <p:nvPr/>
        </p:nvCxnSpPr>
        <p:spPr>
          <a:xfrm>
            <a:off x="3805986" y="1978526"/>
            <a:ext cx="6684" cy="986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133512" y="3248526"/>
            <a:ext cx="864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5"/>
            <a:endCxn id="6" idx="0"/>
          </p:cNvCxnSpPr>
          <p:nvPr/>
        </p:nvCxnSpPr>
        <p:spPr>
          <a:xfrm>
            <a:off x="4037582" y="1894342"/>
            <a:ext cx="1288392" cy="1070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H="1" flipV="1">
            <a:off x="3532296" y="3445569"/>
            <a:ext cx="84184" cy="104595"/>
          </a:xfrm>
          <a:prstGeom prst="curvedConnector4">
            <a:avLst>
              <a:gd name="adj1" fmla="val -565375"/>
              <a:gd name="adj2" fmla="val -450867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5400000" flipH="1" flipV="1">
            <a:off x="3584594" y="1503786"/>
            <a:ext cx="84184" cy="104595"/>
          </a:xfrm>
          <a:prstGeom prst="curvedConnector4">
            <a:avLst>
              <a:gd name="adj1" fmla="val 577988"/>
              <a:gd name="adj2" fmla="val -425303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5627126" y="3403476"/>
            <a:ext cx="84184" cy="104595"/>
          </a:xfrm>
          <a:prstGeom prst="curvedConnector4">
            <a:avLst>
              <a:gd name="adj1" fmla="val -565375"/>
              <a:gd name="adj2" fmla="val 661091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678984" y="1606921"/>
            <a:ext cx="655052" cy="574842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678984" y="3168353"/>
            <a:ext cx="655052" cy="574842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198972" y="3168353"/>
            <a:ext cx="655052" cy="574842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5" idx="4"/>
          </p:cNvCxnSpPr>
          <p:nvPr/>
        </p:nvCxnSpPr>
        <p:spPr>
          <a:xfrm>
            <a:off x="4006510" y="2181763"/>
            <a:ext cx="6684" cy="98659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4334036" y="3451763"/>
            <a:ext cx="86493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5" idx="5"/>
            <a:endCxn id="18" idx="0"/>
          </p:cNvCxnSpPr>
          <p:nvPr/>
        </p:nvCxnSpPr>
        <p:spPr>
          <a:xfrm>
            <a:off x="4238106" y="2097579"/>
            <a:ext cx="1288392" cy="107077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5400000" flipH="1" flipV="1">
            <a:off x="3732820" y="3648806"/>
            <a:ext cx="84184" cy="104595"/>
          </a:xfrm>
          <a:prstGeom prst="curvedConnector4">
            <a:avLst>
              <a:gd name="adj1" fmla="val -565375"/>
              <a:gd name="adj2" fmla="val -450867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5400000" flipH="1" flipV="1">
            <a:off x="3785118" y="1707023"/>
            <a:ext cx="84184" cy="104595"/>
          </a:xfrm>
          <a:prstGeom prst="curvedConnector4">
            <a:avLst>
              <a:gd name="adj1" fmla="val 577988"/>
              <a:gd name="adj2" fmla="val -4253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5400000" flipH="1" flipV="1">
            <a:off x="5827650" y="3606713"/>
            <a:ext cx="84184" cy="104595"/>
          </a:xfrm>
          <a:prstGeom prst="curvedConnector4">
            <a:avLst>
              <a:gd name="adj1" fmla="val -565375"/>
              <a:gd name="adj2" fmla="val 661091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8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Simplest log system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x = x + 1</a:t>
            </a:r>
          </a:p>
          <a:p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 x = x – 1</a:t>
            </a:r>
          </a:p>
          <a:p>
            <a:r>
              <a:rPr kumimoji="1" lang="zh-CN" altLang="en-US" dirty="0" smtClean="0"/>
              <a:t>对这两个函数的每一次调用输出日志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27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纯函数式语言的困境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不能修改状态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没有副作用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没有全局变量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输出仅仅依赖于当前的输入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0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最简单的日志系统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’ x = (x + 1, “</a:t>
            </a:r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called”)</a:t>
            </a:r>
          </a:p>
          <a:p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x = (x + 1, “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 called”)</a:t>
            </a:r>
          </a:p>
        </p:txBody>
      </p:sp>
    </p:spTree>
    <p:extLst>
      <p:ext uri="{BB962C8B-B14F-4D97-AF65-F5344CB8AC3E}">
        <p14:creationId xmlns:p14="http://schemas.microsoft.com/office/powerpoint/2010/main" val="170477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最简单的日志系统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’ x = (x + 1, “</a:t>
            </a:r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called.”)</a:t>
            </a:r>
          </a:p>
          <a:p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’ x = (x + 1, “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 called.”)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plusAndMinusOne</a:t>
            </a:r>
            <a:r>
              <a:rPr kumimoji="1" lang="en-US" altLang="zh-CN" dirty="0" smtClean="0"/>
              <a:t> x = </a:t>
            </a:r>
            <a:r>
              <a:rPr kumimoji="1" lang="en-US" altLang="zh-CN" dirty="0" err="1" smtClean="0"/>
              <a:t>minusOne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plusOne</a:t>
            </a:r>
            <a:r>
              <a:rPr kumimoji="1" lang="en-US" altLang="zh-CN" dirty="0" smtClean="0"/>
              <a:t> x)</a:t>
            </a: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plusAndMinusOne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’ x =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minusOne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’ (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plusOne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’ x)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4358106" y="3990474"/>
            <a:ext cx="1818105" cy="1163052"/>
          </a:xfrm>
          <a:prstGeom prst="wedgeRectCallout">
            <a:avLst>
              <a:gd name="adj1" fmla="val 9314"/>
              <a:gd name="adj2" fmla="val -75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类型错误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774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新闻纸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新闻纸.thmx</Template>
  <TotalTime>581</TotalTime>
  <Words>709</Words>
  <Application>Microsoft Macintosh PowerPoint</Application>
  <PresentationFormat>全屏显示(4:3)</PresentationFormat>
  <Paragraphs>174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新闻纸</vt:lpstr>
      <vt:lpstr>Monads in 15 minutes</vt:lpstr>
      <vt:lpstr>范畴</vt:lpstr>
      <vt:lpstr>Haskell</vt:lpstr>
      <vt:lpstr>Functor</vt:lpstr>
      <vt:lpstr>Monad is a self2self functor</vt:lpstr>
      <vt:lpstr>Simplest log system</vt:lpstr>
      <vt:lpstr>纯函数式语言的困境</vt:lpstr>
      <vt:lpstr>最简单的日志系统</vt:lpstr>
      <vt:lpstr>最简单的日志系统</vt:lpstr>
      <vt:lpstr>函数丧失复合能力</vt:lpstr>
      <vt:lpstr>规避类型错误</vt:lpstr>
      <vt:lpstr>规避类型错误</vt:lpstr>
      <vt:lpstr>规避类型错误</vt:lpstr>
      <vt:lpstr>Function Composibility</vt:lpstr>
      <vt:lpstr>更进一步的抽象</vt:lpstr>
      <vt:lpstr>更进一步的抽象</vt:lpstr>
      <vt:lpstr>更进一步的抽象</vt:lpstr>
      <vt:lpstr>语法的变化</vt:lpstr>
      <vt:lpstr>名字的变化</vt:lpstr>
      <vt:lpstr>顺序的变化</vt:lpstr>
      <vt:lpstr>类型的变化</vt:lpstr>
      <vt:lpstr>return</vt:lpstr>
      <vt:lpstr>In Haskell code</vt:lpstr>
      <vt:lpstr>Syntax sugar</vt:lpstr>
      <vt:lpstr>使用Writer Monad</vt:lpstr>
      <vt:lpstr>PowerPoint 演示文稿</vt:lpstr>
      <vt:lpstr>回到Hello World</vt:lpstr>
      <vt:lpstr>常见的Monad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 Made Easy</dc:title>
  <dc:creator>Wei Lee</dc:creator>
  <cp:lastModifiedBy>Wei Lee</cp:lastModifiedBy>
  <cp:revision>101</cp:revision>
  <dcterms:created xsi:type="dcterms:W3CDTF">2014-04-06T05:26:57Z</dcterms:created>
  <dcterms:modified xsi:type="dcterms:W3CDTF">2014-04-08T07:54:02Z</dcterms:modified>
</cp:coreProperties>
</file>