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3" r:id="rId10"/>
    <p:sldId id="273" r:id="rId11"/>
    <p:sldId id="277" r:id="rId12"/>
    <p:sldId id="278" r:id="rId13"/>
    <p:sldId id="286" r:id="rId14"/>
    <p:sldId id="279" r:id="rId15"/>
    <p:sldId id="294" r:id="rId16"/>
    <p:sldId id="295" r:id="rId17"/>
    <p:sldId id="274" r:id="rId18"/>
    <p:sldId id="287" r:id="rId19"/>
    <p:sldId id="289" r:id="rId20"/>
    <p:sldId id="275" r:id="rId21"/>
    <p:sldId id="276" r:id="rId22"/>
    <p:sldId id="280" r:id="rId23"/>
    <p:sldId id="288" r:id="rId24"/>
    <p:sldId id="281" r:id="rId25"/>
    <p:sldId id="283" r:id="rId26"/>
    <p:sldId id="291" r:id="rId27"/>
    <p:sldId id="292" r:id="rId28"/>
    <p:sldId id="293" r:id="rId29"/>
    <p:sldId id="284" r:id="rId30"/>
    <p:sldId id="285" r:id="rId31"/>
    <p:sldId id="264" r:id="rId32"/>
    <p:sldId id="266" r:id="rId33"/>
    <p:sldId id="265" r:id="rId34"/>
    <p:sldId id="267" r:id="rId35"/>
    <p:sldId id="268" r:id="rId36"/>
    <p:sldId id="27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EC41BA-3A4C-45E5-BB89-419A8815F23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36290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C41BA-3A4C-45E5-BB89-419A8815F23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100570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C41BA-3A4C-45E5-BB89-419A8815F23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264374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C41BA-3A4C-45E5-BB89-419A8815F23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254669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C41BA-3A4C-45E5-BB89-419A8815F23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209161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EC41BA-3A4C-45E5-BB89-419A8815F23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303500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EC41BA-3A4C-45E5-BB89-419A8815F234}" type="datetimeFigureOut">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273096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EC41BA-3A4C-45E5-BB89-419A8815F234}"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328622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C41BA-3A4C-45E5-BB89-419A8815F234}" type="datetimeFigureOut">
              <a:rPr lang="en-US" smtClean="0"/>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408524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EC41BA-3A4C-45E5-BB89-419A8815F23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52082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EC41BA-3A4C-45E5-BB89-419A8815F23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412595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C41BA-3A4C-45E5-BB89-419A8815F234}" type="datetimeFigureOut">
              <a:rPr lang="en-US" smtClean="0"/>
              <a:t>6/4/2024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577D4-BEF7-40BB-8A81-65CFED2805C8}" type="slidenum">
              <a:rPr lang="en-US" smtClean="0"/>
              <a:t>‹#›</a:t>
            </a:fld>
            <a:endParaRPr lang="en-US"/>
          </a:p>
        </p:txBody>
      </p:sp>
    </p:spTree>
    <p:extLst>
      <p:ext uri="{BB962C8B-B14F-4D97-AF65-F5344CB8AC3E}">
        <p14:creationId xmlns:p14="http://schemas.microsoft.com/office/powerpoint/2010/main" val="164272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annualreviews.org/doi/full/10.1146/annurev.astro.41.071601.170049#_i4"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onlinelibrary.wiley.com/doi/book/10.1002/9783527621361#page=16" TargetMode="External"/><Relationship Id="rId5" Type="http://schemas.openxmlformats.org/officeDocument/2006/relationships/hyperlink" Target="https://link.springer.com/article/10.1007/s00159-009-0019-z" TargetMode="External"/><Relationship Id="rId4" Type="http://schemas.openxmlformats.org/officeDocument/2006/relationships/hyperlink" Target="https://www.aanda.org/articles/aa/abs/2007/48/aa8091-07/aa8091-07.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iopscience.iop.org/article/10.3847/1538-3881/abc418/meta"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www.mdpi.com/2218-1997/5/6/157https:/www.mdpi.com/2218-1997/5/6/15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2713"/>
          </a:xfrm>
          <a:prstGeom prst="rect">
            <a:avLst/>
          </a:prstGeom>
        </p:spPr>
      </p:pic>
      <p:sp>
        <p:nvSpPr>
          <p:cNvPr id="5" name="Rectangle 4"/>
          <p:cNvSpPr/>
          <p:nvPr/>
        </p:nvSpPr>
        <p:spPr>
          <a:xfrm>
            <a:off x="0" y="0"/>
            <a:ext cx="12192000" cy="6858000"/>
          </a:xfrm>
          <a:prstGeom prst="rect">
            <a:avLst/>
          </a:prstGeom>
          <a:solidFill>
            <a:schemeClr val="dk1">
              <a:alpha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Google Shape;109;p1" descr="National University of Computer and Emerging Sciences - Wikipedia"/>
          <p:cNvPicPr preferRelativeResize="0"/>
          <p:nvPr/>
        </p:nvPicPr>
        <p:blipFill rotWithShape="1">
          <a:blip r:embed="rId3">
            <a:alphaModFix/>
          </a:blip>
          <a:srcRect/>
          <a:stretch/>
        </p:blipFill>
        <p:spPr>
          <a:xfrm>
            <a:off x="98476" y="112539"/>
            <a:ext cx="1472478" cy="1472478"/>
          </a:xfrm>
          <a:prstGeom prst="rect">
            <a:avLst/>
          </a:prstGeom>
          <a:noFill/>
          <a:ln>
            <a:noFill/>
          </a:ln>
        </p:spPr>
      </p:pic>
      <p:sp>
        <p:nvSpPr>
          <p:cNvPr id="7" name="Google Shape;106;p1"/>
          <p:cNvSpPr txBox="1">
            <a:spLocks noGrp="1"/>
          </p:cNvSpPr>
          <p:nvPr>
            <p:ph type="ctrTitle"/>
          </p:nvPr>
        </p:nvSpPr>
        <p:spPr>
          <a:xfrm>
            <a:off x="608730" y="3448597"/>
            <a:ext cx="4629478" cy="103196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lt1"/>
              </a:buClr>
              <a:buSzPts val="7200"/>
              <a:buFont typeface="Century Schoolbook"/>
              <a:buNone/>
            </a:pPr>
            <a:r>
              <a:rPr lang="en-US" sz="5400" b="1" dirty="0" smtClean="0">
                <a:solidFill>
                  <a:schemeClr val="bg1"/>
                </a:solidFill>
                <a:latin typeface="Arial Rounded MT Bold" panose="020F0704030504030204" pitchFamily="34" charset="0"/>
              </a:rPr>
              <a:t>HABITABLE</a:t>
            </a:r>
            <a:endParaRPr sz="4400" b="1" dirty="0">
              <a:solidFill>
                <a:schemeClr val="bg1"/>
              </a:solidFill>
              <a:latin typeface="Arial Rounded MT Bold" panose="020F0704030504030204" pitchFamily="34" charset="0"/>
            </a:endParaRPr>
          </a:p>
        </p:txBody>
      </p:sp>
      <p:sp>
        <p:nvSpPr>
          <p:cNvPr id="8" name="Google Shape;107;p1"/>
          <p:cNvSpPr txBox="1">
            <a:spLocks noGrp="1"/>
          </p:cNvSpPr>
          <p:nvPr>
            <p:ph type="subTitle" idx="1"/>
          </p:nvPr>
        </p:nvSpPr>
        <p:spPr>
          <a:xfrm>
            <a:off x="1941141" y="5466805"/>
            <a:ext cx="4420470" cy="86868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ct val="80000"/>
              <a:buNone/>
            </a:pPr>
            <a:r>
              <a:rPr lang="en-US" sz="1600" dirty="0">
                <a:solidFill>
                  <a:srgbClr val="BFBFBF"/>
                </a:solidFill>
                <a:latin typeface="Arial" panose="020B0604020202020204" pitchFamily="34" charset="0"/>
                <a:ea typeface="Century Schoolbook"/>
                <a:cs typeface="Arial" panose="020B0604020202020204" pitchFamily="34" charset="0"/>
              </a:rPr>
              <a:t>Group</a:t>
            </a:r>
            <a:r>
              <a:rPr lang="en-US" sz="1600" dirty="0">
                <a:solidFill>
                  <a:schemeClr val="bg1"/>
                </a:solidFill>
                <a:latin typeface="Arial" panose="020B0604020202020204" pitchFamily="34" charset="0"/>
                <a:cs typeface="Arial" panose="020B0604020202020204" pitchFamily="34" charset="0"/>
              </a:rPr>
              <a:t> </a:t>
            </a:r>
            <a:r>
              <a:rPr lang="en-US" sz="1600" dirty="0">
                <a:solidFill>
                  <a:srgbClr val="BFBFBF"/>
                </a:solidFill>
                <a:latin typeface="Arial" panose="020B0604020202020204" pitchFamily="34" charset="0"/>
                <a:ea typeface="Century Schoolbook"/>
                <a:cs typeface="Arial" panose="020B0604020202020204" pitchFamily="34" charset="0"/>
              </a:rPr>
              <a:t>Members</a:t>
            </a:r>
            <a:endParaRPr sz="1600" dirty="0">
              <a:solidFill>
                <a:srgbClr val="BFBFBF"/>
              </a:solidFill>
              <a:latin typeface="Arial" panose="020B0604020202020204" pitchFamily="34" charset="0"/>
              <a:ea typeface="Century Schoolbook"/>
              <a:cs typeface="Arial" panose="020B0604020202020204" pitchFamily="34" charset="0"/>
            </a:endParaRPr>
          </a:p>
          <a:p>
            <a:pPr marL="0" lvl="0" indent="0" algn="l" rtl="0">
              <a:lnSpc>
                <a:spcPct val="95000"/>
              </a:lnSpc>
              <a:spcBef>
                <a:spcPts val="1600"/>
              </a:spcBef>
              <a:spcAft>
                <a:spcPts val="0"/>
              </a:spcAft>
              <a:buSzPct val="80000"/>
              <a:buNone/>
            </a:pPr>
            <a:r>
              <a:rPr lang="en-US" sz="1600" dirty="0">
                <a:solidFill>
                  <a:srgbClr val="BFBFBF"/>
                </a:solidFill>
                <a:latin typeface="Arial" panose="020B0604020202020204" pitchFamily="34" charset="0"/>
                <a:ea typeface="Century Schoolbook"/>
                <a:cs typeface="Arial" panose="020B0604020202020204" pitchFamily="34" charset="0"/>
              </a:rPr>
              <a:t>Muhammad Ahmed Raza (19P-0070)</a:t>
            </a:r>
            <a:endParaRPr sz="1600" dirty="0">
              <a:solidFill>
                <a:srgbClr val="BFBFBF"/>
              </a:solidFill>
              <a:latin typeface="Arial" panose="020B0604020202020204" pitchFamily="34" charset="0"/>
              <a:ea typeface="Century Schoolbook"/>
              <a:cs typeface="Arial" panose="020B0604020202020204" pitchFamily="34" charset="0"/>
            </a:endParaRPr>
          </a:p>
        </p:txBody>
      </p:sp>
      <p:sp>
        <p:nvSpPr>
          <p:cNvPr id="9" name="Google Shape;108;p1"/>
          <p:cNvSpPr txBox="1"/>
          <p:nvPr/>
        </p:nvSpPr>
        <p:spPr>
          <a:xfrm>
            <a:off x="7550337" y="5466806"/>
            <a:ext cx="2913019" cy="868680"/>
          </a:xfrm>
          <a:prstGeom prst="rect">
            <a:avLst/>
          </a:prstGeom>
          <a:noFill/>
          <a:ln>
            <a:noFill/>
          </a:ln>
        </p:spPr>
        <p:txBody>
          <a:bodyPr spcFirstLastPara="1" wrap="square" lIns="91425" tIns="45700" rIns="91425" bIns="45700" anchor="t" anchorCtr="0">
            <a:normAutofit/>
          </a:bodyPr>
          <a:lstStyle/>
          <a:p>
            <a:pPr marL="0" marR="0" lvl="0" indent="0" algn="l" rtl="0">
              <a:lnSpc>
                <a:spcPct val="95000"/>
              </a:lnSpc>
              <a:spcBef>
                <a:spcPts val="0"/>
              </a:spcBef>
              <a:spcAft>
                <a:spcPts val="0"/>
              </a:spcAft>
              <a:buClr>
                <a:schemeClr val="accent1"/>
              </a:buClr>
              <a:buSzPts val="1760"/>
              <a:buFont typeface="Arial"/>
              <a:buNone/>
            </a:pPr>
            <a:r>
              <a:rPr lang="en-US" sz="1600" b="0" i="0" u="none" strike="noStrike" cap="none" dirty="0">
                <a:solidFill>
                  <a:srgbClr val="BFBFBF"/>
                </a:solidFill>
                <a:latin typeface="Arial" panose="020B0604020202020204" pitchFamily="34" charset="0"/>
                <a:ea typeface="Century Schoolbook"/>
                <a:cs typeface="Arial" panose="020B0604020202020204" pitchFamily="34" charset="0"/>
                <a:sym typeface="Century Schoolbook"/>
              </a:rPr>
              <a:t>Project Supervisor</a:t>
            </a:r>
            <a:endParaRPr sz="1600" dirty="0">
              <a:latin typeface="Arial" panose="020B0604020202020204" pitchFamily="34" charset="0"/>
              <a:cs typeface="Arial" panose="020B0604020202020204" pitchFamily="34" charset="0"/>
            </a:endParaRPr>
          </a:p>
          <a:p>
            <a:pPr marL="0" marR="0" lvl="0" indent="0" algn="l" rtl="0">
              <a:lnSpc>
                <a:spcPct val="95000"/>
              </a:lnSpc>
              <a:spcBef>
                <a:spcPts val="1600"/>
              </a:spcBef>
              <a:spcAft>
                <a:spcPts val="0"/>
              </a:spcAft>
              <a:buClr>
                <a:schemeClr val="accent1"/>
              </a:buClr>
              <a:buSzPts val="1760"/>
              <a:buFont typeface="Arial"/>
              <a:buNone/>
            </a:pPr>
            <a:r>
              <a:rPr lang="en-US" sz="1600" b="0" i="0" u="none" strike="noStrike" cap="none" dirty="0" smtClean="0">
                <a:solidFill>
                  <a:srgbClr val="BFBFBF"/>
                </a:solidFill>
                <a:latin typeface="Arial" panose="020B0604020202020204" pitchFamily="34" charset="0"/>
                <a:ea typeface="Century Schoolbook"/>
                <a:cs typeface="Arial" panose="020B0604020202020204" pitchFamily="34" charset="0"/>
                <a:sym typeface="Century Schoolbook"/>
              </a:rPr>
              <a:t>Dr. Omer Usman Khan</a:t>
            </a:r>
            <a:endParaRPr sz="1600" dirty="0">
              <a:latin typeface="Arial" panose="020B0604020202020204" pitchFamily="34" charset="0"/>
              <a:cs typeface="Arial" panose="020B0604020202020204" pitchFamily="34" charset="0"/>
            </a:endParaRPr>
          </a:p>
        </p:txBody>
      </p:sp>
      <p:sp>
        <p:nvSpPr>
          <p:cNvPr id="10" name="Google Shape;106;p1"/>
          <p:cNvSpPr txBox="1">
            <a:spLocks/>
          </p:cNvSpPr>
          <p:nvPr/>
        </p:nvSpPr>
        <p:spPr>
          <a:xfrm>
            <a:off x="4733974" y="3448597"/>
            <a:ext cx="8195252" cy="1031965"/>
          </a:xfrm>
          <a:prstGeom prst="rect">
            <a:avLst/>
          </a:prstGeom>
          <a:noFill/>
          <a:ln>
            <a:noFill/>
          </a:ln>
        </p:spPr>
        <p:txBody>
          <a:bodyPr spcFirstLastPara="1" vert="horz" wrap="square" lIns="91425" tIns="45700" rIns="91425" bIns="457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spcBef>
                <a:spcPts val="0"/>
              </a:spcBef>
              <a:buClr>
                <a:schemeClr val="lt1"/>
              </a:buClr>
              <a:buSzPts val="7200"/>
            </a:pPr>
            <a:r>
              <a:rPr lang="en-US" sz="5400" dirty="0" smtClean="0">
                <a:solidFill>
                  <a:schemeClr val="bg1"/>
                </a:solidFill>
                <a:latin typeface="Arial Narrow" panose="020B0606020202030204" pitchFamily="34" charset="0"/>
              </a:rPr>
              <a:t>EXOPLANET EXPLORER</a:t>
            </a:r>
            <a:endParaRPr lang="en-US" sz="4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8608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1554480"/>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6000" b="1" dirty="0">
                <a:solidFill>
                  <a:schemeClr val="bg1"/>
                </a:solidFill>
                <a:latin typeface="Arial Rounded MT Bold" panose="020F0704030504030204" pitchFamily="34" charset="0"/>
              </a:rPr>
              <a:t>Data Acquisition &amp; Preprocessing</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58793"/>
            <a:ext cx="969269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Dataset: Planetary Systems Composite Parameters (NASA Exoplanet Archive)</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Key Features: Planet radius, mass, orbital period, star temperature, etc.</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Filtering: Selected confirmed exoplanets (</a:t>
            </a:r>
            <a:r>
              <a:rPr lang="en-US" sz="1600" dirty="0" err="1">
                <a:solidFill>
                  <a:schemeClr val="bg1"/>
                </a:solidFill>
                <a:latin typeface="Arial" panose="020B0604020202020204" pitchFamily="34" charset="0"/>
                <a:cs typeface="Arial" panose="020B0604020202020204" pitchFamily="34" charset="0"/>
              </a:rPr>
              <a:t>default_flag</a:t>
            </a:r>
            <a:r>
              <a:rPr lang="en-US" sz="1600" dirty="0">
                <a:solidFill>
                  <a:schemeClr val="bg1"/>
                </a:solidFill>
                <a:latin typeface="Arial" panose="020B0604020202020204" pitchFamily="34" charset="0"/>
                <a:cs typeface="Arial" panose="020B0604020202020204" pitchFamily="34" charset="0"/>
              </a:rPr>
              <a:t> = 1)</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Cleaning: Removed duplicates, filled missing values with medians</a:t>
            </a:r>
          </a:p>
          <a:p>
            <a:pPr marL="285750" indent="-285750">
              <a:buFont typeface="Arial" panose="020B0604020202020204" pitchFamily="34" charset="0"/>
              <a:buChar char="•"/>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666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a:solidFill>
                  <a:schemeClr val="bg1"/>
                </a:solidFill>
                <a:latin typeface="Arial Rounded MT Bold" panose="020F0704030504030204" pitchFamily="34" charset="0"/>
              </a:rPr>
              <a:t>Data Acquisition &amp; Preprocessing</a:t>
            </a:r>
            <a:endParaRPr b="1" dirty="0">
              <a:solidFill>
                <a:schemeClr val="bg1"/>
              </a:solidFill>
              <a:latin typeface="Arial Rounded MT Bold" panose="020F0704030504030204" pitchFamily="34" charset="0"/>
            </a:endParaRPr>
          </a:p>
        </p:txBody>
      </p:sp>
      <p:sp>
        <p:nvSpPr>
          <p:cNvPr id="10" name="TextBox 9"/>
          <p:cNvSpPr txBox="1"/>
          <p:nvPr/>
        </p:nvSpPr>
        <p:spPr>
          <a:xfrm>
            <a:off x="1249650" y="2115102"/>
            <a:ext cx="9692699" cy="4031873"/>
          </a:xfrm>
          <a:prstGeom prst="rect">
            <a:avLst/>
          </a:prstGeom>
          <a:noFill/>
        </p:spPr>
        <p:txBody>
          <a:bodyPr wrap="square" rtlCol="0">
            <a:spAutoFit/>
          </a:bodyPr>
          <a:lstStyle/>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pl_name</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Planet name (unique identifier)</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hostname: Host star name (context for the planetary system)</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pl_rade</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Planet radius (Earth radii) – A fundamental parameter for understanding a planet's size and potential composition.</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pl_masse</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Planet mass (Earth masses) – Crucial for understanding a planet's gravity, density, and potential for retaining an atmosphere.</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pl_orbper</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Orbital period (days) – The time it takes for a planet to complete one orbit around its star, influencing its temperature and potential for seasons.</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pl_orbsmax</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Orbital semi-major axis (AU) – The average distance between the planet and its star, a key factor in determining its temperature and potential for liquid water.</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st_teff</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Stellar effective temperature (K) – The temperature of the star's surface, which directly affects the habitable zone location and planet's climate.</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st_rad</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Stellar radius (solar radii) – The size of the star, influencing its luminosity and habitable zone.</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pl_dens</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Planet density (g/cm³) – Provides insights into a planet's composition (rocky, gaseous, etc.).</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st_met</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Stellar metallicity (</a:t>
            </a:r>
            <a:r>
              <a:rPr lang="en-US" sz="1600" dirty="0" err="1">
                <a:solidFill>
                  <a:schemeClr val="bg1"/>
                </a:solidFill>
                <a:latin typeface="Arial" panose="020B0604020202020204" pitchFamily="34" charset="0"/>
                <a:cs typeface="Arial" panose="020B0604020202020204" pitchFamily="34" charset="0"/>
              </a:rPr>
              <a:t>dex</a:t>
            </a:r>
            <a:r>
              <a:rPr lang="en-US" sz="1600" dirty="0">
                <a:solidFill>
                  <a:schemeClr val="bg1"/>
                </a:solidFill>
                <a:latin typeface="Arial" panose="020B0604020202020204" pitchFamily="34" charset="0"/>
                <a:cs typeface="Arial" panose="020B0604020202020204" pitchFamily="34" charset="0"/>
              </a:rPr>
              <a:t>) – The abundance of elements heavier than hydrogen and helium in the star, potentially correlated with planet formation.</a:t>
            </a:r>
            <a:endParaRPr lang="en-US" sz="1600" dirty="0" smtClean="0">
              <a:solidFill>
                <a:schemeClr val="bg1"/>
              </a:solidFill>
              <a:latin typeface="Arial" panose="020B0604020202020204" pitchFamily="34" charset="0"/>
              <a:cs typeface="Arial" panose="020B0604020202020204" pitchFamily="34" charset="0"/>
            </a:endParaRPr>
          </a:p>
        </p:txBody>
      </p:sp>
      <p:sp>
        <p:nvSpPr>
          <p:cNvPr id="9" name="Google Shape;116;p2"/>
          <p:cNvSpPr txBox="1">
            <a:spLocks/>
          </p:cNvSpPr>
          <p:nvPr/>
        </p:nvSpPr>
        <p:spPr>
          <a:xfrm>
            <a:off x="1261871" y="1031785"/>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smtClean="0">
                <a:solidFill>
                  <a:schemeClr val="bg1"/>
                </a:solidFill>
                <a:latin typeface="Arial Rounded MT Bold" panose="020F0704030504030204" pitchFamily="34" charset="0"/>
              </a:rPr>
              <a:t>Key features (</a:t>
            </a:r>
            <a:r>
              <a:rPr lang="en-US" sz="2000" b="1" dirty="0" err="1" smtClean="0">
                <a:solidFill>
                  <a:schemeClr val="bg1"/>
                </a:solidFill>
                <a:latin typeface="Arial Rounded MT Bold" panose="020F0704030504030204" pitchFamily="34" charset="0"/>
              </a:rPr>
              <a:t>planetary_dataset</a:t>
            </a:r>
            <a:r>
              <a:rPr lang="en-US" sz="2000" b="1" dirty="0" smtClean="0">
                <a:solidFill>
                  <a:schemeClr val="bg1"/>
                </a:solidFill>
                <a:latin typeface="Arial Rounded MT Bold" panose="020F0704030504030204" pitchFamily="34" charset="0"/>
              </a:rPr>
              <a:t>)</a:t>
            </a:r>
            <a:endParaRPr lang="en-US" sz="20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27517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a:solidFill>
                  <a:schemeClr val="bg1"/>
                </a:solidFill>
                <a:latin typeface="Arial Rounded MT Bold" panose="020F0704030504030204" pitchFamily="34" charset="0"/>
              </a:rPr>
              <a:t>Data Acquisition &amp; Preprocessing</a:t>
            </a:r>
            <a:endParaRPr b="1" dirty="0">
              <a:solidFill>
                <a:schemeClr val="bg1"/>
              </a:solidFill>
              <a:latin typeface="Arial Rounded MT Bold" panose="020F0704030504030204" pitchFamily="34" charset="0"/>
            </a:endParaRPr>
          </a:p>
        </p:txBody>
      </p:sp>
      <p:sp>
        <p:nvSpPr>
          <p:cNvPr id="10" name="TextBox 9"/>
          <p:cNvSpPr txBox="1"/>
          <p:nvPr/>
        </p:nvSpPr>
        <p:spPr>
          <a:xfrm>
            <a:off x="1261871" y="2083472"/>
            <a:ext cx="969269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These features are essential for characterizing exoplanets and their host stars, providing information about their physical properties and potential for habitability</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They are commonly used in exoplanet research and have been extensively studied in the literature</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 features align with the core goals of your analysis: identifying potentially habitable exoplanets and exploring their characteristics.</a:t>
            </a:r>
            <a:endParaRPr lang="en-US" sz="1600" dirty="0" smtClean="0">
              <a:solidFill>
                <a:schemeClr val="bg1"/>
              </a:solidFill>
              <a:latin typeface="Arial" panose="020B0604020202020204" pitchFamily="34" charset="0"/>
              <a:cs typeface="Arial" panose="020B0604020202020204" pitchFamily="34" charset="0"/>
            </a:endParaRPr>
          </a:p>
        </p:txBody>
      </p:sp>
      <p:sp>
        <p:nvSpPr>
          <p:cNvPr id="9" name="Google Shape;116;p2"/>
          <p:cNvSpPr txBox="1">
            <a:spLocks/>
          </p:cNvSpPr>
          <p:nvPr/>
        </p:nvSpPr>
        <p:spPr>
          <a:xfrm>
            <a:off x="1274092" y="1279980"/>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smtClean="0">
                <a:solidFill>
                  <a:schemeClr val="bg1"/>
                </a:solidFill>
                <a:latin typeface="Arial Rounded MT Bold" panose="020F0704030504030204" pitchFamily="34" charset="0"/>
              </a:rPr>
              <a:t>Reasoning for selection</a:t>
            </a:r>
            <a:endParaRPr lang="en-US" sz="2000" b="1" dirty="0">
              <a:solidFill>
                <a:schemeClr val="bg1"/>
              </a:solidFill>
              <a:latin typeface="Arial Rounded MT Bold" panose="020F0704030504030204" pitchFamily="34" charset="0"/>
            </a:endParaRPr>
          </a:p>
        </p:txBody>
      </p:sp>
      <p:sp>
        <p:nvSpPr>
          <p:cNvPr id="7" name="TextBox 6"/>
          <p:cNvSpPr txBox="1"/>
          <p:nvPr/>
        </p:nvSpPr>
        <p:spPr>
          <a:xfrm>
            <a:off x="1274092" y="4761755"/>
            <a:ext cx="9692699"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NASA Exoplanet Archive:</a:t>
            </a:r>
            <a:r>
              <a:rPr lang="en-US" sz="1600" dirty="0">
                <a:solidFill>
                  <a:schemeClr val="bg1"/>
                </a:solidFill>
                <a:latin typeface="Arial" panose="020B0604020202020204" pitchFamily="34" charset="0"/>
                <a:cs typeface="Arial" panose="020B0604020202020204" pitchFamily="34" charset="0"/>
              </a:rPr>
              <a:t> The primary source of the dataset, providing detailed documentation of the features and their significance in exoplanet studies. </a:t>
            </a:r>
            <a:endParaRPr lang="en-US" sz="1600" dirty="0" smtClean="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Exoplanet Science:</a:t>
            </a:r>
            <a:r>
              <a:rPr lang="en-US" sz="1600" dirty="0">
                <a:solidFill>
                  <a:schemeClr val="bg1"/>
                </a:solidFill>
                <a:latin typeface="Arial" panose="020B0604020202020204" pitchFamily="34" charset="0"/>
                <a:cs typeface="Arial" panose="020B0604020202020204" pitchFamily="34" charset="0"/>
              </a:rPr>
              <a:t>  Numerous scientific papers and textbooks on exoplanet science discuss the importance of these parameters in understanding planetary systems and habitability.</a:t>
            </a:r>
            <a:endParaRPr lang="en-US" sz="1600" dirty="0" smtClean="0">
              <a:solidFill>
                <a:schemeClr val="bg1"/>
              </a:solidFill>
              <a:latin typeface="Arial" panose="020B0604020202020204" pitchFamily="34" charset="0"/>
              <a:cs typeface="Arial" panose="020B0604020202020204" pitchFamily="34" charset="0"/>
            </a:endParaRPr>
          </a:p>
        </p:txBody>
      </p:sp>
      <p:sp>
        <p:nvSpPr>
          <p:cNvPr id="11" name="Google Shape;116;p2"/>
          <p:cNvSpPr txBox="1">
            <a:spLocks/>
          </p:cNvSpPr>
          <p:nvPr/>
        </p:nvSpPr>
        <p:spPr>
          <a:xfrm>
            <a:off x="1286313" y="3958263"/>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smtClean="0">
                <a:solidFill>
                  <a:schemeClr val="bg1"/>
                </a:solidFill>
                <a:latin typeface="Arial Rounded MT Bold" panose="020F0704030504030204" pitchFamily="34" charset="0"/>
              </a:rPr>
              <a:t>Sources</a:t>
            </a:r>
            <a:endParaRPr lang="en-US" sz="20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94117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a:solidFill>
                  <a:schemeClr val="bg1"/>
                </a:solidFill>
                <a:latin typeface="Arial Rounded MT Bold" panose="020F0704030504030204" pitchFamily="34" charset="0"/>
              </a:rPr>
              <a:t>Data Acquisition &amp; Preprocessing</a:t>
            </a:r>
            <a:endParaRPr b="1" dirty="0">
              <a:solidFill>
                <a:schemeClr val="bg1"/>
              </a:solidFill>
              <a:latin typeface="Arial Rounded MT Bold" panose="020F0704030504030204" pitchFamily="34" charset="0"/>
            </a:endParaRPr>
          </a:p>
        </p:txBody>
      </p:sp>
      <p:sp>
        <p:nvSpPr>
          <p:cNvPr id="9" name="Google Shape;116;p2"/>
          <p:cNvSpPr txBox="1">
            <a:spLocks/>
          </p:cNvSpPr>
          <p:nvPr/>
        </p:nvSpPr>
        <p:spPr>
          <a:xfrm>
            <a:off x="1274092" y="1279980"/>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err="1" smtClean="0">
                <a:solidFill>
                  <a:schemeClr val="bg1"/>
                </a:solidFill>
                <a:latin typeface="Arial Rounded MT Bold" panose="020F0704030504030204" pitchFamily="34" charset="0"/>
              </a:rPr>
              <a:t>Planetary_dataset</a:t>
            </a:r>
            <a:endParaRPr lang="en-US" sz="2000" b="1" dirty="0">
              <a:solidFill>
                <a:schemeClr val="bg1"/>
              </a:solidFill>
              <a:latin typeface="Arial Rounded MT Bold" panose="020F07040305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741" y="2741312"/>
            <a:ext cx="10446517" cy="2485718"/>
          </a:xfrm>
          <a:prstGeom prst="rect">
            <a:avLst/>
          </a:prstGeom>
        </p:spPr>
      </p:pic>
    </p:spTree>
    <p:extLst>
      <p:ext uri="{BB962C8B-B14F-4D97-AF65-F5344CB8AC3E}">
        <p14:creationId xmlns:p14="http://schemas.microsoft.com/office/powerpoint/2010/main" val="183693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a:solidFill>
                  <a:schemeClr val="bg1"/>
                </a:solidFill>
                <a:latin typeface="Arial Rounded MT Bold" panose="020F0704030504030204" pitchFamily="34" charset="0"/>
              </a:rPr>
              <a:t>Data Acquisition &amp; Preprocessing</a:t>
            </a:r>
            <a:endParaRPr b="1" dirty="0">
              <a:solidFill>
                <a:schemeClr val="bg1"/>
              </a:solidFill>
              <a:latin typeface="Arial Rounded MT Bold" panose="020F0704030504030204" pitchFamily="34" charset="0"/>
            </a:endParaRPr>
          </a:p>
        </p:txBody>
      </p:sp>
      <p:sp>
        <p:nvSpPr>
          <p:cNvPr id="10" name="TextBox 9"/>
          <p:cNvSpPr txBox="1"/>
          <p:nvPr/>
        </p:nvSpPr>
        <p:spPr>
          <a:xfrm>
            <a:off x="1249650" y="2071097"/>
            <a:ext cx="9692699"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plntname</a:t>
            </a:r>
            <a:r>
              <a:rPr lang="en-US" sz="1600" dirty="0">
                <a:solidFill>
                  <a:schemeClr val="bg1"/>
                </a:solidFill>
                <a:latin typeface="Arial" panose="020B0604020202020204" pitchFamily="34" charset="0"/>
                <a:cs typeface="Arial" panose="020B0604020202020204" pitchFamily="34" charset="0"/>
              </a:rPr>
              <a:t>: Planet name (to link with the NASA archive</a:t>
            </a:r>
            <a:r>
              <a:rPr lang="en-US" sz="1600" dirty="0" smtClean="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impltemp</a:t>
            </a:r>
            <a:r>
              <a:rPr lang="en-US" sz="1600" dirty="0">
                <a:solidFill>
                  <a:schemeClr val="bg1"/>
                </a:solidFill>
                <a:latin typeface="Arial" panose="020B0604020202020204" pitchFamily="34" charset="0"/>
                <a:cs typeface="Arial" panose="020B0604020202020204" pitchFamily="34" charset="0"/>
              </a:rPr>
              <a:t>:  Inferred planet temperature (K) – Directly relevant to habitability.</a:t>
            </a:r>
          </a:p>
          <a:p>
            <a:pPr marL="285750" indent="-285750">
              <a:buFont typeface="Arial" panose="020B0604020202020204" pitchFamily="34" charset="0"/>
              <a:buChar char="•"/>
            </a:pPr>
            <a:r>
              <a:rPr lang="en-US" sz="1600" b="1" dirty="0" err="1" smtClean="0">
                <a:solidFill>
                  <a:schemeClr val="bg1"/>
                </a:solidFill>
                <a:latin typeface="Arial" panose="020B0604020202020204" pitchFamily="34" charset="0"/>
                <a:cs typeface="Arial" panose="020B0604020202020204" pitchFamily="34" charset="0"/>
              </a:rPr>
              <a:t>implradius</a:t>
            </a:r>
            <a:r>
              <a:rPr lang="en-US" sz="1600" dirty="0" smtClean="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Inferred planet radius (Jupiter radii) – Indicates the size of the planet.</a:t>
            </a:r>
          </a:p>
          <a:p>
            <a:pPr marL="285750" indent="-285750">
              <a:buFont typeface="Arial" panose="020B0604020202020204" pitchFamily="34" charset="0"/>
              <a:buChar char="•"/>
            </a:pPr>
            <a:r>
              <a:rPr lang="en-US" sz="1600" b="1" dirty="0" err="1" smtClean="0">
                <a:solidFill>
                  <a:schemeClr val="bg1"/>
                </a:solidFill>
                <a:latin typeface="Arial" panose="020B0604020202020204" pitchFamily="34" charset="0"/>
                <a:cs typeface="Arial" panose="020B0604020202020204" pitchFamily="34" charset="0"/>
              </a:rPr>
              <a:t>implmass</a:t>
            </a:r>
            <a:r>
              <a:rPr lang="en-US" sz="1600" dirty="0">
                <a:solidFill>
                  <a:schemeClr val="bg1"/>
                </a:solidFill>
                <a:latin typeface="Arial" panose="020B0604020202020204" pitchFamily="34" charset="0"/>
                <a:cs typeface="Arial" panose="020B0604020202020204" pitchFamily="34" charset="0"/>
              </a:rPr>
              <a:t>: Inferred planet mass (Jupiter masses) – Provides information about the planet's gravitational influence.</a:t>
            </a:r>
            <a:endParaRPr lang="en-US" sz="1600" dirty="0" smtClean="0">
              <a:solidFill>
                <a:schemeClr val="bg1"/>
              </a:solidFill>
              <a:latin typeface="Arial" panose="020B0604020202020204" pitchFamily="34" charset="0"/>
              <a:cs typeface="Arial" panose="020B0604020202020204" pitchFamily="34" charset="0"/>
            </a:endParaRPr>
          </a:p>
        </p:txBody>
      </p:sp>
      <p:sp>
        <p:nvSpPr>
          <p:cNvPr id="9" name="Google Shape;116;p2"/>
          <p:cNvSpPr txBox="1">
            <a:spLocks/>
          </p:cNvSpPr>
          <p:nvPr/>
        </p:nvSpPr>
        <p:spPr>
          <a:xfrm>
            <a:off x="1261871" y="1209849"/>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smtClean="0">
                <a:solidFill>
                  <a:schemeClr val="bg1"/>
                </a:solidFill>
                <a:latin typeface="Arial Rounded MT Bold" panose="020F0704030504030204" pitchFamily="34" charset="0"/>
              </a:rPr>
              <a:t>Key features (</a:t>
            </a:r>
            <a:r>
              <a:rPr lang="en-US" sz="2000" b="1" dirty="0" err="1" smtClean="0">
                <a:solidFill>
                  <a:schemeClr val="bg1"/>
                </a:solidFill>
                <a:latin typeface="Arial Rounded MT Bold" panose="020F0704030504030204" pitchFamily="34" charset="0"/>
              </a:rPr>
              <a:t>direct_imaging</a:t>
            </a:r>
            <a:r>
              <a:rPr lang="en-US" sz="2000" b="1" dirty="0" smtClean="0">
                <a:solidFill>
                  <a:schemeClr val="bg1"/>
                </a:solidFill>
                <a:latin typeface="Arial Rounded MT Bold" panose="020F0704030504030204" pitchFamily="34" charset="0"/>
              </a:rPr>
              <a:t>)</a:t>
            </a:r>
            <a:endParaRPr lang="en-US" sz="2000" b="1" dirty="0">
              <a:solidFill>
                <a:schemeClr val="bg1"/>
              </a:solidFill>
              <a:latin typeface="Arial Rounded MT Bold" panose="020F0704030504030204" pitchFamily="34" charset="0"/>
            </a:endParaRPr>
          </a:p>
        </p:txBody>
      </p:sp>
      <p:sp>
        <p:nvSpPr>
          <p:cNvPr id="7" name="TextBox 6"/>
          <p:cNvSpPr txBox="1"/>
          <p:nvPr/>
        </p:nvSpPr>
        <p:spPr>
          <a:xfrm>
            <a:off x="1237429" y="4198028"/>
            <a:ext cx="969269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These features are specific to directly imaged exoplanets and provide valuable information about their properties, complementing the data from the NASA Exoplanet Archive</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 temperature is particularly crucial in assessing habitability, as it determines the potential for liquid </a:t>
            </a:r>
            <a:r>
              <a:rPr lang="en-US" sz="1600" dirty="0" smtClean="0">
                <a:solidFill>
                  <a:schemeClr val="bg1"/>
                </a:solidFill>
                <a:latin typeface="Arial" panose="020B0604020202020204" pitchFamily="34" charset="0"/>
                <a:cs typeface="Arial" panose="020B0604020202020204" pitchFamily="34" charset="0"/>
              </a:rPr>
              <a:t>water</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Radius and mass provide context about the planet's overall nature (e.g., gas giant vs. terrestrial).</a:t>
            </a:r>
            <a:endParaRPr lang="en-US" sz="1600" dirty="0" smtClean="0">
              <a:solidFill>
                <a:schemeClr val="bg1"/>
              </a:solidFill>
              <a:latin typeface="Arial" panose="020B0604020202020204" pitchFamily="34" charset="0"/>
              <a:cs typeface="Arial" panose="020B0604020202020204" pitchFamily="34" charset="0"/>
            </a:endParaRPr>
          </a:p>
        </p:txBody>
      </p:sp>
      <p:sp>
        <p:nvSpPr>
          <p:cNvPr id="11" name="Google Shape;116;p2"/>
          <p:cNvSpPr txBox="1">
            <a:spLocks/>
          </p:cNvSpPr>
          <p:nvPr/>
        </p:nvSpPr>
        <p:spPr>
          <a:xfrm>
            <a:off x="1249650" y="3394536"/>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smtClean="0">
                <a:solidFill>
                  <a:schemeClr val="bg1"/>
                </a:solidFill>
                <a:latin typeface="Arial Rounded MT Bold" panose="020F0704030504030204" pitchFamily="34" charset="0"/>
              </a:rPr>
              <a:t>Reasoning for selection</a:t>
            </a:r>
            <a:endParaRPr lang="en-US" sz="20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52004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Spectral Analysis</a:t>
            </a:r>
            <a:endParaRPr b="1" dirty="0">
              <a:solidFill>
                <a:schemeClr val="bg1"/>
              </a:solidFill>
              <a:latin typeface="Arial Rounded MT Bold" panose="020F07040305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1" y="1852599"/>
            <a:ext cx="9666309" cy="3555424"/>
          </a:xfrm>
          <a:prstGeom prst="rect">
            <a:avLst/>
          </a:prstGeom>
        </p:spPr>
      </p:pic>
    </p:spTree>
    <p:extLst>
      <p:ext uri="{BB962C8B-B14F-4D97-AF65-F5344CB8AC3E}">
        <p14:creationId xmlns:p14="http://schemas.microsoft.com/office/powerpoint/2010/main" val="315804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Spectral Analysis</a:t>
            </a:r>
            <a:endParaRPr b="1" dirty="0">
              <a:solidFill>
                <a:schemeClr val="bg1"/>
              </a:solidFill>
              <a:latin typeface="Arial Rounded MT Bold" panose="020F07040305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42" y="1476103"/>
            <a:ext cx="5492395" cy="4859631"/>
          </a:xfrm>
          <a:prstGeom prst="rect">
            <a:avLst/>
          </a:prstGeom>
        </p:spPr>
      </p:pic>
    </p:spTree>
    <p:extLst>
      <p:ext uri="{BB962C8B-B14F-4D97-AF65-F5344CB8AC3E}">
        <p14:creationId xmlns:p14="http://schemas.microsoft.com/office/powerpoint/2010/main" val="305279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sz="6000" b="1" dirty="0">
                <a:solidFill>
                  <a:schemeClr val="bg1"/>
                </a:solidFill>
                <a:latin typeface="Arial Rounded MT Bold" panose="020F0704030504030204" pitchFamily="34" charset="0"/>
              </a:rPr>
              <a:t>Habitable Zone Calculation </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1827722"/>
            <a:ext cx="9692699"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Habitable Zone (HZ): The region around a star where liquid water could exist on a planet's </a:t>
            </a:r>
            <a:r>
              <a:rPr lang="en-US" sz="1600" dirty="0" smtClean="0">
                <a:solidFill>
                  <a:schemeClr val="bg1"/>
                </a:solidFill>
                <a:latin typeface="Arial" panose="020B0604020202020204" pitchFamily="34" charset="0"/>
                <a:cs typeface="Arial" panose="020B0604020202020204" pitchFamily="34" charset="0"/>
              </a:rPr>
              <a:t>surface</a:t>
            </a: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Traditional Calculation: Based on stellar luminosity (simplified</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Refinement</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smtClean="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Effective Stellar Flux (</a:t>
            </a:r>
            <a:r>
              <a:rPr lang="en-US" sz="1600" b="1" dirty="0" err="1">
                <a:solidFill>
                  <a:schemeClr val="bg1"/>
                </a:solidFill>
                <a:latin typeface="Arial" panose="020B0604020202020204" pitchFamily="34" charset="0"/>
                <a:cs typeface="Arial" panose="020B0604020202020204" pitchFamily="34" charset="0"/>
              </a:rPr>
              <a:t>s_eff</a:t>
            </a:r>
            <a:r>
              <a:rPr lang="en-US" sz="1600" b="1"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More precise measure of radiation received by the </a:t>
            </a:r>
            <a:r>
              <a:rPr lang="en-US" sz="1600" dirty="0" smtClean="0">
                <a:solidFill>
                  <a:schemeClr val="bg1"/>
                </a:solidFill>
                <a:latin typeface="Arial" panose="020B0604020202020204" pitchFamily="34" charset="0"/>
                <a:cs typeface="Arial" panose="020B0604020202020204" pitchFamily="34" charset="0"/>
              </a:rPr>
              <a:t>planet</a:t>
            </a:r>
            <a:endParaRPr lang="en-US" sz="1600" dirty="0">
              <a:solidFill>
                <a:schemeClr val="bg1"/>
              </a:solidFill>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n-US" sz="1600" dirty="0" err="1">
                <a:solidFill>
                  <a:schemeClr val="bg1"/>
                </a:solidFill>
                <a:latin typeface="Arial" panose="020B0604020202020204" pitchFamily="34" charset="0"/>
                <a:cs typeface="Arial" panose="020B0604020202020204" pitchFamily="34" charset="0"/>
              </a:rPr>
              <a:t>df_filtered</a:t>
            </a:r>
            <a:r>
              <a:rPr lang="en-US" sz="1600" dirty="0">
                <a:solidFill>
                  <a:schemeClr val="bg1"/>
                </a:solidFill>
                <a:latin typeface="Arial" panose="020B0604020202020204" pitchFamily="34" charset="0"/>
                <a:cs typeface="Arial" panose="020B0604020202020204" pitchFamily="34" charset="0"/>
              </a:rPr>
              <a:t>['</a:t>
            </a:r>
            <a:r>
              <a:rPr lang="en-US" sz="1600" dirty="0" err="1">
                <a:solidFill>
                  <a:schemeClr val="bg1"/>
                </a:solidFill>
                <a:latin typeface="Arial" panose="020B0604020202020204" pitchFamily="34" charset="0"/>
                <a:cs typeface="Arial" panose="020B0604020202020204" pitchFamily="34" charset="0"/>
              </a:rPr>
              <a:t>s_eff</a:t>
            </a:r>
            <a:r>
              <a:rPr lang="en-US" sz="1600" dirty="0">
                <a:solidFill>
                  <a:schemeClr val="bg1"/>
                </a:solidFill>
                <a:latin typeface="Arial" panose="020B0604020202020204" pitchFamily="34" charset="0"/>
                <a:cs typeface="Arial" panose="020B0604020202020204" pitchFamily="34" charset="0"/>
              </a:rPr>
              <a:t>'] = (</a:t>
            </a:r>
            <a:r>
              <a:rPr lang="en-US" sz="1600" dirty="0" err="1">
                <a:solidFill>
                  <a:schemeClr val="bg1"/>
                </a:solidFill>
                <a:latin typeface="Arial" panose="020B0604020202020204" pitchFamily="34" charset="0"/>
                <a:cs typeface="Arial" panose="020B0604020202020204" pitchFamily="34" charset="0"/>
              </a:rPr>
              <a:t>df_filtered</a:t>
            </a:r>
            <a:r>
              <a:rPr lang="en-US" sz="1600" dirty="0">
                <a:solidFill>
                  <a:schemeClr val="bg1"/>
                </a:solidFill>
                <a:latin typeface="Arial" panose="020B0604020202020204" pitchFamily="34" charset="0"/>
                <a:cs typeface="Arial" panose="020B0604020202020204" pitchFamily="34" charset="0"/>
              </a:rPr>
              <a:t>['luminosity'] / (4 * </a:t>
            </a:r>
            <a:r>
              <a:rPr lang="en-US" sz="1600" dirty="0" err="1">
                <a:solidFill>
                  <a:schemeClr val="bg1"/>
                </a:solidFill>
                <a:latin typeface="Arial" panose="020B0604020202020204" pitchFamily="34" charset="0"/>
                <a:cs typeface="Arial" panose="020B0604020202020204" pitchFamily="34" charset="0"/>
              </a:rPr>
              <a:t>np.pi</a:t>
            </a:r>
            <a:r>
              <a:rPr lang="en-US" sz="1600" dirty="0">
                <a:solidFill>
                  <a:schemeClr val="bg1"/>
                </a:solidFill>
                <a:latin typeface="Arial" panose="020B0604020202020204" pitchFamily="34" charset="0"/>
                <a:cs typeface="Arial" panose="020B0604020202020204" pitchFamily="34" charset="0"/>
              </a:rPr>
              <a:t> * </a:t>
            </a:r>
            <a:r>
              <a:rPr lang="en-US" sz="1600" dirty="0" err="1">
                <a:solidFill>
                  <a:schemeClr val="bg1"/>
                </a:solidFill>
                <a:latin typeface="Arial" panose="020B0604020202020204" pitchFamily="34" charset="0"/>
                <a:cs typeface="Arial" panose="020B0604020202020204" pitchFamily="34" charset="0"/>
              </a:rPr>
              <a:t>df_filtered</a:t>
            </a:r>
            <a:r>
              <a:rPr lang="en-US" sz="1600" dirty="0">
                <a:solidFill>
                  <a:schemeClr val="bg1"/>
                </a:solidFill>
                <a:latin typeface="Arial" panose="020B0604020202020204" pitchFamily="34" charset="0"/>
                <a:cs typeface="Arial" panose="020B0604020202020204" pitchFamily="34" charset="0"/>
              </a:rPr>
              <a:t>['</a:t>
            </a:r>
            <a:r>
              <a:rPr lang="en-US" sz="1600" dirty="0" err="1">
                <a:solidFill>
                  <a:schemeClr val="bg1"/>
                </a:solidFill>
                <a:latin typeface="Arial" panose="020B0604020202020204" pitchFamily="34" charset="0"/>
                <a:cs typeface="Arial" panose="020B0604020202020204" pitchFamily="34" charset="0"/>
              </a:rPr>
              <a:t>pl_orbsmax</a:t>
            </a:r>
            <a:r>
              <a:rPr lang="en-US" sz="1600" dirty="0">
                <a:solidFill>
                  <a:schemeClr val="bg1"/>
                </a:solidFill>
                <a:latin typeface="Arial" panose="020B0604020202020204" pitchFamily="34" charset="0"/>
                <a:cs typeface="Arial" panose="020B0604020202020204" pitchFamily="34" charset="0"/>
              </a:rPr>
              <a:t>']**2)).abs()</a:t>
            </a:r>
            <a:endParaRPr lang="en-US" sz="1600" dirty="0" smtClean="0">
              <a:solidFill>
                <a:schemeClr val="bg1"/>
              </a:solidFill>
              <a:latin typeface="Arial" panose="020B0604020202020204" pitchFamily="34" charset="0"/>
              <a:cs typeface="Arial" panose="020B0604020202020204" pitchFamily="34" charset="0"/>
            </a:endParaRPr>
          </a:p>
          <a:p>
            <a:pPr lvl="1"/>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Albedo:</a:t>
            </a:r>
            <a:r>
              <a:rPr lang="en-US" sz="1600" dirty="0">
                <a:solidFill>
                  <a:schemeClr val="bg1"/>
                </a:solidFill>
                <a:latin typeface="Arial" panose="020B0604020202020204" pitchFamily="34" charset="0"/>
                <a:cs typeface="Arial" panose="020B0604020202020204" pitchFamily="34" charset="0"/>
              </a:rPr>
              <a:t> Planet's reflectivity (0.3 for Earth-like</a:t>
            </a:r>
            <a:r>
              <a:rPr lang="en-US" sz="1600" dirty="0" smtClean="0">
                <a:solidFill>
                  <a:schemeClr val="bg1"/>
                </a:solidFill>
                <a:latin typeface="Arial" panose="020B0604020202020204" pitchFamily="34" charset="0"/>
                <a:cs typeface="Arial" panose="020B0604020202020204" pitchFamily="34" charset="0"/>
              </a:rPr>
              <a:t>)</a:t>
            </a:r>
          </a:p>
          <a:p>
            <a:pPr lvl="1"/>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Greenhouse Effect:</a:t>
            </a:r>
            <a:r>
              <a:rPr lang="en-US" sz="1600" dirty="0">
                <a:solidFill>
                  <a:schemeClr val="bg1"/>
                </a:solidFill>
                <a:latin typeface="Arial" panose="020B0604020202020204" pitchFamily="34" charset="0"/>
                <a:cs typeface="Arial" panose="020B0604020202020204" pitchFamily="34" charset="0"/>
              </a:rPr>
              <a:t> Estimated based on size and density (crude but illustrative)</a:t>
            </a:r>
          </a:p>
          <a:p>
            <a:pPr marL="742950" lvl="1" indent="-285750">
              <a:buFont typeface="Arial" panose="020B0604020202020204" pitchFamily="34" charset="0"/>
              <a:buChar char="•"/>
            </a:pPr>
            <a:endParaRPr lang="en-US" sz="1600" dirty="0" smtClean="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smtClean="0">
                <a:solidFill>
                  <a:schemeClr val="bg1"/>
                </a:solidFill>
                <a:latin typeface="Arial" panose="020B0604020202020204" pitchFamily="34" charset="0"/>
                <a:cs typeface="Arial" panose="020B0604020202020204" pitchFamily="34" charset="0"/>
              </a:rPr>
              <a:t>Formula</a:t>
            </a:r>
            <a:r>
              <a:rPr lang="en-US" sz="1600" b="1" dirty="0">
                <a:solidFill>
                  <a:schemeClr val="bg1"/>
                </a:solidFill>
                <a:latin typeface="Arial" panose="020B0604020202020204" pitchFamily="34" charset="0"/>
                <a:cs typeface="Arial" panose="020B0604020202020204" pitchFamily="34" charset="0"/>
              </a:rPr>
              <a:t>:</a:t>
            </a:r>
          </a:p>
          <a:p>
            <a:pPr lvl="3"/>
            <a:r>
              <a:rPr lang="en-US" sz="1600" dirty="0" smtClean="0">
                <a:solidFill>
                  <a:schemeClr val="bg1"/>
                </a:solidFill>
                <a:latin typeface="Arial" panose="020B0604020202020204" pitchFamily="34" charset="0"/>
                <a:cs typeface="Arial" panose="020B0604020202020204" pitchFamily="34" charset="0"/>
              </a:rPr>
              <a:t>	</a:t>
            </a:r>
            <a:r>
              <a:rPr lang="en-US" sz="1600" b="1" dirty="0" err="1" smtClean="0">
                <a:solidFill>
                  <a:schemeClr val="bg1"/>
                </a:solidFill>
                <a:latin typeface="Arial" panose="020B0604020202020204" pitchFamily="34" charset="0"/>
                <a:cs typeface="Arial" panose="020B0604020202020204" pitchFamily="34" charset="0"/>
              </a:rPr>
              <a:t>equilibrium_temp</a:t>
            </a:r>
            <a:r>
              <a:rPr lang="en-US" sz="1600" b="1" dirty="0" smtClean="0">
                <a:solidFill>
                  <a:schemeClr val="bg1"/>
                </a:solidFill>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 ((1 - albedo) * </a:t>
            </a:r>
            <a:r>
              <a:rPr lang="en-US" sz="1600" b="1" dirty="0" err="1">
                <a:solidFill>
                  <a:schemeClr val="bg1"/>
                </a:solidFill>
                <a:latin typeface="Arial" panose="020B0604020202020204" pitchFamily="34" charset="0"/>
                <a:cs typeface="Arial" panose="020B0604020202020204" pitchFamily="34" charset="0"/>
              </a:rPr>
              <a:t>s_eff</a:t>
            </a:r>
            <a:r>
              <a:rPr lang="en-US" sz="1600" b="1" dirty="0">
                <a:solidFill>
                  <a:schemeClr val="bg1"/>
                </a:solidFill>
                <a:latin typeface="Arial" panose="020B0604020202020204" pitchFamily="34" charset="0"/>
                <a:cs typeface="Arial" panose="020B0604020202020204" pitchFamily="34" charset="0"/>
              </a:rPr>
              <a:t> / (4 * sigma))**(1/4</a:t>
            </a:r>
            <a:r>
              <a:rPr lang="en-US" sz="1600" b="1" dirty="0" smtClean="0">
                <a:solidFill>
                  <a:schemeClr val="bg1"/>
                </a:solidFill>
                <a:latin typeface="Arial" panose="020B0604020202020204" pitchFamily="34" charset="0"/>
                <a:cs typeface="Arial" panose="020B0604020202020204" pitchFamily="34" charset="0"/>
              </a:rPr>
              <a:t>)</a:t>
            </a:r>
          </a:p>
          <a:p>
            <a:pPr lvl="3"/>
            <a:endParaRPr lang="en-US" sz="1600" b="1"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Sigma:</a:t>
            </a:r>
            <a:r>
              <a:rPr lang="en-US" sz="1600" dirty="0">
                <a:solidFill>
                  <a:schemeClr val="bg1"/>
                </a:solidFill>
                <a:latin typeface="Arial" panose="020B0604020202020204" pitchFamily="34" charset="0"/>
                <a:cs typeface="Arial" panose="020B0604020202020204" pitchFamily="34" charset="0"/>
              </a:rPr>
              <a:t> Stefan-Boltzmann constant (5.67e-8), fundamental physical constant relating object's temperature to its emitted </a:t>
            </a:r>
            <a:r>
              <a:rPr lang="en-US" sz="1600" dirty="0" smtClean="0">
                <a:solidFill>
                  <a:schemeClr val="bg1"/>
                </a:solidFill>
                <a:latin typeface="Arial" panose="020B0604020202020204" pitchFamily="34" charset="0"/>
                <a:cs typeface="Arial" panose="020B0604020202020204" pitchFamily="34" charset="0"/>
              </a:rPr>
              <a:t>radiation</a:t>
            </a:r>
          </a:p>
          <a:p>
            <a:pPr marL="742950" lvl="1"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56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757210" y="134983"/>
            <a:ext cx="10677580" cy="561703"/>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3200" b="1" dirty="0">
                <a:solidFill>
                  <a:schemeClr val="bg1"/>
                </a:solidFill>
                <a:latin typeface="Arial Rounded MT Bold" panose="020F0704030504030204" pitchFamily="34" charset="0"/>
              </a:rPr>
              <a:t>Habitable Zone Calculation </a:t>
            </a:r>
            <a:endParaRPr sz="3200" b="1" dirty="0">
              <a:solidFill>
                <a:schemeClr val="bg1"/>
              </a:solidFill>
              <a:latin typeface="Arial Rounded MT Bold" panose="020F07040305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75" y="831669"/>
            <a:ext cx="11280061" cy="5608320"/>
          </a:xfrm>
          <a:prstGeom prst="rect">
            <a:avLst/>
          </a:prstGeom>
        </p:spPr>
      </p:pic>
    </p:spTree>
    <p:extLst>
      <p:ext uri="{BB962C8B-B14F-4D97-AF65-F5344CB8AC3E}">
        <p14:creationId xmlns:p14="http://schemas.microsoft.com/office/powerpoint/2010/main" val="239454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757210" y="134983"/>
            <a:ext cx="10677580" cy="561703"/>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3200" b="1" dirty="0">
                <a:solidFill>
                  <a:schemeClr val="bg1"/>
                </a:solidFill>
                <a:latin typeface="Arial Rounded MT Bold" panose="020F0704030504030204" pitchFamily="34" charset="0"/>
              </a:rPr>
              <a:t>Habitable Zone Calculation </a:t>
            </a:r>
            <a:endParaRPr sz="3200" b="1" dirty="0">
              <a:solidFill>
                <a:schemeClr val="bg1"/>
              </a:solidFill>
              <a:latin typeface="Arial Rounded MT Bold" panose="020F07040305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033" y="696686"/>
            <a:ext cx="9640824" cy="6056771"/>
          </a:xfrm>
          <a:prstGeom prst="rect">
            <a:avLst/>
          </a:prstGeom>
        </p:spPr>
      </p:pic>
    </p:spTree>
    <p:extLst>
      <p:ext uri="{BB962C8B-B14F-4D97-AF65-F5344CB8AC3E}">
        <p14:creationId xmlns:p14="http://schemas.microsoft.com/office/powerpoint/2010/main" val="201581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a:solidFill>
                  <a:schemeClr val="bg1"/>
                </a:solidFill>
                <a:latin typeface="Arial Rounded MT Bold" panose="020F0704030504030204" pitchFamily="34" charset="0"/>
              </a:rPr>
              <a:t>Introduction</a:t>
            </a:r>
            <a:endParaRPr sz="6000" b="1" dirty="0">
              <a:solidFill>
                <a:schemeClr val="bg1"/>
              </a:solidFill>
              <a:latin typeface="Arial Rounded MT Bold" panose="020F0704030504030204" pitchFamily="34" charset="0"/>
            </a:endParaRPr>
          </a:p>
        </p:txBody>
      </p:sp>
      <p:sp>
        <p:nvSpPr>
          <p:cNvPr id="9" name="Google Shape;117;p2"/>
          <p:cNvSpPr txBox="1">
            <a:spLocks/>
          </p:cNvSpPr>
          <p:nvPr/>
        </p:nvSpPr>
        <p:spPr>
          <a:xfrm>
            <a:off x="1249650" y="3903049"/>
            <a:ext cx="8595300" cy="2785403"/>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Unveiling the mysteries of habitable exoplanets</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Scientific synergy of astronomy and technology</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Inspiring curiosity and interest in space science</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Ethical considerations embedded in cosmic exploration</a:t>
            </a:r>
            <a:endParaRPr lang="en-US" sz="1600" b="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261872" y="2057220"/>
            <a:ext cx="9692699" cy="584775"/>
          </a:xfrm>
          <a:prstGeom prst="rect">
            <a:avLst/>
          </a:prstGeom>
          <a:noFill/>
        </p:spPr>
        <p:txBody>
          <a:bodyPr wrap="square" rtlCol="0">
            <a:spAutoFit/>
          </a:bodyPr>
          <a:lstStyle/>
          <a:p>
            <a:r>
              <a:rPr lang="en-US" sz="1600" i="1" dirty="0" smtClean="0">
                <a:solidFill>
                  <a:schemeClr val="bg1"/>
                </a:solidFill>
                <a:latin typeface="Arial" panose="020B0604020202020204" pitchFamily="34" charset="0"/>
                <a:cs typeface="Arial" panose="020B0604020202020204" pitchFamily="34" charset="0"/>
              </a:rPr>
              <a:t>Embark on a journey to explore the possibilities of habitable exoplanets, where science and technology converge to reveal cosmic wonders.</a:t>
            </a:r>
            <a:endParaRPr lang="en-US" sz="1600" i="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249650" y="2841635"/>
            <a:ext cx="9692699" cy="830997"/>
          </a:xfrm>
          <a:prstGeom prst="rect">
            <a:avLst/>
          </a:prstGeom>
          <a:no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This project seamlessly integrates astronomy with cutting-edge technology, offering a glimpse into the vast universe. it aims to inspire curiosity about our cosmic surroundings. As we delve into this cosmic exploration</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861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sz="6000" b="1" dirty="0">
                <a:solidFill>
                  <a:schemeClr val="bg1"/>
                </a:solidFill>
                <a:latin typeface="Arial Rounded MT Bold" panose="020F0704030504030204" pitchFamily="34" charset="0"/>
              </a:rPr>
              <a:t>Earth Similarity Index (ESI)</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1827722"/>
            <a:ext cx="9692699" cy="1815882"/>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ESI: </a:t>
            </a:r>
            <a:r>
              <a:rPr lang="en-US" sz="1600" dirty="0">
                <a:solidFill>
                  <a:schemeClr val="bg1"/>
                </a:solidFill>
                <a:latin typeface="Arial" panose="020B0604020202020204" pitchFamily="34" charset="0"/>
                <a:cs typeface="Arial" panose="020B0604020202020204" pitchFamily="34" charset="0"/>
              </a:rPr>
              <a:t>Measure of how similar an exoplanet is to </a:t>
            </a:r>
            <a:r>
              <a:rPr lang="en-US" sz="1600" dirty="0" smtClean="0">
                <a:solidFill>
                  <a:schemeClr val="bg1"/>
                </a:solidFill>
                <a:latin typeface="Arial" panose="020B0604020202020204" pitchFamily="34" charset="0"/>
                <a:cs typeface="Arial" panose="020B0604020202020204" pitchFamily="34" charset="0"/>
              </a:rPr>
              <a:t>Earth</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Simplified Formula: Focuses on radius and temperature</a:t>
            </a:r>
          </a:p>
          <a:p>
            <a:pPr marL="285750" indent="-285750">
              <a:buFont typeface="Arial" panose="020B0604020202020204" pitchFamily="34" charset="0"/>
              <a:buChar char="•"/>
            </a:pPr>
            <a:endParaRPr lang="en-US" sz="1600" dirty="0" smtClean="0">
              <a:solidFill>
                <a:schemeClr val="bg1"/>
              </a:solidFill>
              <a:latin typeface="Arial" panose="020B0604020202020204" pitchFamily="34" charset="0"/>
              <a:cs typeface="Arial" panose="020B0604020202020204" pitchFamily="34" charset="0"/>
            </a:endParaRPr>
          </a:p>
          <a:p>
            <a:pPr lvl="2"/>
            <a:r>
              <a:rPr lang="en-US" sz="1600" dirty="0">
                <a:solidFill>
                  <a:schemeClr val="bg1"/>
                </a:solidFill>
                <a:latin typeface="Arial" panose="020B0604020202020204" pitchFamily="34" charset="0"/>
                <a:cs typeface="Arial" panose="020B0604020202020204" pitchFamily="34" charset="0"/>
              </a:rPr>
              <a:t>	</a:t>
            </a:r>
            <a:r>
              <a:rPr lang="en-US" sz="1600" b="1" dirty="0" err="1" smtClean="0">
                <a:solidFill>
                  <a:schemeClr val="bg1"/>
                </a:solidFill>
                <a:latin typeface="Arial" panose="020B0604020202020204" pitchFamily="34" charset="0"/>
                <a:cs typeface="Arial" panose="020B0604020202020204" pitchFamily="34" charset="0"/>
              </a:rPr>
              <a:t>esi</a:t>
            </a:r>
            <a:r>
              <a:rPr lang="en-US" sz="1600" b="1" dirty="0" smtClean="0">
                <a:solidFill>
                  <a:schemeClr val="bg1"/>
                </a:solidFill>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 max(0, min(1, (</a:t>
            </a:r>
            <a:r>
              <a:rPr lang="en-US" sz="1600" b="1" dirty="0" err="1">
                <a:solidFill>
                  <a:schemeClr val="bg1"/>
                </a:solidFill>
                <a:latin typeface="Arial" panose="020B0604020202020204" pitchFamily="34" charset="0"/>
                <a:cs typeface="Arial" panose="020B0604020202020204" pitchFamily="34" charset="0"/>
              </a:rPr>
              <a:t>radius_factor</a:t>
            </a:r>
            <a:r>
              <a:rPr lang="en-US" sz="1600" b="1" dirty="0">
                <a:solidFill>
                  <a:schemeClr val="bg1"/>
                </a:solidFill>
                <a:latin typeface="Arial" panose="020B0604020202020204" pitchFamily="34" charset="0"/>
                <a:cs typeface="Arial" panose="020B0604020202020204" pitchFamily="34" charset="0"/>
              </a:rPr>
              <a:t> * </a:t>
            </a:r>
            <a:r>
              <a:rPr lang="en-US" sz="1600" b="1" dirty="0" err="1">
                <a:solidFill>
                  <a:schemeClr val="bg1"/>
                </a:solidFill>
                <a:latin typeface="Arial" panose="020B0604020202020204" pitchFamily="34" charset="0"/>
                <a:cs typeface="Arial" panose="020B0604020202020204" pitchFamily="34" charset="0"/>
              </a:rPr>
              <a:t>temp_factor</a:t>
            </a:r>
            <a:r>
              <a:rPr lang="en-US" sz="1600" b="1" dirty="0">
                <a:solidFill>
                  <a:schemeClr val="bg1"/>
                </a:solidFill>
                <a:latin typeface="Arial" panose="020B0604020202020204" pitchFamily="34" charset="0"/>
                <a:cs typeface="Arial" panose="020B0604020202020204" pitchFamily="34" charset="0"/>
              </a:rPr>
              <a:t>)**0.5</a:t>
            </a:r>
            <a:r>
              <a:rPr lang="en-US" sz="1600" b="1" dirty="0" smtClean="0">
                <a:solidFill>
                  <a:schemeClr val="bg1"/>
                </a:solidFill>
                <a:latin typeface="Arial" panose="020B0604020202020204" pitchFamily="34" charset="0"/>
                <a:cs typeface="Arial" panose="020B0604020202020204" pitchFamily="34" charset="0"/>
              </a:rPr>
              <a:t>))</a:t>
            </a:r>
          </a:p>
          <a:p>
            <a:pPr lvl="2"/>
            <a:endParaRPr lang="en-US" sz="16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Interpretation:</a:t>
            </a:r>
            <a:r>
              <a:rPr lang="en-US" sz="1600" dirty="0">
                <a:solidFill>
                  <a:schemeClr val="bg1"/>
                </a:solidFill>
                <a:latin typeface="Arial" panose="020B0604020202020204" pitchFamily="34" charset="0"/>
                <a:cs typeface="Arial" panose="020B0604020202020204" pitchFamily="34" charset="0"/>
              </a:rPr>
              <a:t> Higher ESI indicates greater </a:t>
            </a:r>
            <a:r>
              <a:rPr lang="en-US" sz="1600" dirty="0" smtClean="0">
                <a:solidFill>
                  <a:schemeClr val="bg1"/>
                </a:solidFill>
                <a:latin typeface="Arial" panose="020B0604020202020204" pitchFamily="34" charset="0"/>
                <a:cs typeface="Arial" panose="020B0604020202020204" pitchFamily="34" charset="0"/>
              </a:rPr>
              <a:t>Earth-likeness</a:t>
            </a:r>
          </a:p>
        </p:txBody>
      </p:sp>
    </p:spTree>
    <p:extLst>
      <p:ext uri="{BB962C8B-B14F-4D97-AF65-F5344CB8AC3E}">
        <p14:creationId xmlns:p14="http://schemas.microsoft.com/office/powerpoint/2010/main" val="426173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561703"/>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b="1" dirty="0">
                <a:solidFill>
                  <a:schemeClr val="bg1"/>
                </a:solidFill>
                <a:latin typeface="Arial Rounded MT Bold" panose="020F0704030504030204" pitchFamily="34" charset="0"/>
              </a:rPr>
              <a:t>High ESI Exoplanets</a:t>
            </a:r>
            <a:endParaRPr b="1" dirty="0">
              <a:solidFill>
                <a:schemeClr val="bg1"/>
              </a:solidFill>
              <a:latin typeface="Arial Rounded MT Bold" panose="020F0704030504030204" pitchFamily="34" charset="0"/>
            </a:endParaRPr>
          </a:p>
        </p:txBody>
      </p:sp>
      <p:sp>
        <p:nvSpPr>
          <p:cNvPr id="10" name="TextBox 9"/>
          <p:cNvSpPr txBox="1"/>
          <p:nvPr/>
        </p:nvSpPr>
        <p:spPr>
          <a:xfrm>
            <a:off x="1261871" y="1014552"/>
            <a:ext cx="9692699"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Top Candidates: [Table showing top 20 exoplanets with ESI &gt; 0.8</a:t>
            </a:r>
            <a:r>
              <a:rPr lang="en-US" sz="1600" b="1" dirty="0" smtClean="0">
                <a:solidFill>
                  <a:schemeClr val="bg1"/>
                </a:solidFill>
                <a:latin typeface="Arial" panose="020B0604020202020204" pitchFamily="34" charset="0"/>
                <a:cs typeface="Arial" panose="020B0604020202020204" pitchFamily="34" charset="0"/>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1" y="1465022"/>
            <a:ext cx="9136163" cy="5186116"/>
          </a:xfrm>
          <a:prstGeom prst="rect">
            <a:avLst/>
          </a:prstGeom>
        </p:spPr>
      </p:pic>
    </p:spTree>
    <p:extLst>
      <p:ext uri="{BB962C8B-B14F-4D97-AF65-F5344CB8AC3E}">
        <p14:creationId xmlns:p14="http://schemas.microsoft.com/office/powerpoint/2010/main" val="372217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sz="6000" b="1" dirty="0">
                <a:solidFill>
                  <a:schemeClr val="bg1"/>
                </a:solidFill>
                <a:latin typeface="Arial Rounded MT Bold" panose="020F0704030504030204" pitchFamily="34" charset="0"/>
              </a:rPr>
              <a:t>High ESI Exoplanets</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2" y="1629545"/>
            <a:ext cx="9692699"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latin typeface="Arial" panose="020B0604020202020204" pitchFamily="34" charset="0"/>
                <a:cs typeface="Arial" panose="020B0604020202020204" pitchFamily="34" charset="0"/>
              </a:rPr>
              <a:t>Noteworthy Characteristics:</a:t>
            </a:r>
            <a:endParaRPr lang="en-US" sz="2400"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1249650" y="2313414"/>
            <a:ext cx="9692699" cy="3785652"/>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Giant Planets Dominance:  </a:t>
            </a:r>
            <a:r>
              <a:rPr lang="en-US" sz="1600" dirty="0">
                <a:solidFill>
                  <a:schemeClr val="bg1"/>
                </a:solidFill>
                <a:latin typeface="Arial" panose="020B0604020202020204" pitchFamily="34" charset="0"/>
                <a:cs typeface="Arial" panose="020B0604020202020204" pitchFamily="34" charset="0"/>
              </a:rPr>
              <a:t>The majority of these exoplanets are significantly larger than Earth, falling into the categories of gas giants or ice giants. This suggests that our current simplified ESI, based mainly on radius and temperature, might not be the most accurate representation of Earth-likeness.</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Extremely High Temperatures:  </a:t>
            </a:r>
            <a:r>
              <a:rPr lang="en-US" sz="1600" dirty="0">
                <a:solidFill>
                  <a:schemeClr val="bg1"/>
                </a:solidFill>
                <a:latin typeface="Arial" panose="020B0604020202020204" pitchFamily="34" charset="0"/>
                <a:cs typeface="Arial" panose="020B0604020202020204" pitchFamily="34" charset="0"/>
              </a:rPr>
              <a:t>Most of these planets exhibit equilibrium temperatures far exceeding Earth's comfortable 288 K. This indicates that while they may have a similar size to Earth, their proximity to their host stars results in scorching conditions unlikely to support life as we know it.</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Potential for Deep Oceans or Ice Layers: </a:t>
            </a:r>
            <a:r>
              <a:rPr lang="en-US" sz="1600" dirty="0">
                <a:solidFill>
                  <a:schemeClr val="bg1"/>
                </a:solidFill>
                <a:latin typeface="Arial" panose="020B0604020202020204" pitchFamily="34" charset="0"/>
                <a:cs typeface="Arial" panose="020B0604020202020204" pitchFamily="34" charset="0"/>
              </a:rPr>
              <a:t>The high masses and densities of some of these planets, combined with their high temperatures, raise the possibility of them harboring deep oceans or thick layers of exotic ices (e.g., water ice under high pressure).</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Diversity in Orbital Periods: </a:t>
            </a:r>
            <a:r>
              <a:rPr lang="en-US" sz="1600" dirty="0">
                <a:solidFill>
                  <a:schemeClr val="bg1"/>
                </a:solidFill>
                <a:latin typeface="Arial" panose="020B0604020202020204" pitchFamily="34" charset="0"/>
                <a:cs typeface="Arial" panose="020B0604020202020204" pitchFamily="34" charset="0"/>
              </a:rPr>
              <a:t>The orbital periods of these planets range from just a few days to several hundred days, indicating diverse planetary system architectures.</a:t>
            </a:r>
          </a:p>
        </p:txBody>
      </p:sp>
    </p:spTree>
    <p:extLst>
      <p:ext uri="{BB962C8B-B14F-4D97-AF65-F5344CB8AC3E}">
        <p14:creationId xmlns:p14="http://schemas.microsoft.com/office/powerpoint/2010/main" val="395648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sz="6000" b="1" dirty="0">
                <a:solidFill>
                  <a:schemeClr val="bg1"/>
                </a:solidFill>
                <a:latin typeface="Arial Rounded MT Bold" panose="020F0704030504030204" pitchFamily="34" charset="0"/>
              </a:rPr>
              <a:t>High ESI Exoplanets</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2" y="1920240"/>
            <a:ext cx="9692699"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bg1"/>
                </a:solidFill>
                <a:latin typeface="Arial" panose="020B0604020202020204" pitchFamily="34" charset="0"/>
                <a:cs typeface="Arial" panose="020B0604020202020204" pitchFamily="34" charset="0"/>
              </a:rPr>
              <a:t>Specific Examples:</a:t>
            </a:r>
            <a:endParaRPr lang="en-US" sz="2400"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1249650" y="2604109"/>
            <a:ext cx="9692699"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Kepler-421 b: </a:t>
            </a:r>
            <a:r>
              <a:rPr lang="en-US" sz="1600" dirty="0">
                <a:solidFill>
                  <a:schemeClr val="bg1"/>
                </a:solidFill>
                <a:latin typeface="Arial" panose="020B0604020202020204" pitchFamily="34" charset="0"/>
                <a:cs typeface="Arial" panose="020B0604020202020204" pitchFamily="34" charset="0"/>
              </a:rPr>
              <a:t>This exoplanet has a relatively long orbital period of over 700 days and a cooler temperature compared to others in the list, potentially placing it in a more moderate zone for habitability.</a:t>
            </a:r>
          </a:p>
          <a:p>
            <a:pPr marL="285750" indent="-285750">
              <a:buFont typeface="Arial" panose="020B0604020202020204" pitchFamily="34" charset="0"/>
              <a:buChar char="•"/>
            </a:pPr>
            <a:endParaRPr lang="en-US" sz="1600" b="1" dirty="0" smtClean="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smtClean="0">
                <a:solidFill>
                  <a:schemeClr val="bg1"/>
                </a:solidFill>
                <a:latin typeface="Arial" panose="020B0604020202020204" pitchFamily="34" charset="0"/>
                <a:cs typeface="Arial" panose="020B0604020202020204" pitchFamily="34" charset="0"/>
              </a:rPr>
              <a:t>Kepler-417 </a:t>
            </a:r>
            <a:r>
              <a:rPr lang="en-US" sz="1600" b="1" dirty="0">
                <a:solidFill>
                  <a:schemeClr val="bg1"/>
                </a:solidFill>
                <a:latin typeface="Arial" panose="020B0604020202020204" pitchFamily="34" charset="0"/>
                <a:cs typeface="Arial" panose="020B0604020202020204" pitchFamily="34" charset="0"/>
              </a:rPr>
              <a:t>c: </a:t>
            </a:r>
            <a:r>
              <a:rPr lang="en-US" sz="1600" dirty="0">
                <a:solidFill>
                  <a:schemeClr val="bg1"/>
                </a:solidFill>
                <a:latin typeface="Arial" panose="020B0604020202020204" pitchFamily="34" charset="0"/>
                <a:cs typeface="Arial" panose="020B0604020202020204" pitchFamily="34" charset="0"/>
              </a:rPr>
              <a:t>This planet stands out due to its slightly lower mass compared to the other gas giants in the list, possibly hinting at a different composition or formation history.</a:t>
            </a:r>
          </a:p>
        </p:txBody>
      </p:sp>
      <p:sp>
        <p:nvSpPr>
          <p:cNvPr id="9" name="TextBox 8"/>
          <p:cNvSpPr txBox="1"/>
          <p:nvPr/>
        </p:nvSpPr>
        <p:spPr>
          <a:xfrm>
            <a:off x="1249649" y="5098641"/>
            <a:ext cx="9692699" cy="830997"/>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solidFill>
                  <a:schemeClr val="bg1"/>
                </a:solidFill>
                <a:latin typeface="Arial" panose="020B0604020202020204" pitchFamily="34" charset="0"/>
                <a:cs typeface="Arial" panose="020B0604020202020204" pitchFamily="34" charset="0"/>
              </a:rPr>
              <a:t>NOTE: </a:t>
            </a:r>
            <a:r>
              <a:rPr lang="en-US" sz="1600" dirty="0" smtClean="0">
                <a:solidFill>
                  <a:schemeClr val="bg1"/>
                </a:solidFill>
                <a:latin typeface="Arial" panose="020B0604020202020204" pitchFamily="34" charset="0"/>
                <a:cs typeface="Arial" panose="020B0604020202020204" pitchFamily="34" charset="0"/>
              </a:rPr>
              <a:t>The </a:t>
            </a:r>
            <a:r>
              <a:rPr lang="en-US" sz="1600" dirty="0">
                <a:solidFill>
                  <a:schemeClr val="bg1"/>
                </a:solidFill>
                <a:latin typeface="Arial" panose="020B0604020202020204" pitchFamily="34" charset="0"/>
                <a:cs typeface="Arial" panose="020B0604020202020204" pitchFamily="34" charset="0"/>
              </a:rPr>
              <a:t>ESI, as calculated here, is a simplified metric and doesn't capture the full complexity of habitability. Factors like atmospheric composition, presence of a magnetic field, and geological activity are also crucial in determining a planet's potential for life</a:t>
            </a:r>
            <a:r>
              <a:rPr lang="en-US" sz="1600" dirty="0" smtClean="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880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sz="6000" b="1" dirty="0">
                <a:solidFill>
                  <a:schemeClr val="bg1"/>
                </a:solidFill>
                <a:latin typeface="Arial Rounded MT Bold" panose="020F0704030504030204" pitchFamily="34" charset="0"/>
              </a:rPr>
              <a:t>Direct Imaging Analysis</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1827722"/>
            <a:ext cx="9692699" cy="830997"/>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Direct Imaging: </a:t>
            </a:r>
            <a:r>
              <a:rPr lang="en-US" sz="1600" dirty="0">
                <a:solidFill>
                  <a:schemeClr val="bg1"/>
                </a:solidFill>
                <a:latin typeface="Arial" panose="020B0604020202020204" pitchFamily="34" charset="0"/>
                <a:cs typeface="Arial" panose="020B0604020202020204" pitchFamily="34" charset="0"/>
              </a:rPr>
              <a:t>Challenging technique to directly observe </a:t>
            </a:r>
            <a:r>
              <a:rPr lang="en-US" sz="1600" dirty="0" smtClean="0">
                <a:solidFill>
                  <a:schemeClr val="bg1"/>
                </a:solidFill>
                <a:latin typeface="Arial" panose="020B0604020202020204" pitchFamily="34" charset="0"/>
                <a:cs typeface="Arial" panose="020B0604020202020204" pitchFamily="34" charset="0"/>
              </a:rPr>
              <a:t>exoplanets</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Merged with </a:t>
            </a:r>
            <a:r>
              <a:rPr lang="en-US" sz="1600" b="1" dirty="0" err="1">
                <a:solidFill>
                  <a:schemeClr val="bg1"/>
                </a:solidFill>
                <a:latin typeface="Arial" panose="020B0604020202020204" pitchFamily="34" charset="0"/>
                <a:cs typeface="Arial" panose="020B0604020202020204" pitchFamily="34" charset="0"/>
              </a:rPr>
              <a:t>planetary_dataset</a:t>
            </a:r>
            <a:r>
              <a:rPr lang="en-US" sz="1600" b="1" dirty="0">
                <a:solidFill>
                  <a:schemeClr val="bg1"/>
                </a:solidFill>
                <a:latin typeface="Arial" panose="020B0604020202020204" pitchFamily="34" charset="0"/>
                <a:cs typeface="Arial" panose="020B0604020202020204" pitchFamily="34" charset="0"/>
              </a:rPr>
              <a:t> by planet name</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69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391886"/>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2800" b="1" dirty="0">
                <a:solidFill>
                  <a:schemeClr val="bg1"/>
                </a:solidFill>
                <a:latin typeface="Arial Rounded MT Bold" panose="020F0704030504030204" pitchFamily="34" charset="0"/>
              </a:rPr>
              <a:t>Direct Imaging Analysis (cont.)</a:t>
            </a:r>
            <a:endParaRPr sz="2800" b="1" dirty="0">
              <a:solidFill>
                <a:schemeClr val="bg1"/>
              </a:solidFill>
              <a:latin typeface="Arial Rounded MT Bold" panose="020F0704030504030204" pitchFamily="34" charset="0"/>
            </a:endParaRPr>
          </a:p>
        </p:txBody>
      </p:sp>
      <p:sp>
        <p:nvSpPr>
          <p:cNvPr id="10" name="TextBox 9"/>
          <p:cNvSpPr txBox="1"/>
          <p:nvPr/>
        </p:nvSpPr>
        <p:spPr>
          <a:xfrm>
            <a:off x="1261872" y="784852"/>
            <a:ext cx="9692699"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Cluster Analysis (K-means): </a:t>
            </a:r>
            <a:r>
              <a:rPr lang="en-US" sz="1600" dirty="0">
                <a:solidFill>
                  <a:schemeClr val="bg1"/>
                </a:solidFill>
                <a:latin typeface="Arial" panose="020B0604020202020204" pitchFamily="34" charset="0"/>
                <a:cs typeface="Arial" panose="020B0604020202020204" pitchFamily="34" charset="0"/>
              </a:rPr>
              <a:t>Grouping planets based on temperature, radius, and </a:t>
            </a:r>
            <a:r>
              <a:rPr lang="en-US" sz="1600" dirty="0" smtClean="0">
                <a:solidFill>
                  <a:schemeClr val="bg1"/>
                </a:solidFill>
                <a:latin typeface="Arial" panose="020B0604020202020204" pitchFamily="34" charset="0"/>
                <a:cs typeface="Arial" panose="020B0604020202020204" pitchFamily="34" charset="0"/>
              </a:rPr>
              <a:t>mass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524" y="1305281"/>
            <a:ext cx="5874150" cy="5367187"/>
          </a:xfrm>
          <a:prstGeom prst="rect">
            <a:avLst/>
          </a:prstGeom>
        </p:spPr>
      </p:pic>
    </p:spTree>
    <p:extLst>
      <p:ext uri="{BB962C8B-B14F-4D97-AF65-F5344CB8AC3E}">
        <p14:creationId xmlns:p14="http://schemas.microsoft.com/office/powerpoint/2010/main" val="155203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391886"/>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2800" b="1" dirty="0">
                <a:solidFill>
                  <a:schemeClr val="bg1"/>
                </a:solidFill>
                <a:latin typeface="Arial Rounded MT Bold" panose="020F0704030504030204" pitchFamily="34" charset="0"/>
              </a:rPr>
              <a:t>Direct Imaging Analysis (cont.)</a:t>
            </a:r>
            <a:endParaRPr sz="2800" b="1" dirty="0">
              <a:solidFill>
                <a:schemeClr val="bg1"/>
              </a:solidFill>
              <a:latin typeface="Arial Rounded MT Bold" panose="020F0704030504030204" pitchFamily="34" charset="0"/>
            </a:endParaRPr>
          </a:p>
        </p:txBody>
      </p:sp>
      <p:sp>
        <p:nvSpPr>
          <p:cNvPr id="7" name="TextBox 6"/>
          <p:cNvSpPr txBox="1"/>
          <p:nvPr/>
        </p:nvSpPr>
        <p:spPr>
          <a:xfrm>
            <a:off x="1261872" y="1299444"/>
            <a:ext cx="9692699"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Temperature vs. Temperature (Diagonal):</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Key Insight: Reveals three distinct temperature groups.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0: Mostly cooler planets (below 1000K).</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1: Intermediate temperatures (1000K-2000K).</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2: Hottest planets (above 2000K</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Temperature vs. Radius:</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Key Insight: Suggests larger planets may be slightly cooler.</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Most planets in Cluster 2 (hottest) have small radii.</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Some overlap exists between clusters, indicating temperature isn't solely determined by size</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Temperature vs. Mass:</a:t>
            </a:r>
          </a:p>
          <a:p>
            <a:pPr marL="742950" lvl="1"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Key Insight: No clear trend between mass and temperature.</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Points are scattered, suggesting complex relationships with other factors like composition and age</a:t>
            </a:r>
            <a:r>
              <a:rPr lang="en-US" sz="1600" dirty="0" smtClean="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261872" y="784852"/>
            <a:ext cx="9692699"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Cluster Analysis (K-means): </a:t>
            </a:r>
            <a:r>
              <a:rPr lang="en-US" sz="1600" dirty="0">
                <a:solidFill>
                  <a:schemeClr val="bg1"/>
                </a:solidFill>
                <a:latin typeface="Arial" panose="020B0604020202020204" pitchFamily="34" charset="0"/>
                <a:cs typeface="Arial" panose="020B0604020202020204" pitchFamily="34" charset="0"/>
              </a:rPr>
              <a:t>Grouping planets based on temperature, radius, and </a:t>
            </a:r>
            <a:r>
              <a:rPr lang="en-US" sz="1600" dirty="0" smtClean="0">
                <a:solidFill>
                  <a:schemeClr val="bg1"/>
                </a:solidFill>
                <a:latin typeface="Arial" panose="020B0604020202020204" pitchFamily="34" charset="0"/>
                <a:cs typeface="Arial" panose="020B0604020202020204" pitchFamily="34" charset="0"/>
              </a:rPr>
              <a:t>mass</a:t>
            </a:r>
          </a:p>
        </p:txBody>
      </p:sp>
    </p:spTree>
    <p:extLst>
      <p:ext uri="{BB962C8B-B14F-4D97-AF65-F5344CB8AC3E}">
        <p14:creationId xmlns:p14="http://schemas.microsoft.com/office/powerpoint/2010/main" val="132028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391886"/>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2800" b="1" dirty="0">
                <a:solidFill>
                  <a:schemeClr val="bg1"/>
                </a:solidFill>
                <a:latin typeface="Arial Rounded MT Bold" panose="020F0704030504030204" pitchFamily="34" charset="0"/>
              </a:rPr>
              <a:t>Direct Imaging Analysis (cont.)</a:t>
            </a:r>
            <a:endParaRPr sz="2800" b="1" dirty="0">
              <a:solidFill>
                <a:schemeClr val="bg1"/>
              </a:solidFill>
              <a:latin typeface="Arial Rounded MT Bold" panose="020F0704030504030204" pitchFamily="34" charset="0"/>
            </a:endParaRPr>
          </a:p>
        </p:txBody>
      </p:sp>
      <p:sp>
        <p:nvSpPr>
          <p:cNvPr id="7" name="TextBox 6"/>
          <p:cNvSpPr txBox="1"/>
          <p:nvPr/>
        </p:nvSpPr>
        <p:spPr>
          <a:xfrm>
            <a:off x="1261872" y="1299444"/>
            <a:ext cx="9692699"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Radius vs. Radius (Diagonal):</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Key Insight: Displays the size distribution across clusters.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0: Predominantly small planets.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Clusters 1 &amp; 2: Mix of small and large planets, with cluster 2 skewed slightly larger</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Radius vs. Mass:</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Key Insight: Larger planets tend to be more massive.</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2 (hottest) has the most massive planets.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Some smaller planets in clusters 1 &amp; 2 are relatively massive, suggesting higher densities</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Mass vs. Mass (Diagonal):</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Key Insight: Shows the distribution of masses in each cluster.</a:t>
            </a: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Cluster 0</a:t>
            </a:r>
            <a:r>
              <a:rPr lang="en-US" sz="1600" dirty="0">
                <a:solidFill>
                  <a:schemeClr val="bg1"/>
                </a:solidFill>
                <a:latin typeface="Arial" panose="020B0604020202020204" pitchFamily="34" charset="0"/>
                <a:cs typeface="Arial" panose="020B0604020202020204" pitchFamily="34" charset="0"/>
              </a:rPr>
              <a:t>: Mostly low-mass planets.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1: Intermediate mass range.</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2: Wide mass distribution, including the most massive planets.</a:t>
            </a:r>
          </a:p>
        </p:txBody>
      </p:sp>
      <p:sp>
        <p:nvSpPr>
          <p:cNvPr id="10" name="TextBox 9"/>
          <p:cNvSpPr txBox="1"/>
          <p:nvPr/>
        </p:nvSpPr>
        <p:spPr>
          <a:xfrm>
            <a:off x="1261872" y="784852"/>
            <a:ext cx="9692699"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Cluster Analysis (K-means): </a:t>
            </a:r>
            <a:r>
              <a:rPr lang="en-US" sz="1600" dirty="0">
                <a:solidFill>
                  <a:schemeClr val="bg1"/>
                </a:solidFill>
                <a:latin typeface="Arial" panose="020B0604020202020204" pitchFamily="34" charset="0"/>
                <a:cs typeface="Arial" panose="020B0604020202020204" pitchFamily="34" charset="0"/>
              </a:rPr>
              <a:t>Grouping planets based on temperature, radius, and </a:t>
            </a:r>
            <a:r>
              <a:rPr lang="en-US" sz="1600" dirty="0" smtClean="0">
                <a:solidFill>
                  <a:schemeClr val="bg1"/>
                </a:solidFill>
                <a:latin typeface="Arial" panose="020B0604020202020204" pitchFamily="34" charset="0"/>
                <a:cs typeface="Arial" panose="020B0604020202020204" pitchFamily="34" charset="0"/>
              </a:rPr>
              <a:t>mass</a:t>
            </a:r>
          </a:p>
        </p:txBody>
      </p:sp>
    </p:spTree>
    <p:extLst>
      <p:ext uri="{BB962C8B-B14F-4D97-AF65-F5344CB8AC3E}">
        <p14:creationId xmlns:p14="http://schemas.microsoft.com/office/powerpoint/2010/main" val="244064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391886"/>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2800" b="1" dirty="0">
                <a:solidFill>
                  <a:schemeClr val="bg1"/>
                </a:solidFill>
                <a:latin typeface="Arial Rounded MT Bold" panose="020F0704030504030204" pitchFamily="34" charset="0"/>
              </a:rPr>
              <a:t>Direct Imaging Analysis (cont.)</a:t>
            </a:r>
            <a:endParaRPr sz="2800" b="1" dirty="0">
              <a:solidFill>
                <a:schemeClr val="bg1"/>
              </a:solidFill>
              <a:latin typeface="Arial Rounded MT Bold" panose="020F0704030504030204" pitchFamily="34" charset="0"/>
            </a:endParaRPr>
          </a:p>
        </p:txBody>
      </p:sp>
      <p:sp>
        <p:nvSpPr>
          <p:cNvPr id="10" name="TextBox 9"/>
          <p:cNvSpPr txBox="1"/>
          <p:nvPr/>
        </p:nvSpPr>
        <p:spPr>
          <a:xfrm>
            <a:off x="1261872" y="784852"/>
            <a:ext cx="9692699"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solidFill>
                  <a:schemeClr val="bg1"/>
                </a:solidFill>
                <a:latin typeface="Arial" panose="020B0604020202020204" pitchFamily="34" charset="0"/>
                <a:cs typeface="Arial" panose="020B0604020202020204" pitchFamily="34" charset="0"/>
              </a:rPr>
              <a:t>3dScattor Plot of Clusters</a:t>
            </a: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285" y="1146719"/>
            <a:ext cx="7319429" cy="5322207"/>
          </a:xfrm>
          <a:prstGeom prst="rect">
            <a:avLst/>
          </a:prstGeom>
        </p:spPr>
      </p:pic>
    </p:spTree>
    <p:extLst>
      <p:ext uri="{BB962C8B-B14F-4D97-AF65-F5344CB8AC3E}">
        <p14:creationId xmlns:p14="http://schemas.microsoft.com/office/powerpoint/2010/main" val="392105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351008" cy="730981"/>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a:solidFill>
                  <a:schemeClr val="bg1"/>
                </a:solidFill>
                <a:latin typeface="Arial Rounded MT Bold" panose="020F0704030504030204" pitchFamily="34" charset="0"/>
              </a:rPr>
              <a:t>Key Findings and Future Directions</a:t>
            </a:r>
            <a:endParaRPr b="1" dirty="0">
              <a:solidFill>
                <a:schemeClr val="bg1"/>
              </a:solidFill>
              <a:latin typeface="Arial Rounded MT Bold" panose="020F0704030504030204" pitchFamily="34" charset="0"/>
            </a:endParaRPr>
          </a:p>
        </p:txBody>
      </p:sp>
      <p:sp>
        <p:nvSpPr>
          <p:cNvPr id="10" name="TextBox 9"/>
          <p:cNvSpPr txBox="1"/>
          <p:nvPr/>
        </p:nvSpPr>
        <p:spPr>
          <a:xfrm>
            <a:off x="1261872" y="2207083"/>
            <a:ext cx="9692699"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Potential Habitable Worlds:</a:t>
            </a:r>
            <a:r>
              <a:rPr lang="en-US" sz="1600" dirty="0">
                <a:solidFill>
                  <a:schemeClr val="bg1"/>
                </a:solidFill>
                <a:latin typeface="Arial" panose="020B0604020202020204" pitchFamily="34" charset="0"/>
                <a:cs typeface="Arial" panose="020B0604020202020204" pitchFamily="34" charset="0"/>
              </a:rPr>
              <a:t> A subset of exoplanets exhibit characteristics that place them within the habitable zone, suggesting the possibility of liquid water and conditions suitable for life as we know it</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Earth Similarity Index (ESI): </a:t>
            </a:r>
            <a:r>
              <a:rPr lang="en-US" sz="1600" dirty="0">
                <a:solidFill>
                  <a:schemeClr val="bg1"/>
                </a:solidFill>
                <a:latin typeface="Arial" panose="020B0604020202020204" pitchFamily="34" charset="0"/>
                <a:cs typeface="Arial" panose="020B0604020202020204" pitchFamily="34" charset="0"/>
              </a:rPr>
              <a:t>The ESI distribution highlights a few exoplanets with relatively high similarity to Earth, although </a:t>
            </a:r>
            <a:r>
              <a:rPr lang="en-US" sz="1600" b="1" dirty="0">
                <a:solidFill>
                  <a:schemeClr val="bg1"/>
                </a:solidFill>
                <a:latin typeface="Arial" panose="020B0604020202020204" pitchFamily="34" charset="0"/>
                <a:cs typeface="Arial" panose="020B0604020202020204" pitchFamily="34" charset="0"/>
              </a:rPr>
              <a:t>these simplified calculations should be interpreted with caution</a:t>
            </a:r>
            <a:r>
              <a:rPr lang="en-US" sz="1600" b="1"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Direct Imaging Challenges: </a:t>
            </a:r>
            <a:r>
              <a:rPr lang="en-US" sz="1600" dirty="0">
                <a:solidFill>
                  <a:schemeClr val="bg1"/>
                </a:solidFill>
                <a:latin typeface="Arial" panose="020B0604020202020204" pitchFamily="34" charset="0"/>
                <a:cs typeface="Arial" panose="020B0604020202020204" pitchFamily="34" charset="0"/>
              </a:rPr>
              <a:t>Directly imaged exoplanets tend to be large and hot, suggesting biases in our current detection methods</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Cluster Analysis Insights:</a:t>
            </a:r>
            <a:r>
              <a:rPr lang="en-US" sz="1600" dirty="0">
                <a:solidFill>
                  <a:schemeClr val="bg1"/>
                </a:solidFill>
                <a:latin typeface="Arial" panose="020B0604020202020204" pitchFamily="34" charset="0"/>
                <a:cs typeface="Arial" panose="020B0604020202020204" pitchFamily="34" charset="0"/>
              </a:rPr>
              <a:t> Clustering reveals distinct groups of exoplanets based on size, mass, and temperature, suggesting potential patterns in planetary formation and evolution.</a:t>
            </a:r>
            <a:endParaRPr lang="en-US" sz="1600" dirty="0">
              <a:solidFill>
                <a:schemeClr val="bg1"/>
              </a:solidFill>
              <a:latin typeface="Arial" panose="020B0604020202020204" pitchFamily="34" charset="0"/>
              <a:cs typeface="Arial" panose="020B0604020202020204" pitchFamily="34" charset="0"/>
            </a:endParaRPr>
          </a:p>
        </p:txBody>
      </p:sp>
      <p:sp>
        <p:nvSpPr>
          <p:cNvPr id="6" name="Google Shape;116;p2"/>
          <p:cNvSpPr txBox="1">
            <a:spLocks/>
          </p:cNvSpPr>
          <p:nvPr/>
        </p:nvSpPr>
        <p:spPr>
          <a:xfrm>
            <a:off x="1261872" y="1370791"/>
            <a:ext cx="10351008" cy="562242"/>
          </a:xfrm>
          <a:prstGeom prst="rect">
            <a:avLst/>
          </a:prstGeom>
          <a:noFill/>
          <a:ln>
            <a:noFill/>
          </a:ln>
        </p:spPr>
        <p:txBody>
          <a:bodyPr spcFirstLastPara="1" vert="horz" wrap="square" lIns="91425" tIns="45700" rIns="91425" bIns="4570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400" b="1" dirty="0">
                <a:solidFill>
                  <a:schemeClr val="bg1"/>
                </a:solidFill>
                <a:latin typeface="Arial Rounded MT Bold" panose="020F0704030504030204" pitchFamily="34" charset="0"/>
              </a:rPr>
              <a:t>Key Findings:</a:t>
            </a:r>
          </a:p>
        </p:txBody>
      </p:sp>
    </p:spTree>
    <p:extLst>
      <p:ext uri="{BB962C8B-B14F-4D97-AF65-F5344CB8AC3E}">
        <p14:creationId xmlns:p14="http://schemas.microsoft.com/office/powerpoint/2010/main" val="59340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Motivation</a:t>
            </a:r>
            <a:endParaRPr sz="6000" b="1" dirty="0">
              <a:solidFill>
                <a:schemeClr val="bg1"/>
              </a:solidFill>
              <a:latin typeface="Arial Rounded MT Bold" panose="020F0704030504030204" pitchFamily="34" charset="0"/>
            </a:endParaRPr>
          </a:p>
        </p:txBody>
      </p:sp>
      <p:sp>
        <p:nvSpPr>
          <p:cNvPr id="9" name="Google Shape;117;p2"/>
          <p:cNvSpPr txBox="1">
            <a:spLocks/>
          </p:cNvSpPr>
          <p:nvPr/>
        </p:nvSpPr>
        <p:spPr>
          <a:xfrm>
            <a:off x="1261873" y="3712134"/>
            <a:ext cx="8595300" cy="2785403"/>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Expanding our understanding of the universe</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Seeking answers to the question of extraterrestrial life</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Guiding future space exploration</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Inspiring curiosity and wonder about our cosmic existence</a:t>
            </a:r>
            <a:endParaRPr lang="en-US" sz="1600" b="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261873" y="2051923"/>
            <a:ext cx="9692699" cy="1477328"/>
          </a:xfrm>
          <a:prstGeom prst="rect">
            <a:avLst/>
          </a:prstGeom>
          <a:no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The motivation behind this project lies in the desire to expand our understanding of the universe and </a:t>
            </a:r>
            <a:r>
              <a:rPr lang="en-US" b="1" dirty="0" smtClean="0">
                <a:solidFill>
                  <a:schemeClr val="bg1"/>
                </a:solidFill>
                <a:latin typeface="Arial" panose="020B0604020202020204" pitchFamily="34" charset="0"/>
                <a:cs typeface="Arial" panose="020B0604020202020204" pitchFamily="34" charset="0"/>
              </a:rPr>
              <a:t>potentially answer the age-old question: Are we alone?</a:t>
            </a:r>
            <a:r>
              <a:rPr lang="en-US" dirty="0" smtClean="0">
                <a:solidFill>
                  <a:schemeClr val="bg1"/>
                </a:solidFill>
                <a:latin typeface="Arial" panose="020B0604020202020204" pitchFamily="34" charset="0"/>
                <a:cs typeface="Arial" panose="020B0604020202020204" pitchFamily="34" charset="0"/>
              </a:rPr>
              <a:t> By identifying habitable exoplanets, we pave the way for future space exploration and contribute to astrobiology research. The project is not just about scientific discovery; it's a catalyst for inspiring wonder and questioning our place in the cosmos.</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9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351008" cy="730981"/>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a:solidFill>
                  <a:schemeClr val="bg1"/>
                </a:solidFill>
                <a:latin typeface="Arial Rounded MT Bold" panose="020F0704030504030204" pitchFamily="34" charset="0"/>
              </a:rPr>
              <a:t>Key Findings and Future Directions</a:t>
            </a:r>
            <a:endParaRPr b="1" dirty="0">
              <a:solidFill>
                <a:schemeClr val="bg1"/>
              </a:solidFill>
              <a:latin typeface="Arial Rounded MT Bold" panose="020F0704030504030204" pitchFamily="34" charset="0"/>
            </a:endParaRPr>
          </a:p>
        </p:txBody>
      </p:sp>
      <p:sp>
        <p:nvSpPr>
          <p:cNvPr id="10" name="TextBox 9"/>
          <p:cNvSpPr txBox="1"/>
          <p:nvPr/>
        </p:nvSpPr>
        <p:spPr>
          <a:xfrm>
            <a:off x="1261872" y="2350775"/>
            <a:ext cx="9692699"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Crude Greenhouse Effect Estimation:</a:t>
            </a:r>
            <a:r>
              <a:rPr lang="en-US" sz="1600" dirty="0">
                <a:solidFill>
                  <a:schemeClr val="bg1"/>
                </a:solidFill>
                <a:latin typeface="Arial" panose="020B0604020202020204" pitchFamily="34" charset="0"/>
                <a:cs typeface="Arial" panose="020B0604020202020204" pitchFamily="34" charset="0"/>
              </a:rPr>
              <a:t> The greenhouse factor is estimated based on basic properties like size and density, and may not accurately reflect the complex atmospheric processes that influence a planet's temperature</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Small Sample Size for Direct Imaging:</a:t>
            </a:r>
            <a:r>
              <a:rPr lang="en-US" sz="1600" dirty="0">
                <a:solidFill>
                  <a:schemeClr val="bg1"/>
                </a:solidFill>
                <a:latin typeface="Arial" panose="020B0604020202020204" pitchFamily="34" charset="0"/>
                <a:cs typeface="Arial" panose="020B0604020202020204" pitchFamily="34" charset="0"/>
              </a:rPr>
              <a:t> Directly imaged exoplanets constitute a small fraction of the known exoplanet population, limiting our ability to generalize findings about their characteristics.</a:t>
            </a:r>
            <a:endParaRPr lang="en-US" sz="1600" dirty="0">
              <a:solidFill>
                <a:schemeClr val="bg1"/>
              </a:solidFill>
              <a:latin typeface="Arial" panose="020B0604020202020204" pitchFamily="34" charset="0"/>
              <a:cs typeface="Arial" panose="020B0604020202020204" pitchFamily="34" charset="0"/>
            </a:endParaRPr>
          </a:p>
        </p:txBody>
      </p:sp>
      <p:sp>
        <p:nvSpPr>
          <p:cNvPr id="6" name="Google Shape;116;p2"/>
          <p:cNvSpPr txBox="1">
            <a:spLocks/>
          </p:cNvSpPr>
          <p:nvPr/>
        </p:nvSpPr>
        <p:spPr>
          <a:xfrm>
            <a:off x="1261872" y="1298946"/>
            <a:ext cx="10351008" cy="562242"/>
          </a:xfrm>
          <a:prstGeom prst="rect">
            <a:avLst/>
          </a:prstGeom>
          <a:noFill/>
          <a:ln>
            <a:noFill/>
          </a:ln>
        </p:spPr>
        <p:txBody>
          <a:bodyPr spcFirstLastPara="1" vert="horz" wrap="square" lIns="91425" tIns="45700" rIns="91425" bIns="4570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400" b="1" dirty="0">
                <a:solidFill>
                  <a:schemeClr val="bg1"/>
                </a:solidFill>
                <a:latin typeface="Arial Rounded MT Bold" panose="020F0704030504030204" pitchFamily="34" charset="0"/>
              </a:rPr>
              <a:t>Limitations:</a:t>
            </a:r>
          </a:p>
        </p:txBody>
      </p:sp>
    </p:spTree>
    <p:extLst>
      <p:ext uri="{BB962C8B-B14F-4D97-AF65-F5344CB8AC3E}">
        <p14:creationId xmlns:p14="http://schemas.microsoft.com/office/powerpoint/2010/main" val="61005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Objectives</a:t>
            </a:r>
            <a:endParaRPr sz="6000" b="1" dirty="0">
              <a:solidFill>
                <a:schemeClr val="bg1"/>
              </a:solidFill>
              <a:latin typeface="Arial Rounded MT Bold" panose="020F0704030504030204" pitchFamily="34" charset="0"/>
            </a:endParaRPr>
          </a:p>
        </p:txBody>
      </p:sp>
      <p:pic>
        <p:nvPicPr>
          <p:cNvPr id="6" name="Picture 5"/>
          <p:cNvPicPr>
            <a:picLocks noChangeAspect="1"/>
          </p:cNvPicPr>
          <p:nvPr/>
        </p:nvPicPr>
        <p:blipFill>
          <a:blip r:embed="rId3"/>
          <a:stretch>
            <a:fillRect/>
          </a:stretch>
        </p:blipFill>
        <p:spPr>
          <a:xfrm>
            <a:off x="116997" y="2355442"/>
            <a:ext cx="11982450" cy="3838575"/>
          </a:xfrm>
          <a:prstGeom prst="rect">
            <a:avLst/>
          </a:prstGeom>
        </p:spPr>
      </p:pic>
      <p:sp>
        <p:nvSpPr>
          <p:cNvPr id="9" name="TextBox 8"/>
          <p:cNvSpPr txBox="1"/>
          <p:nvPr/>
        </p:nvSpPr>
        <p:spPr>
          <a:xfrm>
            <a:off x="1261872" y="1730977"/>
            <a:ext cx="2983556"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FYP-I Timeline:</a:t>
            </a:r>
            <a:endParaRPr lang="en-US" sz="1600" dirty="0">
              <a:solidFill>
                <a:schemeClr val="bg1"/>
              </a:solidFill>
              <a:latin typeface="Arial" panose="020B0604020202020204" pitchFamily="34" charset="0"/>
              <a:cs typeface="Arial" panose="020B0604020202020204" pitchFamily="34" charset="0"/>
            </a:endParaRPr>
          </a:p>
        </p:txBody>
      </p:sp>
      <p:sp>
        <p:nvSpPr>
          <p:cNvPr id="2" name="Rounded Rectangle 1"/>
          <p:cNvSpPr/>
          <p:nvPr/>
        </p:nvSpPr>
        <p:spPr>
          <a:xfrm>
            <a:off x="7043738" y="3652839"/>
            <a:ext cx="4710112" cy="157162"/>
          </a:xfrm>
          <a:prstGeom prst="roundRect">
            <a:avLst/>
          </a:prstGeom>
          <a:solidFill>
            <a:srgbClr val="006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9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Objectives</a:t>
            </a:r>
            <a:endParaRPr sz="6000" b="1" dirty="0">
              <a:solidFill>
                <a:schemeClr val="bg1"/>
              </a:solidFill>
              <a:latin typeface="Arial Rounded MT Bold" panose="020F0704030504030204" pitchFamily="34" charset="0"/>
            </a:endParaRPr>
          </a:p>
        </p:txBody>
      </p:sp>
      <p:pic>
        <p:nvPicPr>
          <p:cNvPr id="2" name="Picture 1"/>
          <p:cNvPicPr>
            <a:picLocks noChangeAspect="1"/>
          </p:cNvPicPr>
          <p:nvPr/>
        </p:nvPicPr>
        <p:blipFill>
          <a:blip r:embed="rId3"/>
          <a:stretch>
            <a:fillRect/>
          </a:stretch>
        </p:blipFill>
        <p:spPr>
          <a:xfrm>
            <a:off x="285750" y="2414587"/>
            <a:ext cx="11620500" cy="2028825"/>
          </a:xfrm>
          <a:prstGeom prst="rect">
            <a:avLst/>
          </a:prstGeom>
        </p:spPr>
      </p:pic>
      <p:sp>
        <p:nvSpPr>
          <p:cNvPr id="7" name="TextBox 6"/>
          <p:cNvSpPr txBox="1"/>
          <p:nvPr/>
        </p:nvSpPr>
        <p:spPr>
          <a:xfrm>
            <a:off x="1261872" y="1730977"/>
            <a:ext cx="2983556"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FYP-II Timeline:</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399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Expected Result</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58793"/>
            <a:ext cx="9692699" cy="297055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Unified platform with comprehensive exoplanet data</a:t>
            </a:r>
          </a:p>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Refined and consistent dataset for advanced analysis</a:t>
            </a:r>
          </a:p>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Visual representation of key exoplanet properties</a:t>
            </a:r>
          </a:p>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Accurate stellar classification and habitable zone calculations</a:t>
            </a:r>
          </a:p>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Enhanced exoplanet characterization algorithms</a:t>
            </a:r>
          </a:p>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Trained machine learning model for precise habitability prediction</a:t>
            </a:r>
          </a:p>
        </p:txBody>
      </p:sp>
    </p:spTree>
    <p:extLst>
      <p:ext uri="{BB962C8B-B14F-4D97-AF65-F5344CB8AC3E}">
        <p14:creationId xmlns:p14="http://schemas.microsoft.com/office/powerpoint/2010/main" val="1161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Team Work</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58793"/>
            <a:ext cx="9692699" cy="2554545"/>
          </a:xfrm>
          <a:prstGeom prst="rect">
            <a:avLst/>
          </a:prstGeom>
          <a:noFill/>
        </p:spPr>
        <p:txBody>
          <a:bodyPr wrap="square" rtlCol="0">
            <a:spAutoFit/>
          </a:bodyPr>
          <a:lstStyle/>
          <a:p>
            <a:pPr>
              <a:lnSpc>
                <a:spcPct val="200000"/>
              </a:lnSpc>
            </a:pPr>
            <a:r>
              <a:rPr lang="en-US" sz="1600" dirty="0" smtClean="0">
                <a:solidFill>
                  <a:schemeClr val="bg1"/>
                </a:solidFill>
                <a:latin typeface="Arial" panose="020B0604020202020204" pitchFamily="34" charset="0"/>
                <a:cs typeface="Arial" panose="020B0604020202020204" pitchFamily="34" charset="0"/>
              </a:rPr>
              <a:t>Given the solo nature of this project, all phases, from requirements to implementation, are led and executed by me. The effectiveness of work distribution is inherently streamlined, ensuring focused and consistent progress throughout each major phase. This approach allows for a seamless transition between project stages, eliminating the need for coordination among group members and providing an efficient and cohesive workflow.</a:t>
            </a:r>
          </a:p>
        </p:txBody>
      </p:sp>
    </p:spTree>
    <p:extLst>
      <p:ext uri="{BB962C8B-B14F-4D97-AF65-F5344CB8AC3E}">
        <p14:creationId xmlns:p14="http://schemas.microsoft.com/office/powerpoint/2010/main" val="266166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References</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32667"/>
            <a:ext cx="9692699" cy="6494085"/>
          </a:xfrm>
          <a:prstGeom prst="rect">
            <a:avLst/>
          </a:prstGeom>
          <a:noFill/>
        </p:spPr>
        <p:txBody>
          <a:bodyPr wrap="square" rtlCol="0">
            <a:spAutoFit/>
          </a:bodyPr>
          <a:lstStyle/>
          <a:p>
            <a:pPr>
              <a:lnSpc>
                <a:spcPct val="200000"/>
              </a:lnSpc>
            </a:pPr>
            <a:r>
              <a:rPr lang="en-US" sz="1600" b="1" dirty="0" smtClean="0">
                <a:solidFill>
                  <a:schemeClr val="bg1"/>
                </a:solidFill>
                <a:latin typeface="Arial" panose="020B0604020202020204" pitchFamily="34" charset="0"/>
                <a:cs typeface="Arial" panose="020B0604020202020204" pitchFamily="34" charset="0"/>
              </a:rPr>
              <a:t>Evolution of a Habitable Planet: </a:t>
            </a:r>
            <a:r>
              <a:rPr lang="en-US" sz="1600" dirty="0" smtClean="0">
                <a:solidFill>
                  <a:schemeClr val="bg1"/>
                </a:solidFill>
                <a:latin typeface="Arial" panose="020B0604020202020204" pitchFamily="34" charset="0"/>
                <a:cs typeface="Arial" panose="020B0604020202020204" pitchFamily="34" charset="0"/>
              </a:rPr>
              <a:t>Annual Review of Astronomy and Astrophysics</a:t>
            </a:r>
          </a:p>
          <a:p>
            <a:pPr>
              <a:lnSpc>
                <a:spcPct val="200000"/>
              </a:lnSpc>
            </a:pPr>
            <a:r>
              <a:rPr lang="en-US" sz="1600" dirty="0" smtClean="0">
                <a:solidFill>
                  <a:schemeClr val="bg1"/>
                </a:solidFill>
                <a:latin typeface="Arial" panose="020B0604020202020204" pitchFamily="34" charset="0"/>
                <a:cs typeface="Arial" panose="020B0604020202020204" pitchFamily="34" charset="0"/>
                <a:hlinkClick r:id="rId3"/>
              </a:rPr>
              <a:t>https://www.annualreviews.org/doi/full/10.1146/annurev.astro.41.071601.170049#_i4</a:t>
            </a: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r>
              <a:rPr lang="en-US" sz="1600" b="1" dirty="0" smtClean="0">
                <a:solidFill>
                  <a:schemeClr val="bg1"/>
                </a:solidFill>
                <a:latin typeface="Arial" panose="020B0604020202020204" pitchFamily="34" charset="0"/>
                <a:cs typeface="Arial" panose="020B0604020202020204" pitchFamily="34" charset="0"/>
              </a:rPr>
              <a:t>Habitable planets around the star Gliese 581?</a:t>
            </a:r>
          </a:p>
          <a:p>
            <a:pPr>
              <a:lnSpc>
                <a:spcPct val="200000"/>
              </a:lnSpc>
            </a:pPr>
            <a:r>
              <a:rPr lang="en-US" sz="1600" dirty="0" smtClean="0">
                <a:solidFill>
                  <a:schemeClr val="bg1"/>
                </a:solidFill>
                <a:latin typeface="Arial" panose="020B0604020202020204" pitchFamily="34" charset="0"/>
                <a:cs typeface="Arial" panose="020B0604020202020204" pitchFamily="34" charset="0"/>
                <a:hlinkClick r:id="rId4"/>
              </a:rPr>
              <a:t>https://www.aanda.org/articles/aa/abs/2007/48/aa8091-07/aa8091-07.html</a:t>
            </a: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r>
              <a:rPr lang="en-US" sz="1600" b="1" dirty="0" smtClean="0">
                <a:solidFill>
                  <a:schemeClr val="bg1"/>
                </a:solidFill>
                <a:latin typeface="Arial" panose="020B0604020202020204" pitchFamily="34" charset="0"/>
                <a:cs typeface="Arial" panose="020B0604020202020204" pitchFamily="34" charset="0"/>
              </a:rPr>
              <a:t>What makes a planet Habitable?</a:t>
            </a:r>
          </a:p>
          <a:p>
            <a:pPr>
              <a:lnSpc>
                <a:spcPct val="200000"/>
              </a:lnSpc>
            </a:pPr>
            <a:r>
              <a:rPr lang="en-US" sz="1600" dirty="0" smtClean="0">
                <a:solidFill>
                  <a:schemeClr val="bg1"/>
                </a:solidFill>
                <a:latin typeface="Arial" panose="020B0604020202020204" pitchFamily="34" charset="0"/>
                <a:cs typeface="Arial" panose="020B0604020202020204" pitchFamily="34" charset="0"/>
                <a:hlinkClick r:id="rId5"/>
              </a:rPr>
              <a:t>https://link.springer.com/article/10.1007/s00159-009-0019-z</a:t>
            </a: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r>
              <a:rPr lang="en-US" sz="1600" b="1" dirty="0" smtClean="0">
                <a:solidFill>
                  <a:schemeClr val="bg1"/>
                </a:solidFill>
                <a:latin typeface="Arial" panose="020B0604020202020204" pitchFamily="34" charset="0"/>
                <a:cs typeface="Arial" panose="020B0604020202020204" pitchFamily="34" charset="0"/>
              </a:rPr>
              <a:t>Extrasolar Planets: Formation, Detection and Dynamics:</a:t>
            </a:r>
          </a:p>
          <a:p>
            <a:pPr>
              <a:lnSpc>
                <a:spcPct val="200000"/>
              </a:lnSpc>
            </a:pPr>
            <a:r>
              <a:rPr lang="en-US" sz="1600" dirty="0" smtClean="0">
                <a:solidFill>
                  <a:schemeClr val="bg1"/>
                </a:solidFill>
                <a:latin typeface="Arial" panose="020B0604020202020204" pitchFamily="34" charset="0"/>
                <a:cs typeface="Arial" panose="020B0604020202020204" pitchFamily="34" charset="0"/>
                <a:hlinkClick r:id="rId6"/>
              </a:rPr>
              <a:t>https://onlinelibrary.wiley.com/doi/book/10.1002/9783527621361#page=16</a:t>
            </a: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dirty="0">
              <a:solidFill>
                <a:schemeClr val="bg1"/>
              </a:solidFill>
              <a:latin typeface="Arial" panose="020B0604020202020204" pitchFamily="34" charset="0"/>
              <a:cs typeface="Arial" panose="020B0604020202020204" pitchFamily="34" charset="0"/>
            </a:endParaRPr>
          </a:p>
          <a:p>
            <a:pPr>
              <a:lnSpc>
                <a:spcPct val="200000"/>
              </a:lnSpc>
            </a:pPr>
            <a:endParaRPr lang="en-US" sz="1600" b="1"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b="1"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94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References</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32667"/>
            <a:ext cx="9692699" cy="4524315"/>
          </a:xfrm>
          <a:prstGeom prst="rect">
            <a:avLst/>
          </a:prstGeom>
          <a:noFill/>
        </p:spPr>
        <p:txBody>
          <a:bodyPr wrap="square" rtlCol="0">
            <a:spAutoFit/>
          </a:bodyPr>
          <a:lstStyle/>
          <a:p>
            <a:pPr>
              <a:lnSpc>
                <a:spcPct val="200000"/>
              </a:lnSpc>
            </a:pPr>
            <a:r>
              <a:rPr lang="en-US" sz="1600" b="1" dirty="0">
                <a:solidFill>
                  <a:schemeClr val="bg1"/>
                </a:solidFill>
                <a:latin typeface="Arial" panose="020B0604020202020204" pitchFamily="34" charset="0"/>
                <a:cs typeface="Arial" panose="020B0604020202020204" pitchFamily="34" charset="0"/>
              </a:rPr>
              <a:t>The Occurrence of Rocky Habitable-zone Planets around Solar-like Stars from Kepler </a:t>
            </a:r>
            <a:r>
              <a:rPr lang="en-US" sz="1600" b="1" dirty="0" smtClean="0">
                <a:solidFill>
                  <a:schemeClr val="bg1"/>
                </a:solidFill>
                <a:latin typeface="Arial" panose="020B0604020202020204" pitchFamily="34" charset="0"/>
                <a:cs typeface="Arial" panose="020B0604020202020204" pitchFamily="34" charset="0"/>
              </a:rPr>
              <a:t>Data: </a:t>
            </a:r>
            <a:r>
              <a:rPr lang="en-US" sz="1600" dirty="0">
                <a:solidFill>
                  <a:schemeClr val="bg1"/>
                </a:solidFill>
                <a:latin typeface="Arial" panose="020B0604020202020204" pitchFamily="34" charset="0"/>
                <a:cs typeface="Arial" panose="020B0604020202020204" pitchFamily="34" charset="0"/>
                <a:hlinkClick r:id="rId3"/>
              </a:rPr>
              <a:t>https://</a:t>
            </a:r>
            <a:r>
              <a:rPr lang="en-US" sz="1600" dirty="0" smtClean="0">
                <a:solidFill>
                  <a:schemeClr val="bg1"/>
                </a:solidFill>
                <a:latin typeface="Arial" panose="020B0604020202020204" pitchFamily="34" charset="0"/>
                <a:cs typeface="Arial" panose="020B0604020202020204" pitchFamily="34" charset="0"/>
                <a:hlinkClick r:id="rId3"/>
              </a:rPr>
              <a:t>iopscience.iop.org/article/10.3847/1538-3881/abc418/meta</a:t>
            </a: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r>
              <a:rPr lang="en-US" sz="1600" b="1" dirty="0">
                <a:solidFill>
                  <a:schemeClr val="bg1"/>
                </a:solidFill>
                <a:latin typeface="Arial" panose="020B0604020202020204" pitchFamily="34" charset="0"/>
                <a:cs typeface="Arial" panose="020B0604020202020204" pitchFamily="34" charset="0"/>
              </a:rPr>
              <a:t>Multiverse Predictions for Habitability: Number of Potentially Habitable </a:t>
            </a:r>
            <a:r>
              <a:rPr lang="en-US" sz="1600" b="1" dirty="0" smtClean="0">
                <a:solidFill>
                  <a:schemeClr val="bg1"/>
                </a:solidFill>
                <a:latin typeface="Arial" panose="020B0604020202020204" pitchFamily="34" charset="0"/>
                <a:cs typeface="Arial" panose="020B0604020202020204" pitchFamily="34" charset="0"/>
              </a:rPr>
              <a:t>Planets: </a:t>
            </a:r>
            <a:r>
              <a:rPr lang="en-US" sz="1600"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hlinkClick r:id="rId4"/>
              </a:rPr>
              <a:t>https://www.mdpi.com/2218-1997/5/6/157https://</a:t>
            </a:r>
            <a:r>
              <a:rPr lang="en-US" sz="1600" dirty="0" smtClean="0">
                <a:solidFill>
                  <a:schemeClr val="bg1"/>
                </a:solidFill>
                <a:latin typeface="Arial" panose="020B0604020202020204" pitchFamily="34" charset="0"/>
                <a:cs typeface="Arial" panose="020B0604020202020204" pitchFamily="34" charset="0"/>
                <a:hlinkClick r:id="rId4"/>
              </a:rPr>
              <a:t>www.mdpi.com/2218-1997/5/6/157</a:t>
            </a: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dirty="0">
              <a:solidFill>
                <a:schemeClr val="bg1"/>
              </a:solidFill>
              <a:latin typeface="Arial" panose="020B0604020202020204" pitchFamily="34" charset="0"/>
              <a:cs typeface="Arial" panose="020B0604020202020204" pitchFamily="34" charset="0"/>
            </a:endParaRPr>
          </a:p>
          <a:p>
            <a:pPr>
              <a:lnSpc>
                <a:spcPct val="200000"/>
              </a:lnSpc>
            </a:pPr>
            <a:endParaRPr lang="en-US" sz="1600" b="1"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b="1"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380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Motivation</a:t>
            </a:r>
            <a:endParaRPr sz="6000" b="1" dirty="0">
              <a:solidFill>
                <a:schemeClr val="bg1"/>
              </a:solidFill>
              <a:latin typeface="Arial Rounded MT Bold" panose="020F0704030504030204" pitchFamily="34" charset="0"/>
            </a:endParaRPr>
          </a:p>
        </p:txBody>
      </p:sp>
      <p:sp>
        <p:nvSpPr>
          <p:cNvPr id="9" name="Google Shape;117;p2"/>
          <p:cNvSpPr txBox="1">
            <a:spLocks/>
          </p:cNvSpPr>
          <p:nvPr/>
        </p:nvSpPr>
        <p:spPr>
          <a:xfrm>
            <a:off x="1261872" y="3317321"/>
            <a:ext cx="8595300" cy="2905435"/>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15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Limited Understanding: </a:t>
            </a:r>
            <a:r>
              <a:rPr lang="en-US" sz="1600" dirty="0" smtClean="0">
                <a:solidFill>
                  <a:schemeClr val="bg1"/>
                </a:solidFill>
                <a:latin typeface="Arial" panose="020B0604020202020204" pitchFamily="34" charset="0"/>
                <a:cs typeface="Arial" panose="020B0604020202020204" pitchFamily="34" charset="0"/>
              </a:rPr>
              <a:t>We miss the chance to deepen our comprehension of habitable exoplanets and their potential implications for life beyond Earth.</a:t>
            </a:r>
          </a:p>
          <a:p>
            <a:pPr marL="182880" indent="-182880">
              <a:lnSpc>
                <a:spcPct val="150000"/>
              </a:lnSpc>
              <a:spcBef>
                <a:spcPts val="0"/>
              </a:spcBef>
              <a:buSzPts val="1440"/>
            </a:pPr>
            <a:endParaRPr lang="en-US" sz="1600" b="1" dirty="0" smtClean="0">
              <a:solidFill>
                <a:schemeClr val="bg1"/>
              </a:solidFill>
              <a:latin typeface="Arial" panose="020B0604020202020204" pitchFamily="34" charset="0"/>
              <a:cs typeface="Arial" panose="020B0604020202020204" pitchFamily="34" charset="0"/>
            </a:endParaRPr>
          </a:p>
          <a:p>
            <a:pPr marL="182880" indent="-182880">
              <a:lnSpc>
                <a:spcPct val="15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Stagnation in Space Exploration: </a:t>
            </a:r>
            <a:r>
              <a:rPr lang="en-US" sz="1600" dirty="0" smtClean="0">
                <a:solidFill>
                  <a:schemeClr val="bg1"/>
                </a:solidFill>
                <a:latin typeface="Arial" panose="020B0604020202020204" pitchFamily="34" charset="0"/>
                <a:cs typeface="Arial" panose="020B0604020202020204" pitchFamily="34" charset="0"/>
              </a:rPr>
              <a:t>The project's absence hinders advancements in space exploration, limiting our ability to identify potential destinations for future missions.</a:t>
            </a:r>
            <a:endParaRPr lang="en-US" sz="1600"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261872" y="2057220"/>
            <a:ext cx="9692699" cy="1077218"/>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Consequences of Not Undertaking the Project:</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Without embarking on this project, we risk missing crucial opportunities for scientific exploration and discovery. The absence of this initiative means:</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17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Problem Statement</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2" y="2057220"/>
            <a:ext cx="9692699"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The exploration of habitable exoplanets poses a multifaceted challenge.:</a:t>
            </a:r>
          </a:p>
        </p:txBody>
      </p:sp>
      <p:sp>
        <p:nvSpPr>
          <p:cNvPr id="7" name="Google Shape;117;p2"/>
          <p:cNvSpPr txBox="1">
            <a:spLocks/>
          </p:cNvSpPr>
          <p:nvPr/>
        </p:nvSpPr>
        <p:spPr>
          <a:xfrm>
            <a:off x="1261872" y="2529871"/>
            <a:ext cx="9692700" cy="3897055"/>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200000"/>
              </a:lnSpc>
              <a:spcBef>
                <a:spcPts val="0"/>
              </a:spcBef>
              <a:buSzPts val="1440"/>
            </a:pPr>
            <a:r>
              <a:rPr lang="en-US" sz="1600" dirty="0" smtClean="0">
                <a:solidFill>
                  <a:schemeClr val="bg1"/>
                </a:solidFill>
                <a:latin typeface="Arial" panose="020B0604020202020204" pitchFamily="34" charset="0"/>
                <a:cs typeface="Arial" panose="020B0604020202020204" pitchFamily="34" charset="0"/>
              </a:rPr>
              <a:t>Current data sources, while rich, lack a unified platform for comprehensive analysis and prediction of habitability.</a:t>
            </a:r>
          </a:p>
          <a:p>
            <a:pPr marL="182880" indent="-182880">
              <a:lnSpc>
                <a:spcPct val="200000"/>
              </a:lnSpc>
              <a:spcBef>
                <a:spcPts val="0"/>
              </a:spcBef>
              <a:buSzPts val="1440"/>
            </a:pPr>
            <a:r>
              <a:rPr lang="en-US" sz="1600" dirty="0" smtClean="0">
                <a:solidFill>
                  <a:schemeClr val="bg1"/>
                </a:solidFill>
                <a:latin typeface="Arial" panose="020B0604020202020204" pitchFamily="34" charset="0"/>
                <a:cs typeface="Arial" panose="020B0604020202020204" pitchFamily="34" charset="0"/>
              </a:rPr>
              <a:t>Existing methods for exoplanet characterization and habitable zone calculation require refinement.</a:t>
            </a:r>
          </a:p>
          <a:p>
            <a:pPr marL="182880" indent="-182880">
              <a:lnSpc>
                <a:spcPct val="200000"/>
              </a:lnSpc>
              <a:spcBef>
                <a:spcPts val="0"/>
              </a:spcBef>
              <a:buSzPts val="1440"/>
            </a:pPr>
            <a:r>
              <a:rPr lang="en-US" sz="1600" dirty="0" smtClean="0">
                <a:solidFill>
                  <a:schemeClr val="bg1"/>
                </a:solidFill>
                <a:latin typeface="Arial" panose="020B0604020202020204" pitchFamily="34" charset="0"/>
                <a:cs typeface="Arial" panose="020B0604020202020204" pitchFamily="34" charset="0"/>
              </a:rPr>
              <a:t>The absence of a sophisticated machine learning model limits our ability to predict habitability accurately.</a:t>
            </a:r>
          </a:p>
          <a:p>
            <a:pPr marL="182880" indent="-182880">
              <a:lnSpc>
                <a:spcPct val="200000"/>
              </a:lnSpc>
              <a:spcBef>
                <a:spcPts val="0"/>
              </a:spcBef>
              <a:buSzPts val="1440"/>
            </a:pPr>
            <a:r>
              <a:rPr lang="en-US" sz="1600" dirty="0" smtClean="0">
                <a:solidFill>
                  <a:schemeClr val="bg1"/>
                </a:solidFill>
                <a:latin typeface="Arial" panose="020B0604020202020204" pitchFamily="34" charset="0"/>
                <a:cs typeface="Arial" panose="020B0604020202020204" pitchFamily="34" charset="0"/>
              </a:rPr>
              <a:t>Additionally, the lack of an interactive visualization tool hampers public engagement and understanding. </a:t>
            </a:r>
          </a:p>
        </p:txBody>
      </p:sp>
    </p:spTree>
    <p:extLst>
      <p:ext uri="{BB962C8B-B14F-4D97-AF65-F5344CB8AC3E}">
        <p14:creationId xmlns:p14="http://schemas.microsoft.com/office/powerpoint/2010/main" val="179138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Solution Statement</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024383"/>
            <a:ext cx="9692699" cy="427809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This project aims to revolutionize the exploration of habitable exoplanets by:</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1. Unified Data Platform: </a:t>
            </a:r>
            <a:r>
              <a:rPr lang="en-US" sz="1600" dirty="0" smtClean="0">
                <a:solidFill>
                  <a:schemeClr val="bg1"/>
                </a:solidFill>
                <a:latin typeface="Arial" panose="020B0604020202020204" pitchFamily="34" charset="0"/>
                <a:cs typeface="Arial" panose="020B0604020202020204" pitchFamily="34" charset="0"/>
              </a:rPr>
              <a:t>Integrate diverse data sources into a unified platform for comprehensive analysis.</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2. Advanced Characterization Algorithms: </a:t>
            </a:r>
            <a:r>
              <a:rPr lang="en-US" sz="1600" dirty="0" smtClean="0">
                <a:solidFill>
                  <a:schemeClr val="bg1"/>
                </a:solidFill>
                <a:latin typeface="Arial" panose="020B0604020202020204" pitchFamily="34" charset="0"/>
                <a:cs typeface="Arial" panose="020B0604020202020204" pitchFamily="34" charset="0"/>
              </a:rPr>
              <a:t>Develop sophisticated algorithms for precise exoplanet characterization and habitable zone calculations.</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3. Machine Learning Model: Implement a state-of-the-art machine learning model for accurate habitability predictions.</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4. Interactive Visualization Tool: </a:t>
            </a:r>
            <a:r>
              <a:rPr lang="en-US" sz="1600" dirty="0" smtClean="0">
                <a:solidFill>
                  <a:schemeClr val="bg1"/>
                </a:solidFill>
                <a:latin typeface="Arial" panose="020B0604020202020204" pitchFamily="34" charset="0"/>
                <a:cs typeface="Arial" panose="020B0604020202020204" pitchFamily="34" charset="0"/>
              </a:rPr>
              <a:t>Create an intuitive web application for public engagement, allowing users to explore habitable exoplanets.</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5. Ethical Framework: </a:t>
            </a:r>
            <a:r>
              <a:rPr lang="en-US" sz="1600" dirty="0" smtClean="0">
                <a:solidFill>
                  <a:schemeClr val="bg1"/>
                </a:solidFill>
                <a:latin typeface="Arial" panose="020B0604020202020204" pitchFamily="34" charset="0"/>
                <a:cs typeface="Arial" panose="020B0604020202020204" pitchFamily="34" charset="0"/>
              </a:rPr>
              <a:t>Embed ethical considerations in the project, ensuring responsible exploration and potential discoveries.</a:t>
            </a:r>
          </a:p>
          <a:p>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5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279400"/>
            <a:ext cx="9692700" cy="51036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4400"/>
              <a:buFont typeface="Century Schoolbook"/>
              <a:buNone/>
            </a:pPr>
            <a:r>
              <a:rPr lang="en-US" sz="3200" b="1" dirty="0" smtClean="0">
                <a:solidFill>
                  <a:schemeClr val="bg1"/>
                </a:solidFill>
                <a:latin typeface="Arial Rounded MT Bold" panose="020F0704030504030204" pitchFamily="34" charset="0"/>
              </a:rPr>
              <a:t>Project Workflow</a:t>
            </a:r>
            <a:endParaRPr sz="3200" b="1" dirty="0">
              <a:solidFill>
                <a:schemeClr val="bg1"/>
              </a:solidFill>
              <a:latin typeface="Arial Rounded MT Bold" panose="020F07040305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363" y="789760"/>
            <a:ext cx="7075274" cy="5538651"/>
          </a:xfrm>
          <a:prstGeom prst="rect">
            <a:avLst/>
          </a:prstGeom>
        </p:spPr>
      </p:pic>
    </p:spTree>
    <p:extLst>
      <p:ext uri="{BB962C8B-B14F-4D97-AF65-F5344CB8AC3E}">
        <p14:creationId xmlns:p14="http://schemas.microsoft.com/office/powerpoint/2010/main" val="130945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Scope of project</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58793"/>
            <a:ext cx="9692699" cy="4031873"/>
          </a:xfrm>
          <a:prstGeom prst="rect">
            <a:avLst/>
          </a:prstGeom>
          <a:no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This ambitious project encompasses a multi-phase exploration, aiming to:</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1. </a:t>
            </a:r>
            <a:r>
              <a:rPr lang="en-US" sz="1600" b="1" dirty="0" smtClean="0">
                <a:solidFill>
                  <a:schemeClr val="bg1"/>
                </a:solidFill>
                <a:latin typeface="Arial" panose="020B0604020202020204" pitchFamily="34" charset="0"/>
                <a:cs typeface="Arial" panose="020B0604020202020204" pitchFamily="34" charset="0"/>
              </a:rPr>
              <a:t>Data Integration:</a:t>
            </a:r>
            <a:r>
              <a:rPr lang="en-US" sz="1600" dirty="0" smtClean="0">
                <a:solidFill>
                  <a:schemeClr val="bg1"/>
                </a:solidFill>
                <a:latin typeface="Arial" panose="020B0604020202020204" pitchFamily="34" charset="0"/>
                <a:cs typeface="Arial" panose="020B0604020202020204" pitchFamily="34" charset="0"/>
              </a:rPr>
              <a:t> Gather comprehensive exoplanet data from esteemed sources like NASA's Kepler, TESS, and relevant space missions.</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2. </a:t>
            </a:r>
            <a:r>
              <a:rPr lang="en-US" sz="1600" b="1" dirty="0" smtClean="0">
                <a:solidFill>
                  <a:schemeClr val="bg1"/>
                </a:solidFill>
                <a:latin typeface="Arial" panose="020B0604020202020204" pitchFamily="34" charset="0"/>
                <a:cs typeface="Arial" panose="020B0604020202020204" pitchFamily="34" charset="0"/>
              </a:rPr>
              <a:t>Data Processing:</a:t>
            </a:r>
            <a:r>
              <a:rPr lang="en-US" sz="1600" dirty="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Employ Python, utilizing Pandas and </a:t>
            </a:r>
            <a:r>
              <a:rPr lang="en-US" sz="1600" dirty="0" err="1" smtClean="0">
                <a:solidFill>
                  <a:schemeClr val="bg1"/>
                </a:solidFill>
                <a:latin typeface="Arial" panose="020B0604020202020204" pitchFamily="34" charset="0"/>
                <a:cs typeface="Arial" panose="020B0604020202020204" pitchFamily="34" charset="0"/>
              </a:rPr>
              <a:t>NumPy</a:t>
            </a:r>
            <a:r>
              <a:rPr lang="en-US" sz="1600" dirty="0" smtClean="0">
                <a:solidFill>
                  <a:schemeClr val="bg1"/>
                </a:solidFill>
                <a:latin typeface="Arial" panose="020B0604020202020204" pitchFamily="34" charset="0"/>
                <a:cs typeface="Arial" panose="020B0604020202020204" pitchFamily="34" charset="0"/>
              </a:rPr>
              <a:t>, to clean and preprocess the data, ensuring consistency for subsequent analysis.</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3. </a:t>
            </a:r>
            <a:r>
              <a:rPr lang="en-US" sz="1600" b="1" dirty="0" smtClean="0">
                <a:solidFill>
                  <a:schemeClr val="bg1"/>
                </a:solidFill>
                <a:latin typeface="Arial" panose="020B0604020202020204" pitchFamily="34" charset="0"/>
                <a:cs typeface="Arial" panose="020B0604020202020204" pitchFamily="34" charset="0"/>
              </a:rPr>
              <a:t>Visual Analysis: </a:t>
            </a:r>
            <a:r>
              <a:rPr lang="en-US" sz="1600" dirty="0" smtClean="0">
                <a:solidFill>
                  <a:schemeClr val="bg1"/>
                </a:solidFill>
                <a:latin typeface="Arial" panose="020B0604020202020204" pitchFamily="34" charset="0"/>
                <a:cs typeface="Arial" panose="020B0604020202020204" pitchFamily="34" charset="0"/>
              </a:rPr>
              <a:t>Leverage Python libraries such as </a:t>
            </a:r>
            <a:r>
              <a:rPr lang="en-US" sz="1600" dirty="0" err="1" smtClean="0">
                <a:solidFill>
                  <a:schemeClr val="bg1"/>
                </a:solidFill>
                <a:latin typeface="Arial" panose="020B0604020202020204" pitchFamily="34" charset="0"/>
                <a:cs typeface="Arial" panose="020B0604020202020204" pitchFamily="34" charset="0"/>
              </a:rPr>
              <a:t>Matplotlib</a:t>
            </a:r>
            <a:r>
              <a:rPr lang="en-US" sz="1600" dirty="0" smtClean="0">
                <a:solidFill>
                  <a:schemeClr val="bg1"/>
                </a:solidFill>
                <a:latin typeface="Arial" panose="020B0604020202020204" pitchFamily="34" charset="0"/>
                <a:cs typeface="Arial" panose="020B0604020202020204" pitchFamily="34" charset="0"/>
              </a:rPr>
              <a:t> and </a:t>
            </a:r>
            <a:r>
              <a:rPr lang="en-US" sz="1600" dirty="0" err="1" smtClean="0">
                <a:solidFill>
                  <a:schemeClr val="bg1"/>
                </a:solidFill>
                <a:latin typeface="Arial" panose="020B0604020202020204" pitchFamily="34" charset="0"/>
                <a:cs typeface="Arial" panose="020B0604020202020204" pitchFamily="34" charset="0"/>
              </a:rPr>
              <a:t>Seaborn</a:t>
            </a:r>
            <a:r>
              <a:rPr lang="en-US" sz="1600" dirty="0" smtClean="0">
                <a:solidFill>
                  <a:schemeClr val="bg1"/>
                </a:solidFill>
                <a:latin typeface="Arial" panose="020B0604020202020204" pitchFamily="34" charset="0"/>
                <a:cs typeface="Arial" panose="020B0604020202020204" pitchFamily="34" charset="0"/>
              </a:rPr>
              <a:t> for in-depth data analysis and visualization, uncovering patterns crucial for habitability assessment.</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4. </a:t>
            </a:r>
            <a:r>
              <a:rPr lang="en-US" sz="1600" b="1" dirty="0" smtClean="0">
                <a:solidFill>
                  <a:schemeClr val="bg1"/>
                </a:solidFill>
                <a:latin typeface="Arial" panose="020B0604020202020204" pitchFamily="34" charset="0"/>
                <a:cs typeface="Arial" panose="020B0604020202020204" pitchFamily="34" charset="0"/>
              </a:rPr>
              <a:t>Stellar Classification and Habitable Zone Calculation: (Optional)</a:t>
            </a:r>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   - Implement spectral analysis tools for categorizing host stars based on their properties.</a:t>
            </a:r>
          </a:p>
          <a:p>
            <a:r>
              <a:rPr lang="en-US" sz="1600" dirty="0" smtClean="0">
                <a:solidFill>
                  <a:schemeClr val="bg1"/>
                </a:solidFill>
                <a:latin typeface="Arial" panose="020B0604020202020204" pitchFamily="34" charset="0"/>
                <a:cs typeface="Arial" panose="020B0604020202020204" pitchFamily="34" charset="0"/>
              </a:rPr>
              <a:t>   - Utilize stellar modeling software and Python for precise habitable zone calculations, outlining regions conducive to liquid water.</a:t>
            </a:r>
          </a:p>
          <a:p>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4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Scope of project</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58793"/>
            <a:ext cx="9692699" cy="3785652"/>
          </a:xfrm>
          <a:prstGeom prst="rect">
            <a:avLst/>
          </a:prstGeom>
          <a:no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5. </a:t>
            </a:r>
            <a:r>
              <a:rPr lang="en-US" sz="1600" b="1" dirty="0" smtClean="0">
                <a:solidFill>
                  <a:schemeClr val="bg1"/>
                </a:solidFill>
                <a:latin typeface="Arial" panose="020B0604020202020204" pitchFamily="34" charset="0"/>
                <a:cs typeface="Arial" panose="020B0604020202020204" pitchFamily="34" charset="0"/>
              </a:rPr>
              <a:t>Exoplanet Characterization:</a:t>
            </a:r>
          </a:p>
          <a:p>
            <a:r>
              <a:rPr lang="en-US" sz="1600" dirty="0" smtClean="0">
                <a:solidFill>
                  <a:schemeClr val="bg1"/>
                </a:solidFill>
                <a:latin typeface="Arial" panose="020B0604020202020204" pitchFamily="34" charset="0"/>
                <a:cs typeface="Arial" panose="020B0604020202020204" pitchFamily="34" charset="0"/>
              </a:rPr>
              <a:t>   - Enhance algorithms, incorporating Bayesian inference and MCMC methods for improved accuracy in estimating key exoplanet properties.</a:t>
            </a:r>
          </a:p>
          <a:p>
            <a:r>
              <a:rPr lang="en-US" sz="1600" dirty="0" smtClean="0">
                <a:solidFill>
                  <a:schemeClr val="bg1"/>
                </a:solidFill>
                <a:latin typeface="Arial" panose="020B0604020202020204" pitchFamily="34" charset="0"/>
                <a:cs typeface="Arial" panose="020B0604020202020204" pitchFamily="34" charset="0"/>
              </a:rPr>
              <a:t>   - Consider atmospheric conditions through atmospheric modeling software and climate modeling tools. (optional)</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6. </a:t>
            </a:r>
            <a:r>
              <a:rPr lang="en-US" sz="1600" b="1" dirty="0" smtClean="0">
                <a:solidFill>
                  <a:schemeClr val="bg1"/>
                </a:solidFill>
                <a:latin typeface="Arial" panose="020B0604020202020204" pitchFamily="34" charset="0"/>
                <a:cs typeface="Arial" panose="020B0604020202020204" pitchFamily="34" charset="0"/>
              </a:rPr>
              <a:t>Machine Learning Model Development:</a:t>
            </a:r>
            <a:r>
              <a:rPr lang="en-US" sz="1600" dirty="0" smtClean="0">
                <a:solidFill>
                  <a:schemeClr val="bg1"/>
                </a:solidFill>
                <a:latin typeface="Arial" panose="020B0604020202020204" pitchFamily="34" charset="0"/>
                <a:cs typeface="Arial" panose="020B0604020202020204" pitchFamily="34" charset="0"/>
              </a:rPr>
              <a:t> Train a robust machine learning model using Python, </a:t>
            </a:r>
            <a:r>
              <a:rPr lang="en-US" sz="1600" dirty="0" err="1" smtClean="0">
                <a:solidFill>
                  <a:schemeClr val="bg1"/>
                </a:solidFill>
                <a:latin typeface="Arial" panose="020B0604020202020204" pitchFamily="34" charset="0"/>
                <a:cs typeface="Arial" panose="020B0604020202020204" pitchFamily="34" charset="0"/>
              </a:rPr>
              <a:t>Scikit</a:t>
            </a:r>
            <a:r>
              <a:rPr lang="en-US" sz="1600" dirty="0" smtClean="0">
                <a:solidFill>
                  <a:schemeClr val="bg1"/>
                </a:solidFill>
                <a:latin typeface="Arial" panose="020B0604020202020204" pitchFamily="34" charset="0"/>
                <a:cs typeface="Arial" panose="020B0604020202020204" pitchFamily="34" charset="0"/>
              </a:rPr>
              <a:t>-learn, and </a:t>
            </a:r>
            <a:r>
              <a:rPr lang="en-US" sz="1600" dirty="0" err="1" smtClean="0">
                <a:solidFill>
                  <a:schemeClr val="bg1"/>
                </a:solidFill>
                <a:latin typeface="Arial" panose="020B0604020202020204" pitchFamily="34" charset="0"/>
                <a:cs typeface="Arial" panose="020B0604020202020204" pitchFamily="34" charset="0"/>
              </a:rPr>
              <a:t>TensorFlow</a:t>
            </a:r>
            <a:r>
              <a:rPr lang="en-US" sz="1600" dirty="0" smtClean="0">
                <a:solidFill>
                  <a:schemeClr val="bg1"/>
                </a:solidFill>
                <a:latin typeface="Arial" panose="020B0604020202020204" pitchFamily="34" charset="0"/>
                <a:cs typeface="Arial" panose="020B0604020202020204" pitchFamily="34" charset="0"/>
              </a:rPr>
              <a:t> to predict habitability based on a combination of stellar and exoplanet features.</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7. </a:t>
            </a:r>
            <a:r>
              <a:rPr lang="en-US" sz="1600" b="1" dirty="0" smtClean="0">
                <a:solidFill>
                  <a:schemeClr val="bg1"/>
                </a:solidFill>
                <a:latin typeface="Arial" panose="020B0604020202020204" pitchFamily="34" charset="0"/>
                <a:cs typeface="Arial" panose="020B0604020202020204" pitchFamily="34" charset="0"/>
              </a:rPr>
              <a:t>Model Evaluation and Fine-Tuning: </a:t>
            </a:r>
            <a:r>
              <a:rPr lang="en-US" sz="1600" dirty="0" smtClean="0">
                <a:solidFill>
                  <a:schemeClr val="bg1"/>
                </a:solidFill>
                <a:latin typeface="Arial" panose="020B0604020202020204" pitchFamily="34" charset="0"/>
                <a:cs typeface="Arial" panose="020B0604020202020204" pitchFamily="34" charset="0"/>
              </a:rPr>
              <a:t>Rigorously evaluate the model's performance, fine-tune parameters, and address overfitting or biases using cross-validation techniques and </a:t>
            </a:r>
            <a:r>
              <a:rPr lang="en-US" sz="1600" dirty="0" err="1" smtClean="0">
                <a:solidFill>
                  <a:schemeClr val="bg1"/>
                </a:solidFill>
                <a:latin typeface="Arial" panose="020B0604020202020204" pitchFamily="34" charset="0"/>
                <a:cs typeface="Arial" panose="020B0604020202020204" pitchFamily="34" charset="0"/>
              </a:rPr>
              <a:t>hyperparameter</a:t>
            </a:r>
            <a:r>
              <a:rPr lang="en-US" sz="1600" dirty="0" smtClean="0">
                <a:solidFill>
                  <a:schemeClr val="bg1"/>
                </a:solidFill>
                <a:latin typeface="Arial" panose="020B0604020202020204" pitchFamily="34" charset="0"/>
                <a:cs typeface="Arial" panose="020B0604020202020204" pitchFamily="34" charset="0"/>
              </a:rPr>
              <a:t> tuning.</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8. </a:t>
            </a:r>
            <a:r>
              <a:rPr lang="en-US" sz="1600" b="1" dirty="0" smtClean="0">
                <a:solidFill>
                  <a:schemeClr val="bg1"/>
                </a:solidFill>
                <a:latin typeface="Arial" panose="020B0604020202020204" pitchFamily="34" charset="0"/>
                <a:cs typeface="Arial" panose="020B0604020202020204" pitchFamily="34" charset="0"/>
              </a:rPr>
              <a:t>Interactive Visualization Tool: </a:t>
            </a:r>
            <a:r>
              <a:rPr lang="en-US" sz="1600" dirty="0" smtClean="0">
                <a:solidFill>
                  <a:schemeClr val="bg1"/>
                </a:solidFill>
                <a:latin typeface="Arial" panose="020B0604020202020204" pitchFamily="34" charset="0"/>
                <a:cs typeface="Arial" panose="020B0604020202020204" pitchFamily="34" charset="0"/>
              </a:rPr>
              <a:t>Develop a user-friendly web interface using web development tools like D3.js and </a:t>
            </a:r>
            <a:r>
              <a:rPr lang="en-US" sz="1600" dirty="0" err="1" smtClean="0">
                <a:solidFill>
                  <a:schemeClr val="bg1"/>
                </a:solidFill>
                <a:latin typeface="Arial" panose="020B0604020202020204" pitchFamily="34" charset="0"/>
                <a:cs typeface="Arial" panose="020B0604020202020204" pitchFamily="34" charset="0"/>
              </a:rPr>
              <a:t>Plotly</a:t>
            </a:r>
            <a:r>
              <a:rPr lang="en-US" sz="1600" dirty="0" smtClean="0">
                <a:solidFill>
                  <a:schemeClr val="bg1"/>
                </a:solidFill>
                <a:latin typeface="Arial" panose="020B0604020202020204" pitchFamily="34" charset="0"/>
                <a:cs typeface="Arial" panose="020B0604020202020204" pitchFamily="34" charset="0"/>
              </a:rPr>
              <a:t>, allowing intuitive exploration of habitable exoplanets.</a:t>
            </a: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2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2461</Words>
  <Application>Microsoft Office PowerPoint</Application>
  <PresentationFormat>Widescreen</PresentationFormat>
  <Paragraphs>251</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Narrow</vt:lpstr>
      <vt:lpstr>Arial Rounded MT Bold</vt:lpstr>
      <vt:lpstr>Calibri</vt:lpstr>
      <vt:lpstr>Calibri Light</vt:lpstr>
      <vt:lpstr>Century Schoolbook</vt:lpstr>
      <vt:lpstr>Office Theme</vt:lpstr>
      <vt:lpstr>HABITABLE</vt:lpstr>
      <vt:lpstr>Introduction</vt:lpstr>
      <vt:lpstr>Motivation</vt:lpstr>
      <vt:lpstr>Motivation</vt:lpstr>
      <vt:lpstr>Problem Statement</vt:lpstr>
      <vt:lpstr>Solution Statement</vt:lpstr>
      <vt:lpstr>Project Workflow</vt:lpstr>
      <vt:lpstr>Scope of project</vt:lpstr>
      <vt:lpstr>Scope of project</vt:lpstr>
      <vt:lpstr>Data Acquisition &amp; Preprocessing</vt:lpstr>
      <vt:lpstr>Data Acquisition &amp; Preprocessing</vt:lpstr>
      <vt:lpstr>Data Acquisition &amp; Preprocessing</vt:lpstr>
      <vt:lpstr>Data Acquisition &amp; Preprocessing</vt:lpstr>
      <vt:lpstr>Data Acquisition &amp; Preprocessing</vt:lpstr>
      <vt:lpstr>Spectral Analysis</vt:lpstr>
      <vt:lpstr>Spectral Analysis</vt:lpstr>
      <vt:lpstr>Habitable Zone Calculation </vt:lpstr>
      <vt:lpstr>Habitable Zone Calculation </vt:lpstr>
      <vt:lpstr>Habitable Zone Calculation </vt:lpstr>
      <vt:lpstr>Earth Similarity Index (ESI)</vt:lpstr>
      <vt:lpstr>High ESI Exoplanets</vt:lpstr>
      <vt:lpstr>High ESI Exoplanets</vt:lpstr>
      <vt:lpstr>High ESI Exoplanets</vt:lpstr>
      <vt:lpstr>Direct Imaging Analysis</vt:lpstr>
      <vt:lpstr>Direct Imaging Analysis (cont.)</vt:lpstr>
      <vt:lpstr>Direct Imaging Analysis (cont.)</vt:lpstr>
      <vt:lpstr>Direct Imaging Analysis (cont.)</vt:lpstr>
      <vt:lpstr>Direct Imaging Analysis (cont.)</vt:lpstr>
      <vt:lpstr>Key Findings and Future Directions</vt:lpstr>
      <vt:lpstr>Key Findings and Future Directions</vt:lpstr>
      <vt:lpstr>Objectives</vt:lpstr>
      <vt:lpstr>Objectives</vt:lpstr>
      <vt:lpstr>Expected Result</vt:lpstr>
      <vt:lpstr>Team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HABITABLE</dc:title>
  <dc:creator>zenithpkhanif@gmail.com</dc:creator>
  <cp:lastModifiedBy>zenithpkhanif@gmail.com</cp:lastModifiedBy>
  <cp:revision>33</cp:revision>
  <dcterms:created xsi:type="dcterms:W3CDTF">2024-02-12T16:28:00Z</dcterms:created>
  <dcterms:modified xsi:type="dcterms:W3CDTF">2024-06-04T05:40:54Z</dcterms:modified>
</cp:coreProperties>
</file>