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16" r:id="rId8"/>
    <p:sldId id="270" r:id="rId9"/>
    <p:sldId id="296" r:id="rId10"/>
    <p:sldId id="297" r:id="rId11"/>
    <p:sldId id="298" r:id="rId12"/>
    <p:sldId id="262" r:id="rId13"/>
    <p:sldId id="263" r:id="rId14"/>
    <p:sldId id="299" r:id="rId15"/>
    <p:sldId id="273" r:id="rId16"/>
    <p:sldId id="277" r:id="rId17"/>
    <p:sldId id="278" r:id="rId18"/>
    <p:sldId id="286" r:id="rId19"/>
    <p:sldId id="279" r:id="rId20"/>
    <p:sldId id="294" r:id="rId21"/>
    <p:sldId id="295" r:id="rId22"/>
    <p:sldId id="300" r:id="rId23"/>
    <p:sldId id="301" r:id="rId24"/>
    <p:sldId id="302" r:id="rId25"/>
    <p:sldId id="274" r:id="rId26"/>
    <p:sldId id="303" r:id="rId27"/>
    <p:sldId id="304" r:id="rId28"/>
    <p:sldId id="305" r:id="rId29"/>
    <p:sldId id="306" r:id="rId30"/>
    <p:sldId id="307" r:id="rId31"/>
    <p:sldId id="287" r:id="rId32"/>
    <p:sldId id="308" r:id="rId33"/>
    <p:sldId id="310" r:id="rId34"/>
    <p:sldId id="309" r:id="rId35"/>
    <p:sldId id="311" r:id="rId36"/>
    <p:sldId id="312" r:id="rId37"/>
    <p:sldId id="313" r:id="rId38"/>
    <p:sldId id="314" r:id="rId39"/>
    <p:sldId id="281" r:id="rId40"/>
    <p:sldId id="315" r:id="rId41"/>
    <p:sldId id="283" r:id="rId42"/>
    <p:sldId id="291" r:id="rId43"/>
    <p:sldId id="292" r:id="rId44"/>
    <p:sldId id="293" r:id="rId45"/>
    <p:sldId id="284" r:id="rId46"/>
    <p:sldId id="285" r:id="rId47"/>
    <p:sldId id="264" r:id="rId48"/>
    <p:sldId id="266" r:id="rId49"/>
    <p:sldId id="265" r:id="rId50"/>
    <p:sldId id="267" r:id="rId51"/>
    <p:sldId id="26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00162E"/>
    <a:srgbClr val="006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EC41BA-3A4C-45E5-BB89-419A8815F23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36290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C41BA-3A4C-45E5-BB89-419A8815F23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100570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C41BA-3A4C-45E5-BB89-419A8815F23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264374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C41BA-3A4C-45E5-BB89-419A8815F23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254669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EC41BA-3A4C-45E5-BB89-419A8815F23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209161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EC41BA-3A4C-45E5-BB89-419A8815F234}"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303500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EC41BA-3A4C-45E5-BB89-419A8815F234}" type="datetimeFigureOut">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2730967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EC41BA-3A4C-45E5-BB89-419A8815F234}" type="datetimeFigureOut">
              <a:rPr lang="en-US" smtClean="0"/>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328622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EC41BA-3A4C-45E5-BB89-419A8815F234}" type="datetimeFigureOut">
              <a:rPr lang="en-US" smtClean="0"/>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4085245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EC41BA-3A4C-45E5-BB89-419A8815F234}"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52082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EC41BA-3A4C-45E5-BB89-419A8815F234}"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577D4-BEF7-40BB-8A81-65CFED2805C8}" type="slidenum">
              <a:rPr lang="en-US" smtClean="0"/>
              <a:t>‹#›</a:t>
            </a:fld>
            <a:endParaRPr lang="en-US"/>
          </a:p>
        </p:txBody>
      </p:sp>
    </p:spTree>
    <p:extLst>
      <p:ext uri="{BB962C8B-B14F-4D97-AF65-F5344CB8AC3E}">
        <p14:creationId xmlns:p14="http://schemas.microsoft.com/office/powerpoint/2010/main" val="412595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C41BA-3A4C-45E5-BB89-419A8815F234}" type="datetimeFigureOut">
              <a:rPr lang="en-US" smtClean="0"/>
              <a:t>6/6/2024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577D4-BEF7-40BB-8A81-65CFED2805C8}" type="slidenum">
              <a:rPr lang="en-US" smtClean="0"/>
              <a:t>‹#›</a:t>
            </a:fld>
            <a:endParaRPr lang="en-US"/>
          </a:p>
        </p:txBody>
      </p:sp>
    </p:spTree>
    <p:extLst>
      <p:ext uri="{BB962C8B-B14F-4D97-AF65-F5344CB8AC3E}">
        <p14:creationId xmlns:p14="http://schemas.microsoft.com/office/powerpoint/2010/main" val="164272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aanda.org/articles/aa/abs/2007/48/aa8091-07/aa8091-07.html"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iopscience.iop.org/article/10.3847/1538-3881/abc418/meta"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2713"/>
          </a:xfrm>
          <a:prstGeom prst="rect">
            <a:avLst/>
          </a:prstGeom>
        </p:spPr>
      </p:pic>
      <p:sp>
        <p:nvSpPr>
          <p:cNvPr id="5" name="Rectangle 4"/>
          <p:cNvSpPr/>
          <p:nvPr/>
        </p:nvSpPr>
        <p:spPr>
          <a:xfrm>
            <a:off x="0" y="0"/>
            <a:ext cx="12192000" cy="6858000"/>
          </a:xfrm>
          <a:prstGeom prst="rect">
            <a:avLst/>
          </a:prstGeom>
          <a:solidFill>
            <a:schemeClr val="dk1">
              <a:alpha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Google Shape;109;p1" descr="National University of Computer and Emerging Sciences - Wikipedia"/>
          <p:cNvPicPr preferRelativeResize="0"/>
          <p:nvPr/>
        </p:nvPicPr>
        <p:blipFill rotWithShape="1">
          <a:blip r:embed="rId3">
            <a:alphaModFix/>
          </a:blip>
          <a:srcRect/>
          <a:stretch/>
        </p:blipFill>
        <p:spPr>
          <a:xfrm>
            <a:off x="98476" y="112539"/>
            <a:ext cx="1472478" cy="1472478"/>
          </a:xfrm>
          <a:prstGeom prst="rect">
            <a:avLst/>
          </a:prstGeom>
          <a:noFill/>
          <a:ln>
            <a:noFill/>
          </a:ln>
        </p:spPr>
      </p:pic>
      <p:sp>
        <p:nvSpPr>
          <p:cNvPr id="7" name="Google Shape;106;p1"/>
          <p:cNvSpPr txBox="1">
            <a:spLocks noGrp="1"/>
          </p:cNvSpPr>
          <p:nvPr>
            <p:ph type="ctrTitle"/>
          </p:nvPr>
        </p:nvSpPr>
        <p:spPr>
          <a:xfrm>
            <a:off x="608730" y="3448597"/>
            <a:ext cx="4629478" cy="103196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lt1"/>
              </a:buClr>
              <a:buSzPts val="7200"/>
              <a:buFont typeface="Century Schoolbook"/>
              <a:buNone/>
            </a:pPr>
            <a:r>
              <a:rPr lang="en-US" sz="5400" b="1" dirty="0" smtClean="0">
                <a:solidFill>
                  <a:schemeClr val="bg1"/>
                </a:solidFill>
                <a:latin typeface="Arial Rounded MT Bold" panose="020F0704030504030204" pitchFamily="34" charset="0"/>
              </a:rPr>
              <a:t>HABITABLE</a:t>
            </a:r>
            <a:endParaRPr sz="4400" b="1" dirty="0">
              <a:solidFill>
                <a:schemeClr val="bg1"/>
              </a:solidFill>
              <a:latin typeface="Arial Rounded MT Bold" panose="020F0704030504030204" pitchFamily="34" charset="0"/>
            </a:endParaRPr>
          </a:p>
        </p:txBody>
      </p:sp>
      <p:sp>
        <p:nvSpPr>
          <p:cNvPr id="8" name="Google Shape;107;p1"/>
          <p:cNvSpPr txBox="1">
            <a:spLocks noGrp="1"/>
          </p:cNvSpPr>
          <p:nvPr>
            <p:ph type="subTitle" idx="1"/>
          </p:nvPr>
        </p:nvSpPr>
        <p:spPr>
          <a:xfrm>
            <a:off x="1941141" y="5466805"/>
            <a:ext cx="4420470" cy="86868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ct val="80000"/>
              <a:buNone/>
            </a:pPr>
            <a:r>
              <a:rPr lang="en-US" sz="1600" dirty="0">
                <a:solidFill>
                  <a:srgbClr val="BFBFBF"/>
                </a:solidFill>
                <a:latin typeface="Arial" panose="020B0604020202020204" pitchFamily="34" charset="0"/>
                <a:ea typeface="Century Schoolbook"/>
                <a:cs typeface="Arial" panose="020B0604020202020204" pitchFamily="34" charset="0"/>
              </a:rPr>
              <a:t>Group</a:t>
            </a:r>
            <a:r>
              <a:rPr lang="en-US" sz="1600" dirty="0">
                <a:solidFill>
                  <a:schemeClr val="bg1"/>
                </a:solidFill>
                <a:latin typeface="Arial" panose="020B0604020202020204" pitchFamily="34" charset="0"/>
                <a:cs typeface="Arial" panose="020B0604020202020204" pitchFamily="34" charset="0"/>
              </a:rPr>
              <a:t> </a:t>
            </a:r>
            <a:r>
              <a:rPr lang="en-US" sz="1600" dirty="0">
                <a:solidFill>
                  <a:srgbClr val="BFBFBF"/>
                </a:solidFill>
                <a:latin typeface="Arial" panose="020B0604020202020204" pitchFamily="34" charset="0"/>
                <a:ea typeface="Century Schoolbook"/>
                <a:cs typeface="Arial" panose="020B0604020202020204" pitchFamily="34" charset="0"/>
              </a:rPr>
              <a:t>Members</a:t>
            </a:r>
            <a:endParaRPr sz="1600" dirty="0">
              <a:solidFill>
                <a:srgbClr val="BFBFBF"/>
              </a:solidFill>
              <a:latin typeface="Arial" panose="020B0604020202020204" pitchFamily="34" charset="0"/>
              <a:ea typeface="Century Schoolbook"/>
              <a:cs typeface="Arial" panose="020B0604020202020204" pitchFamily="34" charset="0"/>
            </a:endParaRPr>
          </a:p>
          <a:p>
            <a:pPr marL="0" lvl="0" indent="0" algn="l" rtl="0">
              <a:lnSpc>
                <a:spcPct val="95000"/>
              </a:lnSpc>
              <a:spcBef>
                <a:spcPts val="1600"/>
              </a:spcBef>
              <a:spcAft>
                <a:spcPts val="0"/>
              </a:spcAft>
              <a:buSzPct val="80000"/>
              <a:buNone/>
            </a:pPr>
            <a:r>
              <a:rPr lang="en-US" sz="1600" dirty="0">
                <a:solidFill>
                  <a:srgbClr val="BFBFBF"/>
                </a:solidFill>
                <a:latin typeface="Arial" panose="020B0604020202020204" pitchFamily="34" charset="0"/>
                <a:ea typeface="Century Schoolbook"/>
                <a:cs typeface="Arial" panose="020B0604020202020204" pitchFamily="34" charset="0"/>
              </a:rPr>
              <a:t>Muhammad Ahmed Raza (19P-0070)</a:t>
            </a:r>
            <a:endParaRPr sz="1600" dirty="0">
              <a:solidFill>
                <a:srgbClr val="BFBFBF"/>
              </a:solidFill>
              <a:latin typeface="Arial" panose="020B0604020202020204" pitchFamily="34" charset="0"/>
              <a:ea typeface="Century Schoolbook"/>
              <a:cs typeface="Arial" panose="020B0604020202020204" pitchFamily="34" charset="0"/>
            </a:endParaRPr>
          </a:p>
        </p:txBody>
      </p:sp>
      <p:sp>
        <p:nvSpPr>
          <p:cNvPr id="9" name="Google Shape;108;p1"/>
          <p:cNvSpPr txBox="1"/>
          <p:nvPr/>
        </p:nvSpPr>
        <p:spPr>
          <a:xfrm>
            <a:off x="7550337" y="5466806"/>
            <a:ext cx="2913019" cy="868680"/>
          </a:xfrm>
          <a:prstGeom prst="rect">
            <a:avLst/>
          </a:prstGeom>
          <a:noFill/>
          <a:ln>
            <a:noFill/>
          </a:ln>
        </p:spPr>
        <p:txBody>
          <a:bodyPr spcFirstLastPara="1" wrap="square" lIns="91425" tIns="45700" rIns="91425" bIns="45700" anchor="t" anchorCtr="0">
            <a:normAutofit/>
          </a:bodyPr>
          <a:lstStyle/>
          <a:p>
            <a:pPr marL="0" marR="0" lvl="0" indent="0" algn="l" rtl="0">
              <a:lnSpc>
                <a:spcPct val="95000"/>
              </a:lnSpc>
              <a:spcBef>
                <a:spcPts val="0"/>
              </a:spcBef>
              <a:spcAft>
                <a:spcPts val="0"/>
              </a:spcAft>
              <a:buClr>
                <a:schemeClr val="accent1"/>
              </a:buClr>
              <a:buSzPts val="1760"/>
              <a:buFont typeface="Arial"/>
              <a:buNone/>
            </a:pPr>
            <a:r>
              <a:rPr lang="en-US" sz="1600" b="0" i="0" u="none" strike="noStrike" cap="none" dirty="0">
                <a:solidFill>
                  <a:srgbClr val="BFBFBF"/>
                </a:solidFill>
                <a:latin typeface="Arial" panose="020B0604020202020204" pitchFamily="34" charset="0"/>
                <a:ea typeface="Century Schoolbook"/>
                <a:cs typeface="Arial" panose="020B0604020202020204" pitchFamily="34" charset="0"/>
                <a:sym typeface="Century Schoolbook"/>
              </a:rPr>
              <a:t>Project Supervisor</a:t>
            </a:r>
            <a:endParaRPr sz="1600" dirty="0">
              <a:latin typeface="Arial" panose="020B0604020202020204" pitchFamily="34" charset="0"/>
              <a:cs typeface="Arial" panose="020B0604020202020204" pitchFamily="34" charset="0"/>
            </a:endParaRPr>
          </a:p>
          <a:p>
            <a:pPr marL="0" marR="0" lvl="0" indent="0" algn="l" rtl="0">
              <a:lnSpc>
                <a:spcPct val="95000"/>
              </a:lnSpc>
              <a:spcBef>
                <a:spcPts val="1600"/>
              </a:spcBef>
              <a:spcAft>
                <a:spcPts val="0"/>
              </a:spcAft>
              <a:buClr>
                <a:schemeClr val="accent1"/>
              </a:buClr>
              <a:buSzPts val="1760"/>
              <a:buFont typeface="Arial"/>
              <a:buNone/>
            </a:pPr>
            <a:r>
              <a:rPr lang="en-US" sz="1600" b="0" i="0" u="none" strike="noStrike" cap="none" dirty="0" smtClean="0">
                <a:solidFill>
                  <a:srgbClr val="BFBFBF"/>
                </a:solidFill>
                <a:latin typeface="Arial" panose="020B0604020202020204" pitchFamily="34" charset="0"/>
                <a:ea typeface="Century Schoolbook"/>
                <a:cs typeface="Arial" panose="020B0604020202020204" pitchFamily="34" charset="0"/>
                <a:sym typeface="Century Schoolbook"/>
              </a:rPr>
              <a:t>Dr. Omer Usman Khan</a:t>
            </a:r>
            <a:endParaRPr sz="1600" dirty="0">
              <a:latin typeface="Arial" panose="020B0604020202020204" pitchFamily="34" charset="0"/>
              <a:cs typeface="Arial" panose="020B0604020202020204" pitchFamily="34" charset="0"/>
            </a:endParaRPr>
          </a:p>
        </p:txBody>
      </p:sp>
      <p:sp>
        <p:nvSpPr>
          <p:cNvPr id="10" name="Google Shape;106;p1"/>
          <p:cNvSpPr txBox="1">
            <a:spLocks/>
          </p:cNvSpPr>
          <p:nvPr/>
        </p:nvSpPr>
        <p:spPr>
          <a:xfrm>
            <a:off x="4733974" y="3448597"/>
            <a:ext cx="8195252" cy="1031965"/>
          </a:xfrm>
          <a:prstGeom prst="rect">
            <a:avLst/>
          </a:prstGeom>
          <a:noFill/>
          <a:ln>
            <a:noFill/>
          </a:ln>
        </p:spPr>
        <p:txBody>
          <a:bodyPr spcFirstLastPara="1" vert="horz" wrap="square" lIns="91425" tIns="45700" rIns="91425" bIns="457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spcBef>
                <a:spcPts val="0"/>
              </a:spcBef>
              <a:buClr>
                <a:schemeClr val="lt1"/>
              </a:buClr>
              <a:buSzPts val="7200"/>
            </a:pPr>
            <a:r>
              <a:rPr lang="en-US" sz="5400" dirty="0" smtClean="0">
                <a:solidFill>
                  <a:schemeClr val="bg1"/>
                </a:solidFill>
                <a:latin typeface="Arial Narrow" panose="020B0606020202030204" pitchFamily="34" charset="0"/>
              </a:rPr>
              <a:t>EXOPLANET EXPLORER</a:t>
            </a:r>
            <a:endParaRPr lang="en-US" sz="4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8608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279400"/>
            <a:ext cx="9692700" cy="51036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ts val="4400"/>
              <a:buFont typeface="Century Schoolbook"/>
              <a:buNone/>
            </a:pPr>
            <a:r>
              <a:rPr lang="en-US" sz="3200" b="1" dirty="0" smtClean="0">
                <a:solidFill>
                  <a:schemeClr val="bg1"/>
                </a:solidFill>
                <a:latin typeface="Arial Rounded MT Bold" panose="020F0704030504030204" pitchFamily="34" charset="0"/>
              </a:rPr>
              <a:t>Sequence Diagram</a:t>
            </a:r>
            <a:endParaRPr sz="3200" b="1" dirty="0">
              <a:solidFill>
                <a:schemeClr val="bg1"/>
              </a:solidFill>
              <a:latin typeface="Arial Rounded MT Bold" panose="020F070403050403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31065" b="39248"/>
          <a:stretch/>
        </p:blipFill>
        <p:spPr>
          <a:xfrm>
            <a:off x="1572325" y="827314"/>
            <a:ext cx="9071794" cy="5344886"/>
          </a:xfrm>
          <a:prstGeom prst="rect">
            <a:avLst/>
          </a:prstGeom>
        </p:spPr>
      </p:pic>
      <p:sp>
        <p:nvSpPr>
          <p:cNvPr id="2" name="TextBox 1"/>
          <p:cNvSpPr txBox="1"/>
          <p:nvPr/>
        </p:nvSpPr>
        <p:spPr>
          <a:xfrm>
            <a:off x="6905625" y="1885950"/>
            <a:ext cx="752476" cy="307777"/>
          </a:xfrm>
          <a:prstGeom prst="rect">
            <a:avLst/>
          </a:prstGeom>
          <a:noFill/>
        </p:spPr>
        <p:txBody>
          <a:bodyPr wrap="square" rtlCol="0">
            <a:spAutoFit/>
          </a:bodyPr>
          <a:lstStyle/>
          <a:p>
            <a:r>
              <a:rPr lang="en-US" sz="1400" b="1" dirty="0" smtClean="0"/>
              <a:t>Query</a:t>
            </a:r>
            <a:endParaRPr lang="en-US" sz="1400" b="1" dirty="0"/>
          </a:p>
        </p:txBody>
      </p:sp>
      <p:sp>
        <p:nvSpPr>
          <p:cNvPr id="7" name="TextBox 6"/>
          <p:cNvSpPr txBox="1"/>
          <p:nvPr/>
        </p:nvSpPr>
        <p:spPr>
          <a:xfrm>
            <a:off x="7215188" y="4057650"/>
            <a:ext cx="304800" cy="307777"/>
          </a:xfrm>
          <a:prstGeom prst="rect">
            <a:avLst/>
          </a:prstGeom>
          <a:noFill/>
        </p:spPr>
        <p:txBody>
          <a:bodyPr wrap="square" rtlCol="0">
            <a:spAutoFit/>
          </a:bodyPr>
          <a:lstStyle/>
          <a:p>
            <a:r>
              <a:rPr lang="en-US" sz="1400" b="1" dirty="0" smtClean="0"/>
              <a:t>Q</a:t>
            </a:r>
            <a:endParaRPr lang="en-US" sz="1400" b="1" dirty="0"/>
          </a:p>
        </p:txBody>
      </p:sp>
    </p:spTree>
    <p:extLst>
      <p:ext uri="{BB962C8B-B14F-4D97-AF65-F5344CB8AC3E}">
        <p14:creationId xmlns:p14="http://schemas.microsoft.com/office/powerpoint/2010/main" val="23182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279400"/>
            <a:ext cx="9692700" cy="51036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ts val="4400"/>
              <a:buFont typeface="Century Schoolbook"/>
              <a:buNone/>
            </a:pPr>
            <a:r>
              <a:rPr lang="en-US" sz="3200" b="1" dirty="0" smtClean="0">
                <a:solidFill>
                  <a:schemeClr val="bg1"/>
                </a:solidFill>
                <a:latin typeface="Arial Rounded MT Bold" panose="020F0704030504030204" pitchFamily="34" charset="0"/>
              </a:rPr>
              <a:t>Sequence Diagram</a:t>
            </a:r>
            <a:endParaRPr sz="3200" b="1" dirty="0">
              <a:solidFill>
                <a:schemeClr val="bg1"/>
              </a:solidFill>
              <a:latin typeface="Arial Rounded MT Bold" panose="020F070403050403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65648" b="251"/>
          <a:stretch/>
        </p:blipFill>
        <p:spPr>
          <a:xfrm>
            <a:off x="1572325" y="740229"/>
            <a:ext cx="9071794" cy="6139542"/>
          </a:xfrm>
          <a:prstGeom prst="rect">
            <a:avLst/>
          </a:prstGeom>
        </p:spPr>
      </p:pic>
      <p:sp>
        <p:nvSpPr>
          <p:cNvPr id="2" name="TextBox 1"/>
          <p:cNvSpPr txBox="1"/>
          <p:nvPr/>
        </p:nvSpPr>
        <p:spPr>
          <a:xfrm>
            <a:off x="2228850" y="751858"/>
            <a:ext cx="1015919" cy="307777"/>
          </a:xfrm>
          <a:prstGeom prst="rect">
            <a:avLst/>
          </a:prstGeom>
          <a:noFill/>
        </p:spPr>
        <p:txBody>
          <a:bodyPr wrap="none" rtlCol="0">
            <a:spAutoFit/>
          </a:bodyPr>
          <a:lstStyle/>
          <a:p>
            <a:r>
              <a:rPr lang="en-US" sz="1400" b="1" dirty="0" smtClean="0"/>
              <a:t>Alternative</a:t>
            </a:r>
            <a:endParaRPr lang="en-US" sz="1400" b="1" dirty="0"/>
          </a:p>
        </p:txBody>
      </p:sp>
    </p:spTree>
    <p:extLst>
      <p:ext uri="{BB962C8B-B14F-4D97-AF65-F5344CB8AC3E}">
        <p14:creationId xmlns:p14="http://schemas.microsoft.com/office/powerpoint/2010/main" val="200757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Scope of project</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258793"/>
            <a:ext cx="9692699" cy="4031873"/>
          </a:xfrm>
          <a:prstGeom prst="rect">
            <a:avLst/>
          </a:prstGeom>
          <a:no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This ambitious project encompasses a multi-phase exploration, aiming to:</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1. </a:t>
            </a:r>
            <a:r>
              <a:rPr lang="en-US" sz="1600" b="1" dirty="0" smtClean="0">
                <a:solidFill>
                  <a:schemeClr val="bg1"/>
                </a:solidFill>
                <a:latin typeface="Arial" panose="020B0604020202020204" pitchFamily="34" charset="0"/>
                <a:cs typeface="Arial" panose="020B0604020202020204" pitchFamily="34" charset="0"/>
              </a:rPr>
              <a:t>Data Integration:</a:t>
            </a:r>
            <a:r>
              <a:rPr lang="en-US" sz="1600" dirty="0" smtClean="0">
                <a:solidFill>
                  <a:schemeClr val="bg1"/>
                </a:solidFill>
                <a:latin typeface="Arial" panose="020B0604020202020204" pitchFamily="34" charset="0"/>
                <a:cs typeface="Arial" panose="020B0604020202020204" pitchFamily="34" charset="0"/>
              </a:rPr>
              <a:t> Gather comprehensive exoplanet data from esteemed sources like NASA's Kepler, TESS, and relevant space missions.</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2. </a:t>
            </a:r>
            <a:r>
              <a:rPr lang="en-US" sz="1600" b="1" dirty="0" smtClean="0">
                <a:solidFill>
                  <a:schemeClr val="bg1"/>
                </a:solidFill>
                <a:latin typeface="Arial" panose="020B0604020202020204" pitchFamily="34" charset="0"/>
                <a:cs typeface="Arial" panose="020B0604020202020204" pitchFamily="34" charset="0"/>
              </a:rPr>
              <a:t>Data Processing:</a:t>
            </a:r>
            <a:r>
              <a:rPr lang="en-US" sz="1600" dirty="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Employ Python, utilizing Pandas and </a:t>
            </a:r>
            <a:r>
              <a:rPr lang="en-US" sz="1600" dirty="0" err="1" smtClean="0">
                <a:solidFill>
                  <a:schemeClr val="bg1"/>
                </a:solidFill>
                <a:latin typeface="Arial" panose="020B0604020202020204" pitchFamily="34" charset="0"/>
                <a:cs typeface="Arial" panose="020B0604020202020204" pitchFamily="34" charset="0"/>
              </a:rPr>
              <a:t>NumPy</a:t>
            </a:r>
            <a:r>
              <a:rPr lang="en-US" sz="1600" dirty="0" smtClean="0">
                <a:solidFill>
                  <a:schemeClr val="bg1"/>
                </a:solidFill>
                <a:latin typeface="Arial" panose="020B0604020202020204" pitchFamily="34" charset="0"/>
                <a:cs typeface="Arial" panose="020B0604020202020204" pitchFamily="34" charset="0"/>
              </a:rPr>
              <a:t>, to clean and preprocess the data, ensuring consistency for subsequent analysis.</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3. </a:t>
            </a:r>
            <a:r>
              <a:rPr lang="en-US" sz="1600" b="1" dirty="0" smtClean="0">
                <a:solidFill>
                  <a:schemeClr val="bg1"/>
                </a:solidFill>
                <a:latin typeface="Arial" panose="020B0604020202020204" pitchFamily="34" charset="0"/>
                <a:cs typeface="Arial" panose="020B0604020202020204" pitchFamily="34" charset="0"/>
              </a:rPr>
              <a:t>Visual Analysis: </a:t>
            </a:r>
            <a:r>
              <a:rPr lang="en-US" sz="1600" dirty="0" smtClean="0">
                <a:solidFill>
                  <a:schemeClr val="bg1"/>
                </a:solidFill>
                <a:latin typeface="Arial" panose="020B0604020202020204" pitchFamily="34" charset="0"/>
                <a:cs typeface="Arial" panose="020B0604020202020204" pitchFamily="34" charset="0"/>
              </a:rPr>
              <a:t>Leverage Python libraries such as </a:t>
            </a:r>
            <a:r>
              <a:rPr lang="en-US" sz="1600" dirty="0" err="1" smtClean="0">
                <a:solidFill>
                  <a:schemeClr val="bg1"/>
                </a:solidFill>
                <a:latin typeface="Arial" panose="020B0604020202020204" pitchFamily="34" charset="0"/>
                <a:cs typeface="Arial" panose="020B0604020202020204" pitchFamily="34" charset="0"/>
              </a:rPr>
              <a:t>Matplotlib</a:t>
            </a:r>
            <a:r>
              <a:rPr lang="en-US" sz="1600" dirty="0" smtClean="0">
                <a:solidFill>
                  <a:schemeClr val="bg1"/>
                </a:solidFill>
                <a:latin typeface="Arial" panose="020B0604020202020204" pitchFamily="34" charset="0"/>
                <a:cs typeface="Arial" panose="020B0604020202020204" pitchFamily="34" charset="0"/>
              </a:rPr>
              <a:t> and </a:t>
            </a:r>
            <a:r>
              <a:rPr lang="en-US" sz="1600" dirty="0" err="1" smtClean="0">
                <a:solidFill>
                  <a:schemeClr val="bg1"/>
                </a:solidFill>
                <a:latin typeface="Arial" panose="020B0604020202020204" pitchFamily="34" charset="0"/>
                <a:cs typeface="Arial" panose="020B0604020202020204" pitchFamily="34" charset="0"/>
              </a:rPr>
              <a:t>Seaborn</a:t>
            </a:r>
            <a:r>
              <a:rPr lang="en-US" sz="1600" dirty="0" smtClean="0">
                <a:solidFill>
                  <a:schemeClr val="bg1"/>
                </a:solidFill>
                <a:latin typeface="Arial" panose="020B0604020202020204" pitchFamily="34" charset="0"/>
                <a:cs typeface="Arial" panose="020B0604020202020204" pitchFamily="34" charset="0"/>
              </a:rPr>
              <a:t> for in-depth data analysis and visualization, uncovering patterns crucial for habitability assessment.</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4. </a:t>
            </a:r>
            <a:r>
              <a:rPr lang="en-US" sz="1600" b="1" dirty="0" smtClean="0">
                <a:solidFill>
                  <a:schemeClr val="bg1"/>
                </a:solidFill>
                <a:latin typeface="Arial" panose="020B0604020202020204" pitchFamily="34" charset="0"/>
                <a:cs typeface="Arial" panose="020B0604020202020204" pitchFamily="34" charset="0"/>
              </a:rPr>
              <a:t>Stellar Classification and Habitable Zone Calculation: (Optional)</a:t>
            </a:r>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   - Implement spectral analysis tools for categorizing host stars based on their properties.</a:t>
            </a:r>
          </a:p>
          <a:p>
            <a:r>
              <a:rPr lang="en-US" sz="1600" dirty="0" smtClean="0">
                <a:solidFill>
                  <a:schemeClr val="bg1"/>
                </a:solidFill>
                <a:latin typeface="Arial" panose="020B0604020202020204" pitchFamily="34" charset="0"/>
                <a:cs typeface="Arial" panose="020B0604020202020204" pitchFamily="34" charset="0"/>
              </a:rPr>
              <a:t>   - Utilize stellar modeling software and Python for precise habitable zone calculations, outlining regions conducive to liquid water.</a:t>
            </a:r>
          </a:p>
          <a:p>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412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Scope of project</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258793"/>
            <a:ext cx="9692699" cy="3785652"/>
          </a:xfrm>
          <a:prstGeom prst="rect">
            <a:avLst/>
          </a:prstGeom>
          <a:no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5. </a:t>
            </a:r>
            <a:r>
              <a:rPr lang="en-US" sz="1600" b="1" dirty="0" smtClean="0">
                <a:solidFill>
                  <a:schemeClr val="bg1"/>
                </a:solidFill>
                <a:latin typeface="Arial" panose="020B0604020202020204" pitchFamily="34" charset="0"/>
                <a:cs typeface="Arial" panose="020B0604020202020204" pitchFamily="34" charset="0"/>
              </a:rPr>
              <a:t>Exoplanet Characterization:</a:t>
            </a:r>
          </a:p>
          <a:p>
            <a:r>
              <a:rPr lang="en-US" sz="1600" dirty="0" smtClean="0">
                <a:solidFill>
                  <a:schemeClr val="bg1"/>
                </a:solidFill>
                <a:latin typeface="Arial" panose="020B0604020202020204" pitchFamily="34" charset="0"/>
                <a:cs typeface="Arial" panose="020B0604020202020204" pitchFamily="34" charset="0"/>
              </a:rPr>
              <a:t>   - Enhance algorithms, incorporating Bayesian inference and MCMC methods for improved accuracy in estimating key exoplanet properties.</a:t>
            </a:r>
          </a:p>
          <a:p>
            <a:r>
              <a:rPr lang="en-US" sz="1600" dirty="0" smtClean="0">
                <a:solidFill>
                  <a:schemeClr val="bg1"/>
                </a:solidFill>
                <a:latin typeface="Arial" panose="020B0604020202020204" pitchFamily="34" charset="0"/>
                <a:cs typeface="Arial" panose="020B0604020202020204" pitchFamily="34" charset="0"/>
              </a:rPr>
              <a:t>   - Consider atmospheric conditions through atmospheric modeling software and climate modeling tools. (optional)</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6. </a:t>
            </a:r>
            <a:r>
              <a:rPr lang="en-US" sz="1600" b="1" dirty="0" smtClean="0">
                <a:solidFill>
                  <a:schemeClr val="bg1"/>
                </a:solidFill>
                <a:latin typeface="Arial" panose="020B0604020202020204" pitchFamily="34" charset="0"/>
                <a:cs typeface="Arial" panose="020B0604020202020204" pitchFamily="34" charset="0"/>
              </a:rPr>
              <a:t>Machine Learning Model Development:</a:t>
            </a:r>
            <a:r>
              <a:rPr lang="en-US" sz="1600" dirty="0" smtClean="0">
                <a:solidFill>
                  <a:schemeClr val="bg1"/>
                </a:solidFill>
                <a:latin typeface="Arial" panose="020B0604020202020204" pitchFamily="34" charset="0"/>
                <a:cs typeface="Arial" panose="020B0604020202020204" pitchFamily="34" charset="0"/>
              </a:rPr>
              <a:t> Train a robust machine learning model using Python, </a:t>
            </a:r>
            <a:r>
              <a:rPr lang="en-US" sz="1600" dirty="0" err="1" smtClean="0">
                <a:solidFill>
                  <a:schemeClr val="bg1"/>
                </a:solidFill>
                <a:latin typeface="Arial" panose="020B0604020202020204" pitchFamily="34" charset="0"/>
                <a:cs typeface="Arial" panose="020B0604020202020204" pitchFamily="34" charset="0"/>
              </a:rPr>
              <a:t>Scikit</a:t>
            </a:r>
            <a:r>
              <a:rPr lang="en-US" sz="1600" dirty="0" smtClean="0">
                <a:solidFill>
                  <a:schemeClr val="bg1"/>
                </a:solidFill>
                <a:latin typeface="Arial" panose="020B0604020202020204" pitchFamily="34" charset="0"/>
                <a:cs typeface="Arial" panose="020B0604020202020204" pitchFamily="34" charset="0"/>
              </a:rPr>
              <a:t>-learn, and </a:t>
            </a:r>
            <a:r>
              <a:rPr lang="en-US" sz="1600" dirty="0" err="1" smtClean="0">
                <a:solidFill>
                  <a:schemeClr val="bg1"/>
                </a:solidFill>
                <a:latin typeface="Arial" panose="020B0604020202020204" pitchFamily="34" charset="0"/>
                <a:cs typeface="Arial" panose="020B0604020202020204" pitchFamily="34" charset="0"/>
              </a:rPr>
              <a:t>TensorFlow</a:t>
            </a:r>
            <a:r>
              <a:rPr lang="en-US" sz="1600" dirty="0" smtClean="0">
                <a:solidFill>
                  <a:schemeClr val="bg1"/>
                </a:solidFill>
                <a:latin typeface="Arial" panose="020B0604020202020204" pitchFamily="34" charset="0"/>
                <a:cs typeface="Arial" panose="020B0604020202020204" pitchFamily="34" charset="0"/>
              </a:rPr>
              <a:t> to predict habitability based on a combination of stellar and exoplanet features.</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7. </a:t>
            </a:r>
            <a:r>
              <a:rPr lang="en-US" sz="1600" b="1" dirty="0" smtClean="0">
                <a:solidFill>
                  <a:schemeClr val="bg1"/>
                </a:solidFill>
                <a:latin typeface="Arial" panose="020B0604020202020204" pitchFamily="34" charset="0"/>
                <a:cs typeface="Arial" panose="020B0604020202020204" pitchFamily="34" charset="0"/>
              </a:rPr>
              <a:t>Model Evaluation and Fine-Tuning: </a:t>
            </a:r>
            <a:r>
              <a:rPr lang="en-US" sz="1600" dirty="0" smtClean="0">
                <a:solidFill>
                  <a:schemeClr val="bg1"/>
                </a:solidFill>
                <a:latin typeface="Arial" panose="020B0604020202020204" pitchFamily="34" charset="0"/>
                <a:cs typeface="Arial" panose="020B0604020202020204" pitchFamily="34" charset="0"/>
              </a:rPr>
              <a:t>Rigorously evaluate the model's performance, fine-tune parameters, and address overfitting or biases using cross-validation techniques and </a:t>
            </a:r>
            <a:r>
              <a:rPr lang="en-US" sz="1600" dirty="0" err="1" smtClean="0">
                <a:solidFill>
                  <a:schemeClr val="bg1"/>
                </a:solidFill>
                <a:latin typeface="Arial" panose="020B0604020202020204" pitchFamily="34" charset="0"/>
                <a:cs typeface="Arial" panose="020B0604020202020204" pitchFamily="34" charset="0"/>
              </a:rPr>
              <a:t>hyperparameter</a:t>
            </a:r>
            <a:r>
              <a:rPr lang="en-US" sz="1600" dirty="0" smtClean="0">
                <a:solidFill>
                  <a:schemeClr val="bg1"/>
                </a:solidFill>
                <a:latin typeface="Arial" panose="020B0604020202020204" pitchFamily="34" charset="0"/>
                <a:cs typeface="Arial" panose="020B0604020202020204" pitchFamily="34" charset="0"/>
              </a:rPr>
              <a:t> tuning.</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8. </a:t>
            </a:r>
            <a:r>
              <a:rPr lang="en-US" sz="1600" b="1" dirty="0" smtClean="0">
                <a:solidFill>
                  <a:schemeClr val="bg1"/>
                </a:solidFill>
                <a:latin typeface="Arial" panose="020B0604020202020204" pitchFamily="34" charset="0"/>
                <a:cs typeface="Arial" panose="020B0604020202020204" pitchFamily="34" charset="0"/>
              </a:rPr>
              <a:t>Interactive Visualization Tool: </a:t>
            </a:r>
            <a:r>
              <a:rPr lang="en-US" sz="1600" dirty="0" smtClean="0">
                <a:solidFill>
                  <a:schemeClr val="bg1"/>
                </a:solidFill>
                <a:latin typeface="Arial" panose="020B0604020202020204" pitchFamily="34" charset="0"/>
                <a:cs typeface="Arial" panose="020B0604020202020204" pitchFamily="34" charset="0"/>
              </a:rPr>
              <a:t>Develop a user-friendly web interface using web development tools like D3.js and </a:t>
            </a:r>
            <a:r>
              <a:rPr lang="en-US" sz="1600" dirty="0" err="1" smtClean="0">
                <a:solidFill>
                  <a:schemeClr val="bg1"/>
                </a:solidFill>
                <a:latin typeface="Arial" panose="020B0604020202020204" pitchFamily="34" charset="0"/>
                <a:cs typeface="Arial" panose="020B0604020202020204" pitchFamily="34" charset="0"/>
              </a:rPr>
              <a:t>Plotly</a:t>
            </a:r>
            <a:r>
              <a:rPr lang="en-US" sz="1600" dirty="0" smtClean="0">
                <a:solidFill>
                  <a:schemeClr val="bg1"/>
                </a:solidFill>
                <a:latin typeface="Arial" panose="020B0604020202020204" pitchFamily="34" charset="0"/>
                <a:cs typeface="Arial" panose="020B0604020202020204" pitchFamily="34" charset="0"/>
              </a:rPr>
              <a:t>, allowing intuitive exploration of habitable exoplanets.</a:t>
            </a:r>
          </a:p>
        </p:txBody>
      </p:sp>
    </p:spTree>
    <p:extLst>
      <p:ext uri="{BB962C8B-B14F-4D97-AF65-F5344CB8AC3E}">
        <p14:creationId xmlns:p14="http://schemas.microsoft.com/office/powerpoint/2010/main" val="212225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Research steps:</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057220"/>
            <a:ext cx="9692699" cy="4278094"/>
          </a:xfrm>
          <a:prstGeom prst="rect">
            <a:avLst/>
          </a:prstGeom>
          <a:noFill/>
        </p:spPr>
        <p:txBody>
          <a:bodyPr wrap="square" rtlCol="0">
            <a:spAutoFit/>
          </a:bodyPr>
          <a:lstStyle/>
          <a:p>
            <a:pPr marL="342900" indent="-342900">
              <a:buAutoNum type="arabicPeriod"/>
            </a:pPr>
            <a:r>
              <a:rPr lang="en-US" sz="1600" b="1" dirty="0" smtClean="0">
                <a:solidFill>
                  <a:schemeClr val="bg1"/>
                </a:solidFill>
                <a:latin typeface="Arial" panose="020B0604020202020204" pitchFamily="34" charset="0"/>
                <a:cs typeface="Arial" panose="020B0604020202020204" pitchFamily="34" charset="0"/>
              </a:rPr>
              <a:t>Data </a:t>
            </a:r>
            <a:r>
              <a:rPr lang="en-US" sz="1600" b="1" dirty="0">
                <a:solidFill>
                  <a:schemeClr val="bg1"/>
                </a:solidFill>
                <a:latin typeface="Arial" panose="020B0604020202020204" pitchFamily="34" charset="0"/>
                <a:cs typeface="Arial" panose="020B0604020202020204" pitchFamily="34" charset="0"/>
              </a:rPr>
              <a:t>Acquisition and Prep:</a:t>
            </a:r>
            <a:r>
              <a:rPr lang="en-US" sz="1600" dirty="0">
                <a:solidFill>
                  <a:schemeClr val="bg1"/>
                </a:solidFill>
                <a:latin typeface="Arial" panose="020B0604020202020204" pitchFamily="34" charset="0"/>
                <a:cs typeface="Arial" panose="020B0604020202020204" pitchFamily="34" charset="0"/>
              </a:rPr>
              <a:t> Gather exoplanet data (e.g., NASA's Kepler</a:t>
            </a:r>
            <a:r>
              <a:rPr lang="en-US" sz="1600" dirty="0" smtClean="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Clean and preprocess data for a refined dataset</a:t>
            </a:r>
            <a:r>
              <a:rPr lang="en-US" sz="1600" dirty="0" smtClean="0">
                <a:solidFill>
                  <a:schemeClr val="bg1"/>
                </a:solidFill>
                <a:latin typeface="Arial" panose="020B0604020202020204" pitchFamily="34" charset="0"/>
                <a:cs typeface="Arial" panose="020B0604020202020204" pitchFamily="34" charset="0"/>
              </a:rPr>
              <a:t>.</a:t>
            </a:r>
          </a:p>
          <a:p>
            <a:pPr marL="342900" indent="-342900">
              <a:buAutoNum type="arabicPeriod"/>
            </a:pPr>
            <a:endParaRPr lang="en-US" sz="1600" dirty="0">
              <a:solidFill>
                <a:schemeClr val="bg1"/>
              </a:solidFill>
              <a:latin typeface="Arial" panose="020B0604020202020204" pitchFamily="34" charset="0"/>
              <a:cs typeface="Arial" panose="020B0604020202020204" pitchFamily="34" charset="0"/>
            </a:endParaRPr>
          </a:p>
          <a:p>
            <a:pPr marL="342900" indent="-342900">
              <a:buAutoNum type="arabicPeriod"/>
            </a:pPr>
            <a:r>
              <a:rPr lang="en-US" sz="1600" b="1" dirty="0" smtClean="0">
                <a:solidFill>
                  <a:schemeClr val="bg1"/>
                </a:solidFill>
                <a:latin typeface="Arial" panose="020B0604020202020204" pitchFamily="34" charset="0"/>
                <a:cs typeface="Arial" panose="020B0604020202020204" pitchFamily="34" charset="0"/>
              </a:rPr>
              <a:t>Stellar Analysis:</a:t>
            </a:r>
          </a:p>
          <a:p>
            <a:pPr marL="800100" lvl="1" indent="-342900">
              <a:buAutoNum type="arabicPeriod"/>
            </a:pPr>
            <a:r>
              <a:rPr lang="en-US" sz="1600" dirty="0" smtClean="0">
                <a:solidFill>
                  <a:schemeClr val="bg1"/>
                </a:solidFill>
                <a:latin typeface="Arial" panose="020B0604020202020204" pitchFamily="34" charset="0"/>
                <a:cs typeface="Arial" panose="020B0604020202020204" pitchFamily="34" charset="0"/>
              </a:rPr>
              <a:t>Spectral Analysis.</a:t>
            </a:r>
          </a:p>
          <a:p>
            <a:pPr marL="800100" lvl="1" indent="-342900">
              <a:buAutoNum type="arabicPeriod"/>
            </a:pPr>
            <a:r>
              <a:rPr lang="en-US" sz="1600" dirty="0" smtClean="0">
                <a:solidFill>
                  <a:schemeClr val="bg1"/>
                </a:solidFill>
                <a:latin typeface="Arial" panose="020B0604020202020204" pitchFamily="34" charset="0"/>
                <a:cs typeface="Arial" panose="020B0604020202020204" pitchFamily="34" charset="0"/>
              </a:rPr>
              <a:t>Stellar Luminosity </a:t>
            </a:r>
            <a:r>
              <a:rPr lang="en-US" sz="1600" b="1" dirty="0" smtClean="0">
                <a:solidFill>
                  <a:schemeClr val="bg1"/>
                </a:solidFill>
                <a:latin typeface="Arial" panose="020B0604020202020204" pitchFamily="34" charset="0"/>
                <a:cs typeface="Arial" panose="020B0604020202020204" pitchFamily="34" charset="0"/>
              </a:rPr>
              <a:t> </a:t>
            </a:r>
          </a:p>
          <a:p>
            <a:r>
              <a:rPr lang="en-US" sz="1600" dirty="0" smtClean="0">
                <a:solidFill>
                  <a:schemeClr val="bg1"/>
                </a:solidFill>
                <a:latin typeface="Arial" panose="020B0604020202020204" pitchFamily="34" charset="0"/>
                <a:cs typeface="Arial" panose="020B0604020202020204" pitchFamily="34" charset="0"/>
              </a:rPr>
              <a:t> </a:t>
            </a:r>
            <a:endParaRPr lang="en-US" sz="1600" dirty="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3.</a:t>
            </a:r>
            <a:r>
              <a:rPr lang="en-US" sz="1600" dirty="0" smtClean="0">
                <a:solidFill>
                  <a:schemeClr val="bg1"/>
                </a:solidFill>
                <a:latin typeface="Arial" panose="020B0604020202020204" pitchFamily="34" charset="0"/>
                <a:cs typeface="Arial" panose="020B0604020202020204" pitchFamily="34" charset="0"/>
              </a:rPr>
              <a:t> </a:t>
            </a:r>
            <a:r>
              <a:rPr lang="en-US" sz="1600" b="1" dirty="0">
                <a:solidFill>
                  <a:schemeClr val="bg1"/>
                </a:solidFill>
                <a:latin typeface="Arial" panose="020B0604020202020204" pitchFamily="34" charset="0"/>
                <a:cs typeface="Arial" panose="020B0604020202020204" pitchFamily="34" charset="0"/>
              </a:rPr>
              <a:t>Habitable Zone Identification: </a:t>
            </a:r>
            <a:r>
              <a:rPr lang="en-US" sz="1600" dirty="0">
                <a:solidFill>
                  <a:schemeClr val="bg1"/>
                </a:solidFill>
                <a:latin typeface="Arial" panose="020B0604020202020204" pitchFamily="34" charset="0"/>
                <a:cs typeface="Arial" panose="020B0604020202020204" pitchFamily="34" charset="0"/>
              </a:rPr>
              <a:t>Categorize stars by spectral type. Calculate habitable zones based on stellar properties</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smtClean="0">
              <a:solidFill>
                <a:schemeClr val="bg1"/>
              </a:solidFill>
              <a:latin typeface="Arial" panose="020B0604020202020204" pitchFamily="34" charset="0"/>
              <a:cs typeface="Arial" panose="020B0604020202020204" pitchFamily="34" charset="0"/>
            </a:endParaRPr>
          </a:p>
          <a:p>
            <a:pPr marL="800100" lvl="1" indent="-342900">
              <a:buFont typeface="+mj-lt"/>
              <a:buAutoNum type="arabicPeriod"/>
            </a:pPr>
            <a:r>
              <a:rPr lang="en-US" sz="1600" dirty="0">
                <a:solidFill>
                  <a:schemeClr val="bg1"/>
                </a:solidFill>
                <a:latin typeface="Arial" panose="020B0604020202020204" pitchFamily="34" charset="0"/>
                <a:cs typeface="Arial" panose="020B0604020202020204" pitchFamily="34" charset="0"/>
              </a:rPr>
              <a:t>C</a:t>
            </a:r>
            <a:r>
              <a:rPr lang="en-US" sz="1600" dirty="0" smtClean="0">
                <a:solidFill>
                  <a:schemeClr val="bg1"/>
                </a:solidFill>
                <a:latin typeface="Arial" panose="020B0604020202020204" pitchFamily="34" charset="0"/>
                <a:cs typeface="Arial" panose="020B0604020202020204" pitchFamily="34" charset="0"/>
              </a:rPr>
              <a:t>alculate </a:t>
            </a:r>
            <a:r>
              <a:rPr lang="en-US" sz="1600" dirty="0">
                <a:solidFill>
                  <a:schemeClr val="bg1"/>
                </a:solidFill>
                <a:latin typeface="Arial" panose="020B0604020202020204" pitchFamily="34" charset="0"/>
                <a:cs typeface="Arial" panose="020B0604020202020204" pitchFamily="34" charset="0"/>
              </a:rPr>
              <a:t>semi-major axis using Kepler's Third Law	</a:t>
            </a:r>
            <a:endParaRPr lang="en-US" sz="1600" dirty="0" smtClean="0">
              <a:solidFill>
                <a:schemeClr val="bg1"/>
              </a:solidFill>
              <a:latin typeface="Arial" panose="020B0604020202020204" pitchFamily="34" charset="0"/>
              <a:cs typeface="Arial" panose="020B0604020202020204" pitchFamily="34" charset="0"/>
            </a:endParaRPr>
          </a:p>
          <a:p>
            <a:pPr marL="800100" lvl="1" indent="-342900">
              <a:buFont typeface="+mj-lt"/>
              <a:buAutoNum type="arabicPeriod"/>
            </a:pPr>
            <a:r>
              <a:rPr lang="en-US" sz="1600" dirty="0">
                <a:solidFill>
                  <a:schemeClr val="bg1"/>
                </a:solidFill>
                <a:latin typeface="Arial" panose="020B0604020202020204" pitchFamily="34" charset="0"/>
                <a:cs typeface="Arial" panose="020B0604020202020204" pitchFamily="34" charset="0"/>
              </a:rPr>
              <a:t>Calculate Effective Stellar </a:t>
            </a:r>
            <a:r>
              <a:rPr lang="en-US" sz="1600" dirty="0" smtClean="0">
                <a:solidFill>
                  <a:schemeClr val="bg1"/>
                </a:solidFill>
                <a:latin typeface="Arial" panose="020B0604020202020204" pitchFamily="34" charset="0"/>
                <a:cs typeface="Arial" panose="020B0604020202020204" pitchFamily="34" charset="0"/>
              </a:rPr>
              <a:t>Flux</a:t>
            </a:r>
          </a:p>
          <a:p>
            <a:pPr marL="800100" lvl="1" indent="-342900">
              <a:buFont typeface="+mj-lt"/>
              <a:buAutoNum type="arabicPeriod"/>
            </a:pPr>
            <a:r>
              <a:rPr lang="it-IT" sz="1600" dirty="0">
                <a:solidFill>
                  <a:schemeClr val="bg1"/>
                </a:solidFill>
                <a:latin typeface="Arial" panose="020B0604020202020204" pitchFamily="34" charset="0"/>
                <a:cs typeface="Arial" panose="020B0604020202020204" pitchFamily="34" charset="0"/>
              </a:rPr>
              <a:t>Estimate </a:t>
            </a:r>
            <a:r>
              <a:rPr lang="it-IT" sz="1600" dirty="0" smtClean="0">
                <a:solidFill>
                  <a:schemeClr val="bg1"/>
                </a:solidFill>
                <a:latin typeface="Arial" panose="020B0604020202020204" pitchFamily="34" charset="0"/>
                <a:cs typeface="Arial" panose="020B0604020202020204" pitchFamily="34" charset="0"/>
              </a:rPr>
              <a:t>equilibrium </a:t>
            </a:r>
            <a:r>
              <a:rPr lang="it-IT" sz="1600" dirty="0">
                <a:solidFill>
                  <a:schemeClr val="bg1"/>
                </a:solidFill>
                <a:latin typeface="Arial" panose="020B0604020202020204" pitchFamily="34" charset="0"/>
                <a:cs typeface="Arial" panose="020B0604020202020204" pitchFamily="34" charset="0"/>
              </a:rPr>
              <a:t>temperature with albedo </a:t>
            </a:r>
            <a:r>
              <a:rPr lang="it-IT" sz="1600" dirty="0" smtClean="0">
                <a:solidFill>
                  <a:schemeClr val="bg1"/>
                </a:solidFill>
                <a:latin typeface="Arial" panose="020B0604020202020204" pitchFamily="34" charset="0"/>
                <a:cs typeface="Arial" panose="020B0604020202020204" pitchFamily="34" charset="0"/>
              </a:rPr>
              <a:t>consideration</a:t>
            </a:r>
          </a:p>
          <a:p>
            <a:pPr marL="800100" lvl="1" indent="-342900">
              <a:buFont typeface="+mj-lt"/>
              <a:buAutoNum type="arabicPeriod"/>
            </a:pPr>
            <a:r>
              <a:rPr lang="en-US" sz="1600" dirty="0">
                <a:solidFill>
                  <a:schemeClr val="bg1"/>
                </a:solidFill>
                <a:latin typeface="Arial" panose="020B0604020202020204" pitchFamily="34" charset="0"/>
                <a:cs typeface="Arial" panose="020B0604020202020204" pitchFamily="34" charset="0"/>
              </a:rPr>
              <a:t>Approximate Greenhouse Factor</a:t>
            </a:r>
          </a:p>
          <a:p>
            <a:endParaRPr lang="en-US" sz="1600" dirty="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4.</a:t>
            </a:r>
            <a:r>
              <a:rPr lang="en-US" sz="1600" dirty="0" smtClean="0">
                <a:solidFill>
                  <a:schemeClr val="bg1"/>
                </a:solidFill>
                <a:latin typeface="Arial" panose="020B0604020202020204" pitchFamily="34" charset="0"/>
                <a:cs typeface="Arial" panose="020B0604020202020204" pitchFamily="34" charset="0"/>
              </a:rPr>
              <a:t> </a:t>
            </a:r>
            <a:r>
              <a:rPr lang="en-US" sz="1600" b="1" dirty="0">
                <a:solidFill>
                  <a:schemeClr val="bg1"/>
                </a:solidFill>
                <a:latin typeface="Arial" panose="020B0604020202020204" pitchFamily="34" charset="0"/>
                <a:cs typeface="Arial" panose="020B0604020202020204" pitchFamily="34" charset="0"/>
              </a:rPr>
              <a:t>Exoplanet </a:t>
            </a:r>
            <a:r>
              <a:rPr lang="en-US" sz="1600" b="1" dirty="0" smtClean="0">
                <a:solidFill>
                  <a:schemeClr val="bg1"/>
                </a:solidFill>
                <a:latin typeface="Arial" panose="020B0604020202020204" pitchFamily="34" charset="0"/>
                <a:cs typeface="Arial" panose="020B0604020202020204" pitchFamily="34" charset="0"/>
              </a:rPr>
              <a:t>Characterization: </a:t>
            </a:r>
            <a:r>
              <a:rPr lang="en-US" sz="1600" dirty="0" smtClean="0">
                <a:solidFill>
                  <a:schemeClr val="bg1"/>
                </a:solidFill>
                <a:latin typeface="Arial" panose="020B0604020202020204" pitchFamily="34" charset="0"/>
                <a:cs typeface="Arial" panose="020B0604020202020204" pitchFamily="34" charset="0"/>
              </a:rPr>
              <a:t>Categorize planets based on their mass and radius. Analyze various relationships and distributions of the planets. </a:t>
            </a:r>
            <a:r>
              <a:rPr lang="en-US" sz="1600" b="1" dirty="0" smtClean="0">
                <a:solidFill>
                  <a:schemeClr val="bg1"/>
                </a:solidFill>
                <a:latin typeface="Arial" panose="020B0604020202020204" pitchFamily="34" charset="0"/>
                <a:cs typeface="Arial" panose="020B0604020202020204" pitchFamily="34" charset="0"/>
              </a:rPr>
              <a:t>Incorporate Direct Imaging.</a:t>
            </a:r>
            <a:endParaRPr 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57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1554480"/>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6000" b="1" dirty="0" smtClean="0">
                <a:solidFill>
                  <a:schemeClr val="bg1"/>
                </a:solidFill>
                <a:latin typeface="Arial Rounded MT Bold" panose="020F0704030504030204" pitchFamily="34" charset="0"/>
              </a:rPr>
              <a:t>1. Data </a:t>
            </a:r>
            <a:r>
              <a:rPr lang="en-US" sz="6000" b="1" dirty="0">
                <a:solidFill>
                  <a:schemeClr val="bg1"/>
                </a:solidFill>
                <a:latin typeface="Arial Rounded MT Bold" panose="020F0704030504030204" pitchFamily="34" charset="0"/>
              </a:rPr>
              <a:t>Acquisition &amp; Preprocessing</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258793"/>
            <a:ext cx="9692699"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Dataset: Planetary Systems Composite Parameters (NASA Exoplanet Archive)</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Key Features: Planet radius, mass, orbital period, star temperature, etc.</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Filtering: Selected confirmed exoplanets (</a:t>
            </a:r>
            <a:r>
              <a:rPr lang="en-US" sz="1600" dirty="0" err="1">
                <a:solidFill>
                  <a:schemeClr val="bg1"/>
                </a:solidFill>
                <a:latin typeface="Arial" panose="020B0604020202020204" pitchFamily="34" charset="0"/>
                <a:cs typeface="Arial" panose="020B0604020202020204" pitchFamily="34" charset="0"/>
              </a:rPr>
              <a:t>default_flag</a:t>
            </a:r>
            <a:r>
              <a:rPr lang="en-US" sz="1600" dirty="0">
                <a:solidFill>
                  <a:schemeClr val="bg1"/>
                </a:solidFill>
                <a:latin typeface="Arial" panose="020B0604020202020204" pitchFamily="34" charset="0"/>
                <a:cs typeface="Arial" panose="020B0604020202020204" pitchFamily="34" charset="0"/>
              </a:rPr>
              <a:t> = 1)</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Cleaning: Removed duplicates, filled missing values with medians</a:t>
            </a:r>
          </a:p>
          <a:p>
            <a:pPr marL="285750" indent="-285750">
              <a:buFont typeface="Arial" panose="020B0604020202020204" pitchFamily="34" charset="0"/>
              <a:buChar char="•"/>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666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smtClean="0">
                <a:solidFill>
                  <a:schemeClr val="bg1"/>
                </a:solidFill>
                <a:latin typeface="Arial Rounded MT Bold" panose="020F0704030504030204" pitchFamily="34" charset="0"/>
              </a:rPr>
              <a:t>1. Data </a:t>
            </a:r>
            <a:r>
              <a:rPr lang="en-US" b="1" dirty="0">
                <a:solidFill>
                  <a:schemeClr val="bg1"/>
                </a:solidFill>
                <a:latin typeface="Arial Rounded MT Bold" panose="020F0704030504030204" pitchFamily="34" charset="0"/>
              </a:rPr>
              <a:t>Acquisition &amp; Preprocessing</a:t>
            </a:r>
            <a:endParaRPr b="1" dirty="0">
              <a:solidFill>
                <a:schemeClr val="bg1"/>
              </a:solidFill>
              <a:latin typeface="Arial Rounded MT Bold" panose="020F0704030504030204" pitchFamily="34" charset="0"/>
            </a:endParaRPr>
          </a:p>
        </p:txBody>
      </p:sp>
      <p:sp>
        <p:nvSpPr>
          <p:cNvPr id="10" name="TextBox 9"/>
          <p:cNvSpPr txBox="1"/>
          <p:nvPr/>
        </p:nvSpPr>
        <p:spPr>
          <a:xfrm>
            <a:off x="1249650" y="2115102"/>
            <a:ext cx="9692699" cy="4031873"/>
          </a:xfrm>
          <a:prstGeom prst="rect">
            <a:avLst/>
          </a:prstGeom>
          <a:noFill/>
        </p:spPr>
        <p:txBody>
          <a:bodyPr wrap="square" rtlCol="0">
            <a:spAutoFit/>
          </a:bodyPr>
          <a:lstStyle/>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pl_name</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Planet name (unique identifier)</a:t>
            </a: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hostname: Host star name (context for the planetary system)</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pl_rade</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Planet radius (Earth radii) – A fundamental parameter for understanding a planet's size and potential composition.</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pl_masse</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Planet mass (Earth masses) – Crucial for understanding a planet's gravity, density, and potential for retaining an atmosphere.</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pl_orbper</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Orbital period (days) – The time it takes for a planet to complete one orbit around its star, influencing its temperature and potential for seasons.</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pl_orbsmax</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Orbital semi-major axis (AU) – The average distance between the planet and its star, a key factor in determining its temperature and potential for liquid water.</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st_teff</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Stellar effective temperature (K) – The temperature of the star's surface, which directly affects the habitable zone location and planet's climate.</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st_rad</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Stellar radius (solar radii) – The size of the star, influencing its luminosity and habitable zone.</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pl_dens</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Planet density (g/cm³) – Provides insights into a planet's composition (rocky, gaseous, etc.).</a:t>
            </a: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st_met</a:t>
            </a:r>
            <a:r>
              <a:rPr lang="en-US" sz="1600" b="1" dirty="0">
                <a:solidFill>
                  <a:schemeClr val="bg1"/>
                </a:solidFill>
                <a:latin typeface="Arial" panose="020B0604020202020204" pitchFamily="34" charset="0"/>
                <a:cs typeface="Arial" panose="020B0604020202020204" pitchFamily="34" charset="0"/>
              </a:rPr>
              <a:t>:</a:t>
            </a:r>
            <a:r>
              <a:rPr lang="en-US" sz="1600" dirty="0">
                <a:solidFill>
                  <a:schemeClr val="bg1"/>
                </a:solidFill>
                <a:latin typeface="Arial" panose="020B0604020202020204" pitchFamily="34" charset="0"/>
                <a:cs typeface="Arial" panose="020B0604020202020204" pitchFamily="34" charset="0"/>
              </a:rPr>
              <a:t> Stellar metallicity (</a:t>
            </a:r>
            <a:r>
              <a:rPr lang="en-US" sz="1600" dirty="0" err="1">
                <a:solidFill>
                  <a:schemeClr val="bg1"/>
                </a:solidFill>
                <a:latin typeface="Arial" panose="020B0604020202020204" pitchFamily="34" charset="0"/>
                <a:cs typeface="Arial" panose="020B0604020202020204" pitchFamily="34" charset="0"/>
              </a:rPr>
              <a:t>dex</a:t>
            </a:r>
            <a:r>
              <a:rPr lang="en-US" sz="1600" dirty="0">
                <a:solidFill>
                  <a:schemeClr val="bg1"/>
                </a:solidFill>
                <a:latin typeface="Arial" panose="020B0604020202020204" pitchFamily="34" charset="0"/>
                <a:cs typeface="Arial" panose="020B0604020202020204" pitchFamily="34" charset="0"/>
              </a:rPr>
              <a:t>) – The abundance of elements heavier than hydrogen and helium in the star, potentially correlated with planet formation.</a:t>
            </a:r>
            <a:endParaRPr lang="en-US" sz="1600" dirty="0" smtClean="0">
              <a:solidFill>
                <a:schemeClr val="bg1"/>
              </a:solidFill>
              <a:latin typeface="Arial" panose="020B0604020202020204" pitchFamily="34" charset="0"/>
              <a:cs typeface="Arial" panose="020B0604020202020204" pitchFamily="34" charset="0"/>
            </a:endParaRPr>
          </a:p>
        </p:txBody>
      </p:sp>
      <p:sp>
        <p:nvSpPr>
          <p:cNvPr id="9" name="Google Shape;116;p2"/>
          <p:cNvSpPr txBox="1">
            <a:spLocks/>
          </p:cNvSpPr>
          <p:nvPr/>
        </p:nvSpPr>
        <p:spPr>
          <a:xfrm>
            <a:off x="1261871" y="1031785"/>
            <a:ext cx="10769019" cy="74458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smtClean="0">
                <a:solidFill>
                  <a:schemeClr val="bg1"/>
                </a:solidFill>
                <a:latin typeface="Arial Rounded MT Bold" panose="020F0704030504030204" pitchFamily="34" charset="0"/>
              </a:rPr>
              <a:t>Key features (</a:t>
            </a:r>
            <a:r>
              <a:rPr lang="en-US" sz="2000" b="1" dirty="0" err="1" smtClean="0">
                <a:solidFill>
                  <a:schemeClr val="bg1"/>
                </a:solidFill>
                <a:latin typeface="Arial Rounded MT Bold" panose="020F0704030504030204" pitchFamily="34" charset="0"/>
              </a:rPr>
              <a:t>planetary_dataset</a:t>
            </a:r>
            <a:r>
              <a:rPr lang="en-US" sz="2000" b="1" dirty="0" smtClean="0">
                <a:solidFill>
                  <a:schemeClr val="bg1"/>
                </a:solidFill>
                <a:latin typeface="Arial Rounded MT Bold" panose="020F0704030504030204" pitchFamily="34" charset="0"/>
              </a:rPr>
              <a:t>)</a:t>
            </a:r>
            <a:endParaRPr lang="en-US" sz="20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27517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smtClean="0">
                <a:solidFill>
                  <a:schemeClr val="bg1"/>
                </a:solidFill>
                <a:latin typeface="Arial Rounded MT Bold" panose="020F0704030504030204" pitchFamily="34" charset="0"/>
              </a:rPr>
              <a:t>1. Data </a:t>
            </a:r>
            <a:r>
              <a:rPr lang="en-US" b="1" dirty="0">
                <a:solidFill>
                  <a:schemeClr val="bg1"/>
                </a:solidFill>
                <a:latin typeface="Arial Rounded MT Bold" panose="020F0704030504030204" pitchFamily="34" charset="0"/>
              </a:rPr>
              <a:t>Acquisition &amp; Preprocessing</a:t>
            </a:r>
            <a:endParaRPr b="1" dirty="0">
              <a:solidFill>
                <a:schemeClr val="bg1"/>
              </a:solidFill>
              <a:latin typeface="Arial Rounded MT Bold" panose="020F0704030504030204" pitchFamily="34" charset="0"/>
            </a:endParaRPr>
          </a:p>
        </p:txBody>
      </p:sp>
      <p:sp>
        <p:nvSpPr>
          <p:cNvPr id="10" name="TextBox 9"/>
          <p:cNvSpPr txBox="1"/>
          <p:nvPr/>
        </p:nvSpPr>
        <p:spPr>
          <a:xfrm>
            <a:off x="1261871" y="2083472"/>
            <a:ext cx="9692699"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These features are essential for characterizing exoplanets and their host stars, providing information about their physical properties and potential for habitability</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They are commonly used in exoplanet research and have been extensively studied in the literature</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The features align with the core goals of your analysis: identifying potentially habitable exoplanets and exploring their characteristics.</a:t>
            </a:r>
            <a:endParaRPr lang="en-US" sz="1600" dirty="0" smtClean="0">
              <a:solidFill>
                <a:schemeClr val="bg1"/>
              </a:solidFill>
              <a:latin typeface="Arial" panose="020B0604020202020204" pitchFamily="34" charset="0"/>
              <a:cs typeface="Arial" panose="020B0604020202020204" pitchFamily="34" charset="0"/>
            </a:endParaRPr>
          </a:p>
        </p:txBody>
      </p:sp>
      <p:sp>
        <p:nvSpPr>
          <p:cNvPr id="9" name="Google Shape;116;p2"/>
          <p:cNvSpPr txBox="1">
            <a:spLocks/>
          </p:cNvSpPr>
          <p:nvPr/>
        </p:nvSpPr>
        <p:spPr>
          <a:xfrm>
            <a:off x="1274092" y="1279980"/>
            <a:ext cx="10769019" cy="74458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smtClean="0">
                <a:solidFill>
                  <a:schemeClr val="bg1"/>
                </a:solidFill>
                <a:latin typeface="Arial Rounded MT Bold" panose="020F0704030504030204" pitchFamily="34" charset="0"/>
              </a:rPr>
              <a:t>Reasoning for selection</a:t>
            </a:r>
            <a:endParaRPr lang="en-US" sz="2000" b="1" dirty="0">
              <a:solidFill>
                <a:schemeClr val="bg1"/>
              </a:solidFill>
              <a:latin typeface="Arial Rounded MT Bold" panose="020F0704030504030204" pitchFamily="34" charset="0"/>
            </a:endParaRPr>
          </a:p>
        </p:txBody>
      </p:sp>
      <p:sp>
        <p:nvSpPr>
          <p:cNvPr id="7" name="TextBox 6"/>
          <p:cNvSpPr txBox="1"/>
          <p:nvPr/>
        </p:nvSpPr>
        <p:spPr>
          <a:xfrm>
            <a:off x="1274092" y="4761755"/>
            <a:ext cx="9692699"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NASA Exoplanet Archive:</a:t>
            </a:r>
            <a:r>
              <a:rPr lang="en-US" sz="1600" dirty="0">
                <a:solidFill>
                  <a:schemeClr val="bg1"/>
                </a:solidFill>
                <a:latin typeface="Arial" panose="020B0604020202020204" pitchFamily="34" charset="0"/>
                <a:cs typeface="Arial" panose="020B0604020202020204" pitchFamily="34" charset="0"/>
              </a:rPr>
              <a:t> The primary source of the dataset, providing detailed documentation of the features and their significance in exoplanet studies. </a:t>
            </a:r>
            <a:endParaRPr lang="en-US" sz="1600" dirty="0" smtClean="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Exoplanet Science:</a:t>
            </a:r>
            <a:r>
              <a:rPr lang="en-US" sz="1600" dirty="0">
                <a:solidFill>
                  <a:schemeClr val="bg1"/>
                </a:solidFill>
                <a:latin typeface="Arial" panose="020B0604020202020204" pitchFamily="34" charset="0"/>
                <a:cs typeface="Arial" panose="020B0604020202020204" pitchFamily="34" charset="0"/>
              </a:rPr>
              <a:t>  Numerous scientific papers and textbooks on exoplanet science discuss the importance of these parameters in understanding planetary systems and habitability.</a:t>
            </a:r>
            <a:endParaRPr lang="en-US" sz="1600" dirty="0" smtClean="0">
              <a:solidFill>
                <a:schemeClr val="bg1"/>
              </a:solidFill>
              <a:latin typeface="Arial" panose="020B0604020202020204" pitchFamily="34" charset="0"/>
              <a:cs typeface="Arial" panose="020B0604020202020204" pitchFamily="34" charset="0"/>
            </a:endParaRPr>
          </a:p>
        </p:txBody>
      </p:sp>
      <p:sp>
        <p:nvSpPr>
          <p:cNvPr id="11" name="Google Shape;116;p2"/>
          <p:cNvSpPr txBox="1">
            <a:spLocks/>
          </p:cNvSpPr>
          <p:nvPr/>
        </p:nvSpPr>
        <p:spPr>
          <a:xfrm>
            <a:off x="1286313" y="3958263"/>
            <a:ext cx="10769019" cy="74458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smtClean="0">
                <a:solidFill>
                  <a:schemeClr val="bg1"/>
                </a:solidFill>
                <a:latin typeface="Arial Rounded MT Bold" panose="020F0704030504030204" pitchFamily="34" charset="0"/>
              </a:rPr>
              <a:t>Sources</a:t>
            </a:r>
            <a:endParaRPr lang="en-US" sz="20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94117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smtClean="0">
                <a:solidFill>
                  <a:schemeClr val="bg1"/>
                </a:solidFill>
                <a:latin typeface="Arial Rounded MT Bold" panose="020F0704030504030204" pitchFamily="34" charset="0"/>
              </a:rPr>
              <a:t>1. Data </a:t>
            </a:r>
            <a:r>
              <a:rPr lang="en-US" b="1" dirty="0">
                <a:solidFill>
                  <a:schemeClr val="bg1"/>
                </a:solidFill>
                <a:latin typeface="Arial Rounded MT Bold" panose="020F0704030504030204" pitchFamily="34" charset="0"/>
              </a:rPr>
              <a:t>Acquisition &amp; Preprocessing</a:t>
            </a:r>
            <a:endParaRPr b="1" dirty="0">
              <a:solidFill>
                <a:schemeClr val="bg1"/>
              </a:solidFill>
              <a:latin typeface="Arial Rounded MT Bold" panose="020F0704030504030204" pitchFamily="34" charset="0"/>
            </a:endParaRPr>
          </a:p>
        </p:txBody>
      </p:sp>
      <p:sp>
        <p:nvSpPr>
          <p:cNvPr id="9" name="Google Shape;116;p2"/>
          <p:cNvSpPr txBox="1">
            <a:spLocks/>
          </p:cNvSpPr>
          <p:nvPr/>
        </p:nvSpPr>
        <p:spPr>
          <a:xfrm>
            <a:off x="1274092" y="1279980"/>
            <a:ext cx="10769019" cy="74458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err="1" smtClean="0">
                <a:solidFill>
                  <a:schemeClr val="bg1"/>
                </a:solidFill>
                <a:latin typeface="Arial Rounded MT Bold" panose="020F0704030504030204" pitchFamily="34" charset="0"/>
              </a:rPr>
              <a:t>Planetary_dataset</a:t>
            </a:r>
            <a:endParaRPr lang="en-US" sz="2000" b="1" dirty="0">
              <a:solidFill>
                <a:schemeClr val="bg1"/>
              </a:solidFill>
              <a:latin typeface="Arial Rounded MT Bold" panose="020F07040305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741" y="2741312"/>
            <a:ext cx="10446517" cy="2485718"/>
          </a:xfrm>
          <a:prstGeom prst="rect">
            <a:avLst/>
          </a:prstGeom>
        </p:spPr>
      </p:pic>
    </p:spTree>
    <p:extLst>
      <p:ext uri="{BB962C8B-B14F-4D97-AF65-F5344CB8AC3E}">
        <p14:creationId xmlns:p14="http://schemas.microsoft.com/office/powerpoint/2010/main" val="183693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smtClean="0">
                <a:solidFill>
                  <a:schemeClr val="bg1"/>
                </a:solidFill>
                <a:latin typeface="Arial Rounded MT Bold" panose="020F0704030504030204" pitchFamily="34" charset="0"/>
              </a:rPr>
              <a:t>1. Data </a:t>
            </a:r>
            <a:r>
              <a:rPr lang="en-US" b="1" dirty="0">
                <a:solidFill>
                  <a:schemeClr val="bg1"/>
                </a:solidFill>
                <a:latin typeface="Arial Rounded MT Bold" panose="020F0704030504030204" pitchFamily="34" charset="0"/>
              </a:rPr>
              <a:t>Acquisition &amp; Preprocessing</a:t>
            </a:r>
            <a:endParaRPr b="1" dirty="0">
              <a:solidFill>
                <a:schemeClr val="bg1"/>
              </a:solidFill>
              <a:latin typeface="Arial Rounded MT Bold" panose="020F0704030504030204" pitchFamily="34" charset="0"/>
            </a:endParaRPr>
          </a:p>
        </p:txBody>
      </p:sp>
      <p:sp>
        <p:nvSpPr>
          <p:cNvPr id="10" name="TextBox 9"/>
          <p:cNvSpPr txBox="1"/>
          <p:nvPr/>
        </p:nvSpPr>
        <p:spPr>
          <a:xfrm>
            <a:off x="1249650" y="2071097"/>
            <a:ext cx="9692699"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plntname</a:t>
            </a:r>
            <a:r>
              <a:rPr lang="en-US" sz="1600" dirty="0">
                <a:solidFill>
                  <a:schemeClr val="bg1"/>
                </a:solidFill>
                <a:latin typeface="Arial" panose="020B0604020202020204" pitchFamily="34" charset="0"/>
                <a:cs typeface="Arial" panose="020B0604020202020204" pitchFamily="34" charset="0"/>
              </a:rPr>
              <a:t>: Planet name (to link with the NASA archive</a:t>
            </a:r>
            <a:r>
              <a:rPr lang="en-US" sz="1600" dirty="0" smtClean="0">
                <a:solidFill>
                  <a:schemeClr val="bg1"/>
                </a:solidFill>
                <a:latin typeface="Arial" panose="020B0604020202020204" pitchFamily="34" charset="0"/>
                <a:cs typeface="Arial" panose="020B0604020202020204" pitchFamily="34" charset="0"/>
              </a:rPr>
              <a:t>)</a:t>
            </a: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err="1">
                <a:solidFill>
                  <a:schemeClr val="bg1"/>
                </a:solidFill>
                <a:latin typeface="Arial" panose="020B0604020202020204" pitchFamily="34" charset="0"/>
                <a:cs typeface="Arial" panose="020B0604020202020204" pitchFamily="34" charset="0"/>
              </a:rPr>
              <a:t>impltemp</a:t>
            </a:r>
            <a:r>
              <a:rPr lang="en-US" sz="1600" dirty="0">
                <a:solidFill>
                  <a:schemeClr val="bg1"/>
                </a:solidFill>
                <a:latin typeface="Arial" panose="020B0604020202020204" pitchFamily="34" charset="0"/>
                <a:cs typeface="Arial" panose="020B0604020202020204" pitchFamily="34" charset="0"/>
              </a:rPr>
              <a:t>:  Inferred planet temperature (K) – Directly relevant to habitability.</a:t>
            </a:r>
          </a:p>
          <a:p>
            <a:pPr marL="285750" indent="-285750">
              <a:buFont typeface="Arial" panose="020B0604020202020204" pitchFamily="34" charset="0"/>
              <a:buChar char="•"/>
            </a:pPr>
            <a:r>
              <a:rPr lang="en-US" sz="1600" b="1" dirty="0" err="1" smtClean="0">
                <a:solidFill>
                  <a:schemeClr val="bg1"/>
                </a:solidFill>
                <a:latin typeface="Arial" panose="020B0604020202020204" pitchFamily="34" charset="0"/>
                <a:cs typeface="Arial" panose="020B0604020202020204" pitchFamily="34" charset="0"/>
              </a:rPr>
              <a:t>implradius</a:t>
            </a:r>
            <a:r>
              <a:rPr lang="en-US" sz="1600" dirty="0" smtClean="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Inferred planet radius (Jupiter radii) – Indicates the size of the planet.</a:t>
            </a:r>
          </a:p>
          <a:p>
            <a:pPr marL="285750" indent="-285750">
              <a:buFont typeface="Arial" panose="020B0604020202020204" pitchFamily="34" charset="0"/>
              <a:buChar char="•"/>
            </a:pPr>
            <a:r>
              <a:rPr lang="en-US" sz="1600" b="1" dirty="0" err="1" smtClean="0">
                <a:solidFill>
                  <a:schemeClr val="bg1"/>
                </a:solidFill>
                <a:latin typeface="Arial" panose="020B0604020202020204" pitchFamily="34" charset="0"/>
                <a:cs typeface="Arial" panose="020B0604020202020204" pitchFamily="34" charset="0"/>
              </a:rPr>
              <a:t>implmass</a:t>
            </a:r>
            <a:r>
              <a:rPr lang="en-US" sz="1600" dirty="0">
                <a:solidFill>
                  <a:schemeClr val="bg1"/>
                </a:solidFill>
                <a:latin typeface="Arial" panose="020B0604020202020204" pitchFamily="34" charset="0"/>
                <a:cs typeface="Arial" panose="020B0604020202020204" pitchFamily="34" charset="0"/>
              </a:rPr>
              <a:t>: Inferred planet mass (Jupiter masses) – Provides information about the planet's gravitational influence.</a:t>
            </a:r>
            <a:endParaRPr lang="en-US" sz="1600" dirty="0" smtClean="0">
              <a:solidFill>
                <a:schemeClr val="bg1"/>
              </a:solidFill>
              <a:latin typeface="Arial" panose="020B0604020202020204" pitchFamily="34" charset="0"/>
              <a:cs typeface="Arial" panose="020B0604020202020204" pitchFamily="34" charset="0"/>
            </a:endParaRPr>
          </a:p>
        </p:txBody>
      </p:sp>
      <p:sp>
        <p:nvSpPr>
          <p:cNvPr id="9" name="Google Shape;116;p2"/>
          <p:cNvSpPr txBox="1">
            <a:spLocks/>
          </p:cNvSpPr>
          <p:nvPr/>
        </p:nvSpPr>
        <p:spPr>
          <a:xfrm>
            <a:off x="1261871" y="1209849"/>
            <a:ext cx="10769019" cy="74458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smtClean="0">
                <a:solidFill>
                  <a:schemeClr val="bg1"/>
                </a:solidFill>
                <a:latin typeface="Arial Rounded MT Bold" panose="020F0704030504030204" pitchFamily="34" charset="0"/>
              </a:rPr>
              <a:t>Key features (</a:t>
            </a:r>
            <a:r>
              <a:rPr lang="en-US" sz="2000" b="1" dirty="0" err="1" smtClean="0">
                <a:solidFill>
                  <a:schemeClr val="bg1"/>
                </a:solidFill>
                <a:latin typeface="Arial Rounded MT Bold" panose="020F0704030504030204" pitchFamily="34" charset="0"/>
              </a:rPr>
              <a:t>direct_imaging</a:t>
            </a:r>
            <a:r>
              <a:rPr lang="en-US" sz="2000" b="1" dirty="0" smtClean="0">
                <a:solidFill>
                  <a:schemeClr val="bg1"/>
                </a:solidFill>
                <a:latin typeface="Arial Rounded MT Bold" panose="020F0704030504030204" pitchFamily="34" charset="0"/>
              </a:rPr>
              <a:t>)</a:t>
            </a:r>
            <a:endParaRPr lang="en-US" sz="2000" b="1" dirty="0">
              <a:solidFill>
                <a:schemeClr val="bg1"/>
              </a:solidFill>
              <a:latin typeface="Arial Rounded MT Bold" panose="020F0704030504030204" pitchFamily="34" charset="0"/>
            </a:endParaRPr>
          </a:p>
        </p:txBody>
      </p:sp>
      <p:sp>
        <p:nvSpPr>
          <p:cNvPr id="7" name="TextBox 6"/>
          <p:cNvSpPr txBox="1"/>
          <p:nvPr/>
        </p:nvSpPr>
        <p:spPr>
          <a:xfrm>
            <a:off x="1237429" y="4198028"/>
            <a:ext cx="9692699"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These features are specific to directly imaged exoplanets and provide valuable information about their properties, complementing the data from the NASA Exoplanet Archive</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The temperature is particularly crucial in assessing habitability, as it determines the potential for liquid </a:t>
            </a:r>
            <a:r>
              <a:rPr lang="en-US" sz="1600" dirty="0" smtClean="0">
                <a:solidFill>
                  <a:schemeClr val="bg1"/>
                </a:solidFill>
                <a:latin typeface="Arial" panose="020B0604020202020204" pitchFamily="34" charset="0"/>
                <a:cs typeface="Arial" panose="020B0604020202020204" pitchFamily="34" charset="0"/>
              </a:rPr>
              <a:t>water</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Radius and mass provide context about the planet's overall nature (e.g., gas giant vs. terrestrial).</a:t>
            </a:r>
            <a:endParaRPr lang="en-US" sz="1600" dirty="0" smtClean="0">
              <a:solidFill>
                <a:schemeClr val="bg1"/>
              </a:solidFill>
              <a:latin typeface="Arial" panose="020B0604020202020204" pitchFamily="34" charset="0"/>
              <a:cs typeface="Arial" panose="020B0604020202020204" pitchFamily="34" charset="0"/>
            </a:endParaRPr>
          </a:p>
        </p:txBody>
      </p:sp>
      <p:sp>
        <p:nvSpPr>
          <p:cNvPr id="11" name="Google Shape;116;p2"/>
          <p:cNvSpPr txBox="1">
            <a:spLocks/>
          </p:cNvSpPr>
          <p:nvPr/>
        </p:nvSpPr>
        <p:spPr>
          <a:xfrm>
            <a:off x="1249650" y="3394536"/>
            <a:ext cx="10769019" cy="74458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smtClean="0">
                <a:solidFill>
                  <a:schemeClr val="bg1"/>
                </a:solidFill>
                <a:latin typeface="Arial Rounded MT Bold" panose="020F0704030504030204" pitchFamily="34" charset="0"/>
              </a:rPr>
              <a:t>Reasoning for selection</a:t>
            </a:r>
            <a:endParaRPr lang="en-US" sz="20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52004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a:solidFill>
                  <a:schemeClr val="bg1"/>
                </a:solidFill>
                <a:latin typeface="Arial Rounded MT Bold" panose="020F0704030504030204" pitchFamily="34" charset="0"/>
              </a:rPr>
              <a:t>Introduction</a:t>
            </a:r>
            <a:endParaRPr sz="6000" b="1" dirty="0">
              <a:solidFill>
                <a:schemeClr val="bg1"/>
              </a:solidFill>
              <a:latin typeface="Arial Rounded MT Bold" panose="020F0704030504030204" pitchFamily="34" charset="0"/>
            </a:endParaRPr>
          </a:p>
        </p:txBody>
      </p:sp>
      <p:sp>
        <p:nvSpPr>
          <p:cNvPr id="9" name="Google Shape;117;p2"/>
          <p:cNvSpPr txBox="1">
            <a:spLocks/>
          </p:cNvSpPr>
          <p:nvPr/>
        </p:nvSpPr>
        <p:spPr>
          <a:xfrm>
            <a:off x="1249650" y="3903049"/>
            <a:ext cx="8595300" cy="2785403"/>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Unveiling the mysteries of habitable exoplanets</a:t>
            </a:r>
          </a:p>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Scientific synergy of astronomy and technology</a:t>
            </a:r>
          </a:p>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Inspiring curiosity and interest in space science</a:t>
            </a:r>
          </a:p>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Ethical considerations embedded in cosmic exploration</a:t>
            </a:r>
            <a:endParaRPr lang="en-US" sz="1600" b="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1261872" y="2057220"/>
            <a:ext cx="9692699" cy="584775"/>
          </a:xfrm>
          <a:prstGeom prst="rect">
            <a:avLst/>
          </a:prstGeom>
          <a:noFill/>
        </p:spPr>
        <p:txBody>
          <a:bodyPr wrap="square" rtlCol="0">
            <a:spAutoFit/>
          </a:bodyPr>
          <a:lstStyle/>
          <a:p>
            <a:r>
              <a:rPr lang="en-US" sz="1600" i="1" dirty="0" smtClean="0">
                <a:solidFill>
                  <a:schemeClr val="bg1"/>
                </a:solidFill>
                <a:latin typeface="Arial" panose="020B0604020202020204" pitchFamily="34" charset="0"/>
                <a:cs typeface="Arial" panose="020B0604020202020204" pitchFamily="34" charset="0"/>
              </a:rPr>
              <a:t>Embark on a journey to explore the possibilities of habitable exoplanets, where science and technology converge to reveal cosmic wonders.</a:t>
            </a:r>
            <a:endParaRPr lang="en-US" sz="1600" i="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1249650" y="2841635"/>
            <a:ext cx="9692699" cy="830997"/>
          </a:xfrm>
          <a:prstGeom prst="rect">
            <a:avLst/>
          </a:prstGeom>
          <a:no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This project seamlessly integrates astronomy with cutting-edge technology, offering a glimpse into the vast universe. it aims to inspire curiosity about our cosmic surroundings. As we delve into this cosmic exploration</a:t>
            </a: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861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smtClean="0">
                <a:solidFill>
                  <a:schemeClr val="bg1"/>
                </a:solidFill>
                <a:latin typeface="Arial Rounded MT Bold" panose="020F0704030504030204" pitchFamily="34" charset="0"/>
              </a:rPr>
              <a:t>2. Spectral Analysis</a:t>
            </a:r>
            <a:endParaRPr b="1" dirty="0">
              <a:solidFill>
                <a:schemeClr val="bg1"/>
              </a:solidFill>
              <a:latin typeface="Arial Rounded MT Bold" panose="020F07040305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0" y="2195784"/>
            <a:ext cx="9666309" cy="3555424"/>
          </a:xfrm>
          <a:prstGeom prst="rect">
            <a:avLst/>
          </a:prstGeom>
        </p:spPr>
      </p:pic>
      <p:sp>
        <p:nvSpPr>
          <p:cNvPr id="6" name="Google Shape;116;p2"/>
          <p:cNvSpPr txBox="1">
            <a:spLocks/>
          </p:cNvSpPr>
          <p:nvPr/>
        </p:nvSpPr>
        <p:spPr>
          <a:xfrm>
            <a:off x="1261870" y="1418257"/>
            <a:ext cx="10769019" cy="46961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a:solidFill>
                  <a:schemeClr val="bg1"/>
                </a:solidFill>
                <a:latin typeface="Arial Rounded MT Bold" panose="020F0704030504030204" pitchFamily="34" charset="0"/>
              </a:rPr>
              <a:t>Spectral Analysis</a:t>
            </a:r>
          </a:p>
        </p:txBody>
      </p:sp>
    </p:spTree>
    <p:extLst>
      <p:ext uri="{BB962C8B-B14F-4D97-AF65-F5344CB8AC3E}">
        <p14:creationId xmlns:p14="http://schemas.microsoft.com/office/powerpoint/2010/main" val="315804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smtClean="0">
                <a:solidFill>
                  <a:schemeClr val="bg1"/>
                </a:solidFill>
                <a:latin typeface="Arial Rounded MT Bold" panose="020F0704030504030204" pitchFamily="34" charset="0"/>
              </a:rPr>
              <a:t>2. Spectral Analysis</a:t>
            </a:r>
            <a:endParaRPr b="1" dirty="0">
              <a:solidFill>
                <a:schemeClr val="bg1"/>
              </a:solidFill>
              <a:latin typeface="Arial Rounded MT Bold" panose="020F07040305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142" y="1476103"/>
            <a:ext cx="5492395" cy="4859631"/>
          </a:xfrm>
          <a:prstGeom prst="rect">
            <a:avLst/>
          </a:prstGeom>
        </p:spPr>
      </p:pic>
    </p:spTree>
    <p:extLst>
      <p:ext uri="{BB962C8B-B14F-4D97-AF65-F5344CB8AC3E}">
        <p14:creationId xmlns:p14="http://schemas.microsoft.com/office/powerpoint/2010/main" val="305279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smtClean="0">
                <a:solidFill>
                  <a:schemeClr val="bg1"/>
                </a:solidFill>
                <a:latin typeface="Arial Rounded MT Bold" panose="020F0704030504030204" pitchFamily="34" charset="0"/>
              </a:rPr>
              <a:t>2. Stellar Analysis</a:t>
            </a:r>
            <a:endParaRPr b="1" dirty="0">
              <a:solidFill>
                <a:schemeClr val="bg1"/>
              </a:solidFill>
              <a:latin typeface="Arial Rounded MT Bold" panose="020F0704030504030204" pitchFamily="34" charset="0"/>
            </a:endParaRPr>
          </a:p>
        </p:txBody>
      </p:sp>
      <p:sp>
        <p:nvSpPr>
          <p:cNvPr id="6" name="Google Shape;116;p2"/>
          <p:cNvSpPr txBox="1">
            <a:spLocks/>
          </p:cNvSpPr>
          <p:nvPr/>
        </p:nvSpPr>
        <p:spPr>
          <a:xfrm>
            <a:off x="1261870" y="1418257"/>
            <a:ext cx="10769019" cy="46961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a:solidFill>
                  <a:schemeClr val="bg1"/>
                </a:solidFill>
                <a:latin typeface="Arial Rounded MT Bold" panose="020F0704030504030204" pitchFamily="34" charset="0"/>
              </a:rPr>
              <a:t>Stellar Luminosity </a:t>
            </a:r>
          </a:p>
        </p:txBody>
      </p:sp>
      <p:sp>
        <p:nvSpPr>
          <p:cNvPr id="9" name="TextBox 8"/>
          <p:cNvSpPr txBox="1"/>
          <p:nvPr/>
        </p:nvSpPr>
        <p:spPr>
          <a:xfrm>
            <a:off x="1249650" y="1982688"/>
            <a:ext cx="9692699" cy="427809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Luminosity (L) is the total amount of energy emitted by a star per unit of time. It's a measure of the star's intrinsic brightness and is typically expressed in units of solar luminosity (L☉), where 1 L☉ is the luminosity of our Sun</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smtClean="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Formula:</a:t>
            </a:r>
            <a:r>
              <a:rPr lang="en-US" sz="1600" dirty="0" smtClean="0">
                <a:solidFill>
                  <a:schemeClr val="bg1"/>
                </a:solidFill>
                <a:latin typeface="Arial" panose="020B0604020202020204" pitchFamily="34" charset="0"/>
                <a:cs typeface="Arial" panose="020B0604020202020204" pitchFamily="34" charset="0"/>
              </a:rPr>
              <a:t> </a:t>
            </a:r>
          </a:p>
          <a:p>
            <a:r>
              <a:rPr lang="en-US" sz="1600" dirty="0" smtClean="0">
                <a:solidFill>
                  <a:schemeClr val="bg1"/>
                </a:solidFill>
                <a:latin typeface="Arial" panose="020B0604020202020204" pitchFamily="34" charset="0"/>
                <a:cs typeface="Arial" panose="020B0604020202020204" pitchFamily="34" charset="0"/>
              </a:rPr>
              <a:t>Stefan-Boltzmann </a:t>
            </a:r>
            <a:r>
              <a:rPr lang="en-US" sz="1600" dirty="0">
                <a:solidFill>
                  <a:schemeClr val="bg1"/>
                </a:solidFill>
                <a:latin typeface="Arial" panose="020B0604020202020204" pitchFamily="34" charset="0"/>
                <a:cs typeface="Arial" panose="020B0604020202020204" pitchFamily="34" charset="0"/>
              </a:rPr>
              <a:t>law, tailored for calculating stellar luminosity:</a:t>
            </a:r>
          </a:p>
          <a:p>
            <a:endParaRPr lang="en-US" sz="1600" dirty="0">
              <a:solidFill>
                <a:schemeClr val="bg1"/>
              </a:solidFill>
              <a:latin typeface="Arial" panose="020B0604020202020204" pitchFamily="34" charset="0"/>
              <a:cs typeface="Arial" panose="020B0604020202020204" pitchFamily="34" charset="0"/>
            </a:endParaRPr>
          </a:p>
          <a:p>
            <a:pPr algn="ctr"/>
            <a:r>
              <a:rPr lang="en-US" sz="1600" b="1" dirty="0">
                <a:solidFill>
                  <a:schemeClr val="bg1"/>
                </a:solidFill>
                <a:latin typeface="Arial" panose="020B0604020202020204" pitchFamily="34" charset="0"/>
                <a:cs typeface="Arial" panose="020B0604020202020204" pitchFamily="34" charset="0"/>
              </a:rPr>
              <a:t>L = 4πR²σT</a:t>
            </a:r>
            <a:r>
              <a:rPr lang="en-US" sz="1600" b="1" dirty="0" smtClean="0">
                <a:solidFill>
                  <a:schemeClr val="bg1"/>
                </a:solidFill>
                <a:latin typeface="Arial" panose="020B0604020202020204" pitchFamily="34" charset="0"/>
                <a:cs typeface="Arial" panose="020B0604020202020204" pitchFamily="34" charset="0"/>
              </a:rPr>
              <a:t>⁴</a:t>
            </a:r>
          </a:p>
          <a:p>
            <a:pPr algn="ctr"/>
            <a:endParaRPr lang="en-US" sz="1600" b="1" dirty="0" smtClean="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4πR² </a:t>
            </a:r>
            <a:r>
              <a:rPr lang="en-US" sz="1600" dirty="0" smtClean="0">
                <a:solidFill>
                  <a:schemeClr val="bg1"/>
                </a:solidFill>
                <a:latin typeface="Arial" panose="020B0604020202020204" pitchFamily="34" charset="0"/>
                <a:cs typeface="Arial" panose="020B0604020202020204" pitchFamily="34" charset="0"/>
              </a:rPr>
              <a:t>calculates </a:t>
            </a:r>
            <a:r>
              <a:rPr lang="en-US" sz="1600" dirty="0">
                <a:solidFill>
                  <a:schemeClr val="bg1"/>
                </a:solidFill>
                <a:latin typeface="Arial" panose="020B0604020202020204" pitchFamily="34" charset="0"/>
                <a:cs typeface="Arial" panose="020B0604020202020204" pitchFamily="34" charset="0"/>
              </a:rPr>
              <a:t>the surface area of each star. The radius is squared because the surface area of a sphere is 4πr².</a:t>
            </a:r>
            <a:endParaRPr lang="en-US" sz="1600" dirty="0" smtClean="0">
              <a:solidFill>
                <a:schemeClr val="bg1"/>
              </a:solidFill>
              <a:latin typeface="Arial" panose="020B0604020202020204" pitchFamily="34" charset="0"/>
              <a:cs typeface="Arial" panose="020B0604020202020204" pitchFamily="34" charset="0"/>
            </a:endParaRPr>
          </a:p>
          <a:p>
            <a:pPr algn="ctr"/>
            <a:endParaRPr lang="en-US" sz="1600" b="1"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L</a:t>
            </a:r>
            <a:r>
              <a:rPr lang="en-US" sz="1600" dirty="0">
                <a:solidFill>
                  <a:schemeClr val="bg1"/>
                </a:solidFill>
                <a:latin typeface="Arial" panose="020B0604020202020204" pitchFamily="34" charset="0"/>
                <a:cs typeface="Arial" panose="020B0604020202020204" pitchFamily="34" charset="0"/>
              </a:rPr>
              <a:t> is the star's luminosity (in watts).</a:t>
            </a:r>
          </a:p>
          <a:p>
            <a:r>
              <a:rPr lang="en-US" sz="1600" b="1" dirty="0">
                <a:solidFill>
                  <a:schemeClr val="bg1"/>
                </a:solidFill>
                <a:latin typeface="Arial" panose="020B0604020202020204" pitchFamily="34" charset="0"/>
                <a:cs typeface="Arial" panose="020B0604020202020204" pitchFamily="34" charset="0"/>
              </a:rPr>
              <a:t>R</a:t>
            </a:r>
            <a:r>
              <a:rPr lang="en-US" sz="1600" dirty="0">
                <a:solidFill>
                  <a:schemeClr val="bg1"/>
                </a:solidFill>
                <a:latin typeface="Arial" panose="020B0604020202020204" pitchFamily="34" charset="0"/>
                <a:cs typeface="Arial" panose="020B0604020202020204" pitchFamily="34" charset="0"/>
              </a:rPr>
              <a:t> is the star's radius (in meters).</a:t>
            </a:r>
          </a:p>
          <a:p>
            <a:r>
              <a:rPr lang="en-US" sz="1600" b="1" dirty="0">
                <a:solidFill>
                  <a:srgbClr val="FFFF00"/>
                </a:solidFill>
                <a:latin typeface="Arial" panose="020B0604020202020204" pitchFamily="34" charset="0"/>
                <a:cs typeface="Arial" panose="020B0604020202020204" pitchFamily="34" charset="0"/>
              </a:rPr>
              <a:t>σ</a:t>
            </a:r>
            <a:r>
              <a:rPr lang="en-US" sz="1600" dirty="0">
                <a:solidFill>
                  <a:srgbClr val="FFFF00"/>
                </a:solidFill>
                <a:latin typeface="Arial" panose="020B0604020202020204" pitchFamily="34" charset="0"/>
                <a:cs typeface="Arial" panose="020B0604020202020204" pitchFamily="34" charset="0"/>
              </a:rPr>
              <a:t> is the Stefan-Boltzmann constant.</a:t>
            </a:r>
          </a:p>
          <a:p>
            <a:r>
              <a:rPr lang="en-US" sz="1600" b="1" dirty="0">
                <a:solidFill>
                  <a:schemeClr val="bg1"/>
                </a:solidFill>
                <a:latin typeface="Arial" panose="020B0604020202020204" pitchFamily="34" charset="0"/>
                <a:cs typeface="Arial" panose="020B0604020202020204" pitchFamily="34" charset="0"/>
              </a:rPr>
              <a:t>T</a:t>
            </a:r>
            <a:r>
              <a:rPr lang="en-US" sz="1600" dirty="0">
                <a:solidFill>
                  <a:schemeClr val="bg1"/>
                </a:solidFill>
                <a:latin typeface="Arial" panose="020B0604020202020204" pitchFamily="34" charset="0"/>
                <a:cs typeface="Arial" panose="020B0604020202020204" pitchFamily="34" charset="0"/>
              </a:rPr>
              <a:t> is the star's effective temperature (in Kelvin).</a:t>
            </a:r>
          </a:p>
        </p:txBody>
      </p:sp>
    </p:spTree>
    <p:extLst>
      <p:ext uri="{BB962C8B-B14F-4D97-AF65-F5344CB8AC3E}">
        <p14:creationId xmlns:p14="http://schemas.microsoft.com/office/powerpoint/2010/main" val="133721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smtClean="0">
                <a:solidFill>
                  <a:schemeClr val="bg1"/>
                </a:solidFill>
                <a:latin typeface="Arial Rounded MT Bold" panose="020F0704030504030204" pitchFamily="34" charset="0"/>
              </a:rPr>
              <a:t>2. Stellar Analysis</a:t>
            </a:r>
            <a:endParaRPr b="1" dirty="0">
              <a:solidFill>
                <a:schemeClr val="bg1"/>
              </a:solidFill>
              <a:latin typeface="Arial Rounded MT Bold" panose="020F0704030504030204" pitchFamily="34" charset="0"/>
            </a:endParaRPr>
          </a:p>
        </p:txBody>
      </p:sp>
      <p:sp>
        <p:nvSpPr>
          <p:cNvPr id="6" name="Google Shape;116;p2"/>
          <p:cNvSpPr txBox="1">
            <a:spLocks/>
          </p:cNvSpPr>
          <p:nvPr/>
        </p:nvSpPr>
        <p:spPr>
          <a:xfrm>
            <a:off x="1261870" y="1418257"/>
            <a:ext cx="10769019" cy="46961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a:solidFill>
                  <a:schemeClr val="bg1"/>
                </a:solidFill>
                <a:latin typeface="Arial Rounded MT Bold" panose="020F0704030504030204" pitchFamily="34" charset="0"/>
              </a:rPr>
              <a:t>Stellar </a:t>
            </a:r>
            <a:r>
              <a:rPr lang="en-US" sz="2000" b="1" dirty="0" smtClean="0">
                <a:solidFill>
                  <a:schemeClr val="bg1"/>
                </a:solidFill>
                <a:latin typeface="Arial Rounded MT Bold" panose="020F0704030504030204" pitchFamily="34" charset="0"/>
              </a:rPr>
              <a:t>Luminosity (</a:t>
            </a:r>
            <a:r>
              <a:rPr lang="en-US" sz="2000" b="1" dirty="0" err="1" smtClean="0">
                <a:solidFill>
                  <a:schemeClr val="bg1"/>
                </a:solidFill>
                <a:latin typeface="Arial Rounded MT Bold" panose="020F0704030504030204" pitchFamily="34" charset="0"/>
              </a:rPr>
              <a:t>cont</a:t>
            </a:r>
            <a:r>
              <a:rPr lang="en-US" sz="2000" b="1" dirty="0" smtClean="0">
                <a:solidFill>
                  <a:schemeClr val="bg1"/>
                </a:solidFill>
                <a:latin typeface="Arial Rounded MT Bold" panose="020F0704030504030204" pitchFamily="34" charset="0"/>
              </a:rPr>
              <a:t>…) </a:t>
            </a:r>
            <a:endParaRPr lang="en-US" sz="2000" b="1" dirty="0">
              <a:solidFill>
                <a:schemeClr val="bg1"/>
              </a:solidFill>
              <a:latin typeface="Arial Rounded MT Bold" panose="020F0704030504030204" pitchFamily="34" charset="0"/>
            </a:endParaRPr>
          </a:p>
        </p:txBody>
      </p:sp>
      <p:sp>
        <p:nvSpPr>
          <p:cNvPr id="9" name="TextBox 8"/>
          <p:cNvSpPr txBox="1"/>
          <p:nvPr/>
        </p:nvSpPr>
        <p:spPr>
          <a:xfrm>
            <a:off x="1249650" y="2087191"/>
            <a:ext cx="9692699" cy="1569660"/>
          </a:xfrm>
          <a:prstGeom prst="rect">
            <a:avLst/>
          </a:prstGeom>
          <a:noFill/>
        </p:spPr>
        <p:txBody>
          <a:bodyPr wrap="square" rtlCol="0">
            <a:spAutoFit/>
          </a:bodyPr>
          <a:lstStyle/>
          <a:p>
            <a:r>
              <a:rPr lang="en-US" sz="1600" dirty="0" smtClean="0">
                <a:solidFill>
                  <a:schemeClr val="bg1"/>
                </a:solidFill>
                <a:latin typeface="Arial" panose="020B0604020202020204" pitchFamily="34" charset="0"/>
                <a:cs typeface="Arial" panose="020B0604020202020204" pitchFamily="34" charset="0"/>
              </a:rPr>
              <a:t>What is </a:t>
            </a:r>
            <a:r>
              <a:rPr lang="en-US" sz="1600" b="1" dirty="0">
                <a:solidFill>
                  <a:schemeClr val="bg1"/>
                </a:solidFill>
                <a:latin typeface="Arial" panose="020B0604020202020204" pitchFamily="34" charset="0"/>
                <a:cs typeface="Arial" panose="020B0604020202020204" pitchFamily="34" charset="0"/>
              </a:rPr>
              <a:t>Stefan-Boltzmann </a:t>
            </a:r>
            <a:r>
              <a:rPr lang="en-US" sz="1600" b="1" dirty="0" smtClean="0">
                <a:solidFill>
                  <a:schemeClr val="bg1"/>
                </a:solidFill>
                <a:latin typeface="Arial" panose="020B0604020202020204" pitchFamily="34" charset="0"/>
                <a:cs typeface="Arial" panose="020B0604020202020204" pitchFamily="34" charset="0"/>
              </a:rPr>
              <a:t>constant?</a:t>
            </a:r>
          </a:p>
          <a:p>
            <a:endParaRPr lang="en-US" sz="1600" b="1"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The </a:t>
            </a:r>
            <a:r>
              <a:rPr lang="en-US" sz="1600" b="1" dirty="0">
                <a:solidFill>
                  <a:schemeClr val="bg1"/>
                </a:solidFill>
                <a:latin typeface="Arial" panose="020B0604020202020204" pitchFamily="34" charset="0"/>
                <a:cs typeface="Arial" panose="020B0604020202020204" pitchFamily="34" charset="0"/>
              </a:rPr>
              <a:t>Stefan-Boltzmann constant </a:t>
            </a:r>
            <a:r>
              <a:rPr lang="en-US" sz="1600" dirty="0">
                <a:solidFill>
                  <a:schemeClr val="bg1"/>
                </a:solidFill>
                <a:latin typeface="Arial" panose="020B0604020202020204" pitchFamily="34" charset="0"/>
                <a:cs typeface="Arial" panose="020B0604020202020204" pitchFamily="34" charset="0"/>
              </a:rPr>
              <a:t>(sigma) is a fundamental physical constant that relates </a:t>
            </a:r>
            <a:r>
              <a:rPr lang="en-US" sz="1600" b="1" dirty="0">
                <a:solidFill>
                  <a:srgbClr val="FFFF00"/>
                </a:solidFill>
                <a:latin typeface="Arial" panose="020B0604020202020204" pitchFamily="34" charset="0"/>
                <a:cs typeface="Arial" panose="020B0604020202020204" pitchFamily="34" charset="0"/>
              </a:rPr>
              <a:t>the</a:t>
            </a:r>
            <a:r>
              <a:rPr lang="en-US" sz="1600" dirty="0">
                <a:solidFill>
                  <a:srgbClr val="FFFF00"/>
                </a:solidFill>
                <a:latin typeface="Arial" panose="020B0604020202020204" pitchFamily="34" charset="0"/>
                <a:cs typeface="Arial" panose="020B0604020202020204" pitchFamily="34" charset="0"/>
              </a:rPr>
              <a:t> </a:t>
            </a:r>
            <a:r>
              <a:rPr lang="en-US" sz="1600" b="1" dirty="0">
                <a:solidFill>
                  <a:srgbClr val="FFFF00"/>
                </a:solidFill>
                <a:latin typeface="Arial" panose="020B0604020202020204" pitchFamily="34" charset="0"/>
                <a:cs typeface="Arial" panose="020B0604020202020204" pitchFamily="34" charset="0"/>
              </a:rPr>
              <a:t>temperature of an object to the amount of energy it radiates per unit surface area</a:t>
            </a:r>
            <a:r>
              <a:rPr lang="en-US" sz="1600" dirty="0">
                <a:solidFill>
                  <a:schemeClr val="bg1"/>
                </a:solidFill>
                <a:latin typeface="Arial" panose="020B0604020202020204" pitchFamily="34" charset="0"/>
                <a:cs typeface="Arial" panose="020B0604020202020204" pitchFamily="34" charset="0"/>
              </a:rPr>
              <a:t>. Its value is approximately </a:t>
            </a:r>
            <a:r>
              <a:rPr lang="en-US" sz="1600" b="1" dirty="0">
                <a:solidFill>
                  <a:schemeClr val="bg1"/>
                </a:solidFill>
                <a:latin typeface="Arial" panose="020B0604020202020204" pitchFamily="34" charset="0"/>
                <a:cs typeface="Arial" panose="020B0604020202020204" pitchFamily="34" charset="0"/>
              </a:rPr>
              <a:t>5.67 x 10^-8 watts per square meter per Kelvin to the fourth power (W/m²K⁴).</a:t>
            </a:r>
          </a:p>
          <a:p>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968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8" name="Google Shape;116;p2"/>
          <p:cNvSpPr txBox="1">
            <a:spLocks noGrp="1"/>
          </p:cNvSpPr>
          <p:nvPr>
            <p:ph type="title"/>
          </p:nvPr>
        </p:nvSpPr>
        <p:spPr>
          <a:xfrm>
            <a:off x="1261871" y="365760"/>
            <a:ext cx="10769019" cy="744583"/>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smtClean="0">
                <a:solidFill>
                  <a:schemeClr val="bg1"/>
                </a:solidFill>
                <a:latin typeface="Arial Rounded MT Bold" panose="020F0704030504030204" pitchFamily="34" charset="0"/>
              </a:rPr>
              <a:t>2. Stellar Analysis</a:t>
            </a:r>
            <a:endParaRPr b="1" dirty="0">
              <a:solidFill>
                <a:schemeClr val="bg1"/>
              </a:solidFill>
              <a:latin typeface="Arial Rounded MT Bold" panose="020F0704030504030204" pitchFamily="34" charset="0"/>
            </a:endParaRPr>
          </a:p>
        </p:txBody>
      </p:sp>
      <p:sp>
        <p:nvSpPr>
          <p:cNvPr id="6" name="Google Shape;116;p2"/>
          <p:cNvSpPr txBox="1">
            <a:spLocks/>
          </p:cNvSpPr>
          <p:nvPr/>
        </p:nvSpPr>
        <p:spPr>
          <a:xfrm>
            <a:off x="1261870" y="1418257"/>
            <a:ext cx="10769019" cy="469613"/>
          </a:xfrm>
          <a:prstGeom prst="rect">
            <a:avLst/>
          </a:prstGeom>
          <a:noFill/>
          <a:ln>
            <a:noFill/>
          </a:ln>
        </p:spPr>
        <p:txBody>
          <a:bodyPr spcFirstLastPara="1" vert="horz" wrap="square" lIns="91425" tIns="45700" rIns="91425" bIns="4570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000" b="1" dirty="0">
                <a:solidFill>
                  <a:schemeClr val="bg1"/>
                </a:solidFill>
                <a:latin typeface="Arial Rounded MT Bold" panose="020F0704030504030204" pitchFamily="34" charset="0"/>
              </a:rPr>
              <a:t>Stellar </a:t>
            </a:r>
            <a:r>
              <a:rPr lang="en-US" sz="2000" b="1" dirty="0" smtClean="0">
                <a:solidFill>
                  <a:schemeClr val="bg1"/>
                </a:solidFill>
                <a:latin typeface="Arial Rounded MT Bold" panose="020F0704030504030204" pitchFamily="34" charset="0"/>
              </a:rPr>
              <a:t>Luminosity (</a:t>
            </a:r>
            <a:r>
              <a:rPr lang="en-US" sz="2000" b="1" dirty="0" err="1" smtClean="0">
                <a:solidFill>
                  <a:schemeClr val="bg1"/>
                </a:solidFill>
                <a:latin typeface="Arial Rounded MT Bold" panose="020F0704030504030204" pitchFamily="34" charset="0"/>
              </a:rPr>
              <a:t>cont</a:t>
            </a:r>
            <a:r>
              <a:rPr lang="en-US" sz="2000" b="1" dirty="0" smtClean="0">
                <a:solidFill>
                  <a:schemeClr val="bg1"/>
                </a:solidFill>
                <a:latin typeface="Arial Rounded MT Bold" panose="020F0704030504030204" pitchFamily="34" charset="0"/>
              </a:rPr>
              <a:t>…) </a:t>
            </a:r>
            <a:endParaRPr lang="en-US" sz="2000" b="1" dirty="0">
              <a:solidFill>
                <a:schemeClr val="bg1"/>
              </a:solidFill>
              <a:latin typeface="Arial Rounded MT Bold" panose="020F0704030504030204" pitchFamily="34" charset="0"/>
            </a:endParaRPr>
          </a:p>
        </p:txBody>
      </p:sp>
      <p:sp>
        <p:nvSpPr>
          <p:cNvPr id="9" name="TextBox 8"/>
          <p:cNvSpPr txBox="1"/>
          <p:nvPr/>
        </p:nvSpPr>
        <p:spPr>
          <a:xfrm>
            <a:off x="1249650" y="2087191"/>
            <a:ext cx="9692699" cy="3046988"/>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Why calculate Luminosity in the first place?</a:t>
            </a:r>
            <a:endParaRPr lang="en-US" sz="1600" b="1" dirty="0">
              <a:solidFill>
                <a:schemeClr val="bg1"/>
              </a:solidFill>
              <a:latin typeface="Arial" panose="020B0604020202020204" pitchFamily="34" charset="0"/>
              <a:cs typeface="Arial" panose="020B0604020202020204" pitchFamily="34" charset="0"/>
            </a:endParaRPr>
          </a:p>
          <a:p>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Habitability:</a:t>
            </a:r>
            <a:r>
              <a:rPr lang="en-US" sz="1600" dirty="0">
                <a:solidFill>
                  <a:schemeClr val="bg1"/>
                </a:solidFill>
                <a:latin typeface="Arial" panose="020B0604020202020204" pitchFamily="34" charset="0"/>
                <a:cs typeface="Arial" panose="020B0604020202020204" pitchFamily="34" charset="0"/>
              </a:rPr>
              <a:t> A star's luminosity directly impacts the location and size of its habitable zone, where liquid water could exist on a planet's surface. Hotter, more luminous stars have habitable zones farther out, while cooler, less luminous stars have habitable zones closer in</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Planetary Climate:</a:t>
            </a:r>
            <a:r>
              <a:rPr lang="en-US" sz="1600" dirty="0">
                <a:solidFill>
                  <a:schemeClr val="bg1"/>
                </a:solidFill>
                <a:latin typeface="Arial" panose="020B0604020202020204" pitchFamily="34" charset="0"/>
                <a:cs typeface="Arial" panose="020B0604020202020204" pitchFamily="34" charset="0"/>
              </a:rPr>
              <a:t> The amount of energy a planet receives from its star (which depends on the star's luminosity and the planet's distance) is the primary factor determining its climate and potential habitability</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Stellar Evolution:</a:t>
            </a:r>
            <a:r>
              <a:rPr lang="en-US" sz="1600" dirty="0">
                <a:solidFill>
                  <a:schemeClr val="bg1"/>
                </a:solidFill>
                <a:latin typeface="Arial" panose="020B0604020202020204" pitchFamily="34" charset="0"/>
                <a:cs typeface="Arial" panose="020B0604020202020204" pitchFamily="34" charset="0"/>
              </a:rPr>
              <a:t> Luminosity is a key indicator of a star's stage in its life cycle. Stars tend to become more luminous as they age.</a:t>
            </a:r>
          </a:p>
        </p:txBody>
      </p:sp>
    </p:spTree>
    <p:extLst>
      <p:ext uri="{BB962C8B-B14F-4D97-AF65-F5344CB8AC3E}">
        <p14:creationId xmlns:p14="http://schemas.microsoft.com/office/powerpoint/2010/main" val="89348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4400"/>
            </a:pPr>
            <a:r>
              <a:rPr lang="en-US" sz="3600" b="1" dirty="0" smtClean="0">
                <a:solidFill>
                  <a:schemeClr val="bg1"/>
                </a:solidFill>
                <a:latin typeface="Arial Rounded MT Bold" panose="020F0704030504030204" pitchFamily="34" charset="0"/>
              </a:rPr>
              <a:t>3. Habitable </a:t>
            </a:r>
            <a:r>
              <a:rPr lang="en-US" sz="3600" b="1" dirty="0">
                <a:solidFill>
                  <a:schemeClr val="bg1"/>
                </a:solidFill>
                <a:latin typeface="Arial Rounded MT Bold" panose="020F0704030504030204" pitchFamily="34" charset="0"/>
              </a:rPr>
              <a:t>Zone (HZ) – A More Refined Approach</a:t>
            </a:r>
            <a:endParaRPr sz="3600" b="1" dirty="0">
              <a:solidFill>
                <a:schemeClr val="bg1"/>
              </a:solidFill>
              <a:latin typeface="Arial Rounded MT Bold" panose="020F0704030504030204" pitchFamily="34" charset="0"/>
            </a:endParaRPr>
          </a:p>
        </p:txBody>
      </p:sp>
      <p:sp>
        <p:nvSpPr>
          <p:cNvPr id="10" name="TextBox 9"/>
          <p:cNvSpPr txBox="1"/>
          <p:nvPr/>
        </p:nvSpPr>
        <p:spPr>
          <a:xfrm>
            <a:off x="1261872" y="2194560"/>
            <a:ext cx="9692699" cy="3046988"/>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Habitable Zone (HZ): </a:t>
            </a:r>
            <a:r>
              <a:rPr lang="en-US" sz="1600" dirty="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The habitable zone is the </a:t>
            </a:r>
            <a:r>
              <a:rPr lang="en-US" sz="1600" b="1" dirty="0" smtClean="0">
                <a:solidFill>
                  <a:schemeClr val="bg1"/>
                </a:solidFill>
                <a:latin typeface="Arial" panose="020B0604020202020204" pitchFamily="34" charset="0"/>
                <a:cs typeface="Arial" panose="020B0604020202020204" pitchFamily="34" charset="0"/>
              </a:rPr>
              <a:t>region around a star</a:t>
            </a:r>
            <a:r>
              <a:rPr lang="en-US" sz="1600" dirty="0" smtClean="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where </a:t>
            </a:r>
            <a:r>
              <a:rPr lang="en-US" sz="1600" b="1" dirty="0">
                <a:solidFill>
                  <a:schemeClr val="bg1"/>
                </a:solidFill>
                <a:latin typeface="Arial" panose="020B0604020202020204" pitchFamily="34" charset="0"/>
                <a:cs typeface="Arial" panose="020B0604020202020204" pitchFamily="34" charset="0"/>
              </a:rPr>
              <a:t>conditions might be right for liquid water to exist on the surface of a planet.</a:t>
            </a:r>
            <a:r>
              <a:rPr lang="en-US" sz="1600" dirty="0">
                <a:solidFill>
                  <a:schemeClr val="bg1"/>
                </a:solidFill>
                <a:latin typeface="Arial" panose="020B0604020202020204" pitchFamily="34" charset="0"/>
                <a:cs typeface="Arial" panose="020B0604020202020204" pitchFamily="34" charset="0"/>
              </a:rPr>
              <a:t> This is </a:t>
            </a:r>
            <a:r>
              <a:rPr lang="en-US" sz="1600" dirty="0" smtClean="0">
                <a:solidFill>
                  <a:schemeClr val="bg1"/>
                </a:solidFill>
                <a:latin typeface="Arial" panose="020B0604020202020204" pitchFamily="34" charset="0"/>
                <a:cs typeface="Arial" panose="020B0604020202020204" pitchFamily="34" charset="0"/>
              </a:rPr>
              <a:t>considered </a:t>
            </a:r>
            <a:r>
              <a:rPr lang="en-US" sz="1600" dirty="0">
                <a:solidFill>
                  <a:schemeClr val="bg1"/>
                </a:solidFill>
                <a:latin typeface="Arial" panose="020B0604020202020204" pitchFamily="34" charset="0"/>
                <a:cs typeface="Arial" panose="020B0604020202020204" pitchFamily="34" charset="0"/>
              </a:rPr>
              <a:t>a </a:t>
            </a:r>
            <a:r>
              <a:rPr lang="en-US" sz="1600" b="1" dirty="0">
                <a:solidFill>
                  <a:schemeClr val="bg1"/>
                </a:solidFill>
                <a:latin typeface="Arial" panose="020B0604020202020204" pitchFamily="34" charset="0"/>
                <a:cs typeface="Arial" panose="020B0604020202020204" pitchFamily="34" charset="0"/>
              </a:rPr>
              <a:t>crucial factor </a:t>
            </a:r>
            <a:r>
              <a:rPr lang="en-US" sz="1600" dirty="0">
                <a:solidFill>
                  <a:schemeClr val="bg1"/>
                </a:solidFill>
                <a:latin typeface="Arial" panose="020B0604020202020204" pitchFamily="34" charset="0"/>
                <a:cs typeface="Arial" panose="020B0604020202020204" pitchFamily="34" charset="0"/>
              </a:rPr>
              <a:t>for the </a:t>
            </a:r>
            <a:r>
              <a:rPr lang="en-US" sz="1600" b="1" dirty="0">
                <a:solidFill>
                  <a:schemeClr val="bg1"/>
                </a:solidFill>
                <a:latin typeface="Arial" panose="020B0604020202020204" pitchFamily="34" charset="0"/>
                <a:cs typeface="Arial" panose="020B0604020202020204" pitchFamily="34" charset="0"/>
              </a:rPr>
              <a:t>potential of life</a:t>
            </a:r>
            <a:r>
              <a:rPr lang="en-US" sz="1600" dirty="0">
                <a:solidFill>
                  <a:schemeClr val="bg1"/>
                </a:solidFill>
                <a:latin typeface="Arial" panose="020B0604020202020204" pitchFamily="34" charset="0"/>
                <a:cs typeface="Arial" panose="020B0604020202020204" pitchFamily="34" charset="0"/>
              </a:rPr>
              <a:t> as we know it. </a:t>
            </a:r>
            <a:endParaRPr lang="en-US" sz="1600" dirty="0" smtClean="0">
              <a:solidFill>
                <a:schemeClr val="bg1"/>
              </a:solidFill>
              <a:latin typeface="Arial" panose="020B0604020202020204" pitchFamily="34" charset="0"/>
              <a:cs typeface="Arial" panose="020B0604020202020204" pitchFamily="34" charset="0"/>
            </a:endParaRPr>
          </a:p>
          <a:p>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Traditional Calculation: </a:t>
            </a:r>
            <a:r>
              <a:rPr lang="en-US" sz="1600" dirty="0">
                <a:solidFill>
                  <a:schemeClr val="bg1"/>
                </a:solidFill>
                <a:latin typeface="Arial" panose="020B0604020202020204" pitchFamily="34" charset="0"/>
                <a:cs typeface="Arial" panose="020B0604020202020204" pitchFamily="34" charset="0"/>
              </a:rPr>
              <a:t>Based on stellar luminosity (simplified</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Refinement</a:t>
            </a:r>
            <a:r>
              <a:rPr lang="en-US" sz="1600" b="1" dirty="0" smtClean="0">
                <a:solidFill>
                  <a:schemeClr val="bg1"/>
                </a:solidFill>
                <a:latin typeface="Arial" panose="020B0604020202020204" pitchFamily="34" charset="0"/>
                <a:cs typeface="Arial" panose="020B0604020202020204" pitchFamily="34" charset="0"/>
              </a:rPr>
              <a:t>:</a:t>
            </a:r>
          </a:p>
          <a:p>
            <a:pPr marL="800100" lvl="1" indent="-342900">
              <a:buFont typeface="+mj-lt"/>
              <a:buAutoNum type="arabicPeriod"/>
            </a:pPr>
            <a:r>
              <a:rPr lang="en-US" sz="1600" dirty="0">
                <a:solidFill>
                  <a:schemeClr val="bg1"/>
                </a:solidFill>
                <a:latin typeface="Arial" panose="020B0604020202020204" pitchFamily="34" charset="0"/>
                <a:cs typeface="Arial" panose="020B0604020202020204" pitchFamily="34" charset="0"/>
              </a:rPr>
              <a:t>Calculate semi-major axis using Kepler's Third Law	</a:t>
            </a:r>
          </a:p>
          <a:p>
            <a:pPr marL="800100" lvl="1" indent="-342900">
              <a:buFont typeface="+mj-lt"/>
              <a:buAutoNum type="arabicPeriod"/>
            </a:pPr>
            <a:r>
              <a:rPr lang="en-US" sz="1600" dirty="0">
                <a:solidFill>
                  <a:schemeClr val="bg1"/>
                </a:solidFill>
                <a:latin typeface="Arial" panose="020B0604020202020204" pitchFamily="34" charset="0"/>
                <a:cs typeface="Arial" panose="020B0604020202020204" pitchFamily="34" charset="0"/>
              </a:rPr>
              <a:t>Calculate Effective Stellar Flux</a:t>
            </a:r>
          </a:p>
          <a:p>
            <a:pPr marL="800100" lvl="1" indent="-342900">
              <a:buFont typeface="+mj-lt"/>
              <a:buAutoNum type="arabicPeriod"/>
            </a:pPr>
            <a:r>
              <a:rPr lang="en-US" sz="1600" dirty="0">
                <a:solidFill>
                  <a:schemeClr val="bg1"/>
                </a:solidFill>
                <a:latin typeface="Arial" panose="020B0604020202020204" pitchFamily="34" charset="0"/>
                <a:cs typeface="Arial" panose="020B0604020202020204" pitchFamily="34" charset="0"/>
              </a:rPr>
              <a:t>Estimate equilibrium temperature with albedo consideration</a:t>
            </a:r>
          </a:p>
          <a:p>
            <a:pPr marL="800100" lvl="1" indent="-342900">
              <a:buFont typeface="+mj-lt"/>
              <a:buAutoNum type="arabicPeriod"/>
            </a:pPr>
            <a:r>
              <a:rPr lang="en-US" sz="1600" dirty="0">
                <a:solidFill>
                  <a:schemeClr val="bg1"/>
                </a:solidFill>
                <a:latin typeface="Arial" panose="020B0604020202020204" pitchFamily="34" charset="0"/>
                <a:cs typeface="Arial" panose="020B0604020202020204" pitchFamily="34" charset="0"/>
              </a:rPr>
              <a:t>Approximate Greenhouse Factor</a:t>
            </a:r>
          </a:p>
          <a:p>
            <a:pPr marL="742950" lvl="1"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56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4400"/>
            </a:pPr>
            <a:r>
              <a:rPr lang="en-US" sz="3600" b="1" dirty="0" smtClean="0">
                <a:solidFill>
                  <a:schemeClr val="bg1"/>
                </a:solidFill>
                <a:latin typeface="Arial Rounded MT Bold" panose="020F0704030504030204" pitchFamily="34" charset="0"/>
              </a:rPr>
              <a:t>3. Habitable </a:t>
            </a:r>
            <a:r>
              <a:rPr lang="en-US" sz="3600" b="1" dirty="0">
                <a:solidFill>
                  <a:schemeClr val="bg1"/>
                </a:solidFill>
                <a:latin typeface="Arial Rounded MT Bold" panose="020F0704030504030204" pitchFamily="34" charset="0"/>
              </a:rPr>
              <a:t>Zone (HZ) – A More Refined Approach</a:t>
            </a:r>
            <a:endParaRPr sz="3600" b="1" dirty="0">
              <a:solidFill>
                <a:schemeClr val="bg1"/>
              </a:solidFill>
              <a:latin typeface="Arial Rounded MT Bold" panose="020F0704030504030204" pitchFamily="34" charset="0"/>
            </a:endParaRPr>
          </a:p>
        </p:txBody>
      </p:sp>
      <p:sp>
        <p:nvSpPr>
          <p:cNvPr id="10" name="TextBox 9"/>
          <p:cNvSpPr txBox="1"/>
          <p:nvPr/>
        </p:nvSpPr>
        <p:spPr>
          <a:xfrm>
            <a:off x="1261872" y="2194560"/>
            <a:ext cx="9692699" cy="3539430"/>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1. Calculating Semi-Major </a:t>
            </a:r>
            <a:r>
              <a:rPr lang="en-US" sz="1600" b="1" dirty="0">
                <a:solidFill>
                  <a:schemeClr val="bg1"/>
                </a:solidFill>
                <a:latin typeface="Arial" panose="020B0604020202020204" pitchFamily="34" charset="0"/>
                <a:cs typeface="Arial" panose="020B0604020202020204" pitchFamily="34" charset="0"/>
              </a:rPr>
              <a:t>Axis (a) Using Kepler's Third Law:</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Purpose: </a:t>
            </a:r>
            <a:r>
              <a:rPr lang="en-US" sz="1600" dirty="0">
                <a:solidFill>
                  <a:schemeClr val="bg1"/>
                </a:solidFill>
                <a:latin typeface="Arial" panose="020B0604020202020204" pitchFamily="34" charset="0"/>
                <a:cs typeface="Arial" panose="020B0604020202020204" pitchFamily="34" charset="0"/>
              </a:rPr>
              <a:t>To determine the </a:t>
            </a:r>
            <a:r>
              <a:rPr lang="en-US" sz="1600" b="1" dirty="0">
                <a:solidFill>
                  <a:schemeClr val="bg1"/>
                </a:solidFill>
                <a:latin typeface="Arial" panose="020B0604020202020204" pitchFamily="34" charset="0"/>
                <a:cs typeface="Arial" panose="020B0604020202020204" pitchFamily="34" charset="0"/>
              </a:rPr>
              <a:t>average distance of the planet from its host star</a:t>
            </a:r>
            <a:r>
              <a:rPr lang="en-US" sz="1600" b="1"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Formula:</a:t>
            </a:r>
          </a:p>
          <a:p>
            <a:pPr algn="ctr"/>
            <a:r>
              <a:rPr lang="en-US" sz="1600" b="1" dirty="0">
                <a:solidFill>
                  <a:schemeClr val="bg1"/>
                </a:solidFill>
                <a:latin typeface="Arial" panose="020B0604020202020204" pitchFamily="34" charset="0"/>
                <a:cs typeface="Arial" panose="020B0604020202020204" pitchFamily="34" charset="0"/>
              </a:rPr>
              <a:t>a³ = (P² * G * M) / (4 * </a:t>
            </a:r>
            <a:r>
              <a:rPr lang="en-US" sz="1600" b="1" dirty="0" smtClean="0">
                <a:solidFill>
                  <a:schemeClr val="bg1"/>
                </a:solidFill>
                <a:latin typeface="Arial" panose="020B0604020202020204" pitchFamily="34" charset="0"/>
                <a:cs typeface="Arial" panose="020B0604020202020204" pitchFamily="34" charset="0"/>
              </a:rPr>
              <a:t>π²)</a:t>
            </a:r>
          </a:p>
          <a:p>
            <a:endParaRPr lang="en-US" sz="1600" b="1" dirty="0" smtClean="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a</a:t>
            </a:r>
            <a:r>
              <a:rPr lang="en-US" sz="1600" dirty="0">
                <a:solidFill>
                  <a:schemeClr val="bg1"/>
                </a:solidFill>
                <a:latin typeface="Arial" panose="020B0604020202020204" pitchFamily="34" charset="0"/>
                <a:cs typeface="Arial" panose="020B0604020202020204" pitchFamily="34" charset="0"/>
              </a:rPr>
              <a:t> is the semi-major axis (in AU)</a:t>
            </a:r>
          </a:p>
          <a:p>
            <a:r>
              <a:rPr lang="en-US" sz="1600" b="1" dirty="0">
                <a:solidFill>
                  <a:schemeClr val="bg1"/>
                </a:solidFill>
                <a:latin typeface="Arial" panose="020B0604020202020204" pitchFamily="34" charset="0"/>
                <a:cs typeface="Arial" panose="020B0604020202020204" pitchFamily="34" charset="0"/>
              </a:rPr>
              <a:t>P</a:t>
            </a:r>
            <a:r>
              <a:rPr lang="en-US" sz="1600" dirty="0">
                <a:solidFill>
                  <a:schemeClr val="bg1"/>
                </a:solidFill>
                <a:latin typeface="Arial" panose="020B0604020202020204" pitchFamily="34" charset="0"/>
                <a:cs typeface="Arial" panose="020B0604020202020204" pitchFamily="34" charset="0"/>
              </a:rPr>
              <a:t> is the orbital period (in days)</a:t>
            </a:r>
          </a:p>
          <a:p>
            <a:r>
              <a:rPr lang="en-US" sz="1600" b="1" dirty="0">
                <a:solidFill>
                  <a:schemeClr val="bg1"/>
                </a:solidFill>
                <a:latin typeface="Arial" panose="020B0604020202020204" pitchFamily="34" charset="0"/>
                <a:cs typeface="Arial" panose="020B0604020202020204" pitchFamily="34" charset="0"/>
              </a:rPr>
              <a:t>G</a:t>
            </a:r>
            <a:r>
              <a:rPr lang="en-US" sz="1600" dirty="0">
                <a:solidFill>
                  <a:schemeClr val="bg1"/>
                </a:solidFill>
                <a:latin typeface="Arial" panose="020B0604020202020204" pitchFamily="34" charset="0"/>
                <a:cs typeface="Arial" panose="020B0604020202020204" pitchFamily="34" charset="0"/>
              </a:rPr>
              <a:t> is the gravitational constant (6.67430e-11 m³ kg⁻¹ s⁻²)</a:t>
            </a:r>
          </a:p>
          <a:p>
            <a:r>
              <a:rPr lang="en-US" sz="1600" b="1" dirty="0">
                <a:solidFill>
                  <a:schemeClr val="bg1"/>
                </a:solidFill>
                <a:latin typeface="Arial" panose="020B0604020202020204" pitchFamily="34" charset="0"/>
                <a:cs typeface="Arial" panose="020B0604020202020204" pitchFamily="34" charset="0"/>
              </a:rPr>
              <a:t>M</a:t>
            </a:r>
            <a:r>
              <a:rPr lang="en-US" sz="1600" dirty="0">
                <a:solidFill>
                  <a:schemeClr val="bg1"/>
                </a:solidFill>
                <a:latin typeface="Arial" panose="020B0604020202020204" pitchFamily="34" charset="0"/>
                <a:cs typeface="Arial" panose="020B0604020202020204" pitchFamily="34" charset="0"/>
              </a:rPr>
              <a:t> is the star's mass (in solar masses</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Why: </a:t>
            </a:r>
            <a:r>
              <a:rPr lang="en-US" sz="1600" dirty="0">
                <a:solidFill>
                  <a:schemeClr val="bg1"/>
                </a:solidFill>
                <a:latin typeface="Arial" panose="020B0604020202020204" pitchFamily="34" charset="0"/>
                <a:cs typeface="Arial" panose="020B0604020202020204" pitchFamily="34" charset="0"/>
              </a:rPr>
              <a:t>The semi-major axis is a crucial factor in determining the amount of energy a planet receives from its star.</a:t>
            </a:r>
          </a:p>
        </p:txBody>
      </p:sp>
    </p:spTree>
    <p:extLst>
      <p:ext uri="{BB962C8B-B14F-4D97-AF65-F5344CB8AC3E}">
        <p14:creationId xmlns:p14="http://schemas.microsoft.com/office/powerpoint/2010/main" val="380124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4400"/>
            </a:pPr>
            <a:r>
              <a:rPr lang="en-US" sz="3600" b="1" dirty="0" smtClean="0">
                <a:solidFill>
                  <a:schemeClr val="bg1"/>
                </a:solidFill>
                <a:latin typeface="Arial Rounded MT Bold" panose="020F0704030504030204" pitchFamily="34" charset="0"/>
              </a:rPr>
              <a:t>3. Habitable </a:t>
            </a:r>
            <a:r>
              <a:rPr lang="en-US" sz="3600" b="1" dirty="0">
                <a:solidFill>
                  <a:schemeClr val="bg1"/>
                </a:solidFill>
                <a:latin typeface="Arial Rounded MT Bold" panose="020F0704030504030204" pitchFamily="34" charset="0"/>
              </a:rPr>
              <a:t>Zone (HZ) – A More Refined Approach</a:t>
            </a:r>
            <a:endParaRPr sz="3600" b="1" dirty="0">
              <a:solidFill>
                <a:schemeClr val="bg1"/>
              </a:solidFill>
              <a:latin typeface="Arial Rounded MT Bold" panose="020F0704030504030204" pitchFamily="34" charset="0"/>
            </a:endParaRPr>
          </a:p>
        </p:txBody>
      </p:sp>
      <p:sp>
        <p:nvSpPr>
          <p:cNvPr id="10" name="TextBox 9"/>
          <p:cNvSpPr txBox="1"/>
          <p:nvPr/>
        </p:nvSpPr>
        <p:spPr>
          <a:xfrm>
            <a:off x="1261872" y="2194560"/>
            <a:ext cx="9692699" cy="3293209"/>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2. Calculate </a:t>
            </a:r>
            <a:r>
              <a:rPr lang="en-US" sz="1600" b="1" dirty="0">
                <a:solidFill>
                  <a:schemeClr val="bg1"/>
                </a:solidFill>
                <a:latin typeface="Arial" panose="020B0604020202020204" pitchFamily="34" charset="0"/>
                <a:cs typeface="Arial" panose="020B0604020202020204" pitchFamily="34" charset="0"/>
              </a:rPr>
              <a:t>Effective Stellar Flux (</a:t>
            </a:r>
            <a:r>
              <a:rPr lang="en-US" sz="1600" b="1" dirty="0" err="1">
                <a:solidFill>
                  <a:schemeClr val="bg1"/>
                </a:solidFill>
                <a:latin typeface="Arial" panose="020B0604020202020204" pitchFamily="34" charset="0"/>
                <a:cs typeface="Arial" panose="020B0604020202020204" pitchFamily="34" charset="0"/>
              </a:rPr>
              <a:t>S_eff</a:t>
            </a:r>
            <a:r>
              <a:rPr lang="en-US" sz="1600" b="1" dirty="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Purpose: </a:t>
            </a:r>
            <a:r>
              <a:rPr lang="en-US" sz="1600" dirty="0">
                <a:solidFill>
                  <a:schemeClr val="bg1"/>
                </a:solidFill>
                <a:latin typeface="Arial" panose="020B0604020202020204" pitchFamily="34" charset="0"/>
                <a:cs typeface="Arial" panose="020B0604020202020204" pitchFamily="34" charset="0"/>
              </a:rPr>
              <a:t>To measure the </a:t>
            </a:r>
            <a:r>
              <a:rPr lang="en-US" sz="1600" b="1" dirty="0">
                <a:solidFill>
                  <a:schemeClr val="bg1"/>
                </a:solidFill>
                <a:latin typeface="Arial" panose="020B0604020202020204" pitchFamily="34" charset="0"/>
                <a:cs typeface="Arial" panose="020B0604020202020204" pitchFamily="34" charset="0"/>
              </a:rPr>
              <a:t>amount of energy per unit area that the planet receives from its star</a:t>
            </a:r>
            <a:r>
              <a:rPr lang="en-US" sz="1600" b="1"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Formula:</a:t>
            </a:r>
          </a:p>
          <a:p>
            <a:pPr algn="ctr"/>
            <a:r>
              <a:rPr lang="en-US" sz="1600" b="1" dirty="0" err="1">
                <a:solidFill>
                  <a:schemeClr val="bg1"/>
                </a:solidFill>
                <a:latin typeface="Arial" panose="020B0604020202020204" pitchFamily="34" charset="0"/>
                <a:cs typeface="Arial" panose="020B0604020202020204" pitchFamily="34" charset="0"/>
              </a:rPr>
              <a:t>S_eff</a:t>
            </a:r>
            <a:r>
              <a:rPr lang="en-US" sz="1600" b="1" dirty="0">
                <a:solidFill>
                  <a:schemeClr val="bg1"/>
                </a:solidFill>
                <a:latin typeface="Arial" panose="020B0604020202020204" pitchFamily="34" charset="0"/>
                <a:cs typeface="Arial" panose="020B0604020202020204" pitchFamily="34" charset="0"/>
              </a:rPr>
              <a:t> = L / (4πa²)</a:t>
            </a:r>
          </a:p>
          <a:p>
            <a:endParaRPr lang="en-US" sz="1600" dirty="0" smtClean="0">
              <a:solidFill>
                <a:schemeClr val="bg1"/>
              </a:solidFill>
              <a:latin typeface="Arial" panose="020B0604020202020204" pitchFamily="34" charset="0"/>
              <a:cs typeface="Arial" panose="020B0604020202020204" pitchFamily="34" charset="0"/>
            </a:endParaRPr>
          </a:p>
          <a:p>
            <a:r>
              <a:rPr lang="en-US" sz="1600" b="1" dirty="0" err="1" smtClean="0">
                <a:solidFill>
                  <a:schemeClr val="bg1"/>
                </a:solidFill>
                <a:latin typeface="Arial" panose="020B0604020202020204" pitchFamily="34" charset="0"/>
                <a:cs typeface="Arial" panose="020B0604020202020204" pitchFamily="34" charset="0"/>
              </a:rPr>
              <a:t>S_eff</a:t>
            </a:r>
            <a:r>
              <a:rPr lang="en-US" sz="1600" dirty="0" smtClean="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is the effective stellar flux (in W/m²)</a:t>
            </a:r>
          </a:p>
          <a:p>
            <a:r>
              <a:rPr lang="en-US" sz="1600" b="1" dirty="0">
                <a:solidFill>
                  <a:schemeClr val="bg1"/>
                </a:solidFill>
                <a:latin typeface="Arial" panose="020B0604020202020204" pitchFamily="34" charset="0"/>
                <a:cs typeface="Arial" panose="020B0604020202020204" pitchFamily="34" charset="0"/>
              </a:rPr>
              <a:t>L</a:t>
            </a:r>
            <a:r>
              <a:rPr lang="en-US" sz="1600" dirty="0">
                <a:solidFill>
                  <a:schemeClr val="bg1"/>
                </a:solidFill>
                <a:latin typeface="Arial" panose="020B0604020202020204" pitchFamily="34" charset="0"/>
                <a:cs typeface="Arial" panose="020B0604020202020204" pitchFamily="34" charset="0"/>
              </a:rPr>
              <a:t> is the star's luminosity (in Watts)</a:t>
            </a:r>
          </a:p>
          <a:p>
            <a:r>
              <a:rPr lang="en-US" sz="1600" b="1" dirty="0">
                <a:solidFill>
                  <a:schemeClr val="bg1"/>
                </a:solidFill>
                <a:latin typeface="Arial" panose="020B0604020202020204" pitchFamily="34" charset="0"/>
                <a:cs typeface="Arial" panose="020B0604020202020204" pitchFamily="34" charset="0"/>
              </a:rPr>
              <a:t>a</a:t>
            </a:r>
            <a:r>
              <a:rPr lang="en-US" sz="1600" dirty="0">
                <a:solidFill>
                  <a:schemeClr val="bg1"/>
                </a:solidFill>
                <a:latin typeface="Arial" panose="020B0604020202020204" pitchFamily="34" charset="0"/>
                <a:cs typeface="Arial" panose="020B0604020202020204" pitchFamily="34" charset="0"/>
              </a:rPr>
              <a:t> is the semi-major axis (in meters</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Why</a:t>
            </a:r>
            <a:r>
              <a:rPr lang="en-US" sz="1600" dirty="0">
                <a:solidFill>
                  <a:schemeClr val="bg1"/>
                </a:solidFill>
                <a:latin typeface="Arial" panose="020B0604020202020204" pitchFamily="34" charset="0"/>
                <a:cs typeface="Arial" panose="020B0604020202020204" pitchFamily="34" charset="0"/>
              </a:rPr>
              <a:t>: </a:t>
            </a:r>
            <a:r>
              <a:rPr lang="en-US" sz="1600" dirty="0" err="1">
                <a:solidFill>
                  <a:schemeClr val="bg1"/>
                </a:solidFill>
                <a:latin typeface="Arial" panose="020B0604020202020204" pitchFamily="34" charset="0"/>
                <a:cs typeface="Arial" panose="020B0604020202020204" pitchFamily="34" charset="0"/>
              </a:rPr>
              <a:t>S_eff</a:t>
            </a:r>
            <a:r>
              <a:rPr lang="en-US" sz="1600" dirty="0">
                <a:solidFill>
                  <a:schemeClr val="bg1"/>
                </a:solidFill>
                <a:latin typeface="Arial" panose="020B0604020202020204" pitchFamily="34" charset="0"/>
                <a:cs typeface="Arial" panose="020B0604020202020204" pitchFamily="34" charset="0"/>
              </a:rPr>
              <a:t> is the </a:t>
            </a:r>
            <a:r>
              <a:rPr lang="en-US" sz="1600" b="1" dirty="0">
                <a:solidFill>
                  <a:schemeClr val="bg1"/>
                </a:solidFill>
                <a:latin typeface="Arial" panose="020B0604020202020204" pitchFamily="34" charset="0"/>
                <a:cs typeface="Arial" panose="020B0604020202020204" pitchFamily="34" charset="0"/>
              </a:rPr>
              <a:t>primary driver of a planet's </a:t>
            </a:r>
            <a:r>
              <a:rPr lang="en-US" sz="1600" b="1" dirty="0">
                <a:solidFill>
                  <a:srgbClr val="FFFF00"/>
                </a:solidFill>
                <a:latin typeface="Arial" panose="020B0604020202020204" pitchFamily="34" charset="0"/>
                <a:cs typeface="Arial" panose="020B0604020202020204" pitchFamily="34" charset="0"/>
              </a:rPr>
              <a:t>equilibrium temperature</a:t>
            </a:r>
            <a:r>
              <a:rPr lang="en-US" sz="1600" dirty="0">
                <a:solidFill>
                  <a:schemeClr val="bg1"/>
                </a:solidFill>
                <a:latin typeface="Arial" panose="020B0604020202020204" pitchFamily="34" charset="0"/>
                <a:cs typeface="Arial" panose="020B0604020202020204" pitchFamily="34" charset="0"/>
              </a:rPr>
              <a:t>, which is a good starting point for assessing habitability.</a:t>
            </a:r>
          </a:p>
        </p:txBody>
      </p:sp>
    </p:spTree>
    <p:extLst>
      <p:ext uri="{BB962C8B-B14F-4D97-AF65-F5344CB8AC3E}">
        <p14:creationId xmlns:p14="http://schemas.microsoft.com/office/powerpoint/2010/main" val="249317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4400"/>
            </a:pPr>
            <a:r>
              <a:rPr lang="en-US" sz="3600" b="1" dirty="0" smtClean="0">
                <a:solidFill>
                  <a:schemeClr val="bg1"/>
                </a:solidFill>
                <a:latin typeface="Arial Rounded MT Bold" panose="020F0704030504030204" pitchFamily="34" charset="0"/>
              </a:rPr>
              <a:t>3. Habitable </a:t>
            </a:r>
            <a:r>
              <a:rPr lang="en-US" sz="3600" b="1" dirty="0">
                <a:solidFill>
                  <a:schemeClr val="bg1"/>
                </a:solidFill>
                <a:latin typeface="Arial Rounded MT Bold" panose="020F0704030504030204" pitchFamily="34" charset="0"/>
              </a:rPr>
              <a:t>Zone (HZ) – A More Refined Approach</a:t>
            </a:r>
            <a:endParaRPr sz="3600" b="1" dirty="0">
              <a:solidFill>
                <a:schemeClr val="bg1"/>
              </a:solidFill>
              <a:latin typeface="Arial Rounded MT Bold" panose="020F0704030504030204" pitchFamily="34" charset="0"/>
            </a:endParaRPr>
          </a:p>
        </p:txBody>
      </p:sp>
      <p:sp>
        <p:nvSpPr>
          <p:cNvPr id="10" name="TextBox 9"/>
          <p:cNvSpPr txBox="1"/>
          <p:nvPr/>
        </p:nvSpPr>
        <p:spPr>
          <a:xfrm>
            <a:off x="1261872" y="2194560"/>
            <a:ext cx="9692699" cy="3046988"/>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3. Estimate </a:t>
            </a:r>
            <a:r>
              <a:rPr lang="en-US" sz="1600" b="1" dirty="0">
                <a:solidFill>
                  <a:schemeClr val="bg1"/>
                </a:solidFill>
                <a:latin typeface="Arial" panose="020B0604020202020204" pitchFamily="34" charset="0"/>
                <a:cs typeface="Arial" panose="020B0604020202020204" pitchFamily="34" charset="0"/>
              </a:rPr>
              <a:t>Equilibrium Temperature (</a:t>
            </a:r>
            <a:r>
              <a:rPr lang="en-US" sz="1600" b="1" dirty="0" err="1">
                <a:solidFill>
                  <a:schemeClr val="bg1"/>
                </a:solidFill>
                <a:latin typeface="Arial" panose="020B0604020202020204" pitchFamily="34" charset="0"/>
                <a:cs typeface="Arial" panose="020B0604020202020204" pitchFamily="34" charset="0"/>
              </a:rPr>
              <a:t>T_eq</a:t>
            </a:r>
            <a:r>
              <a:rPr lang="en-US" sz="1600" b="1" dirty="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Purpose: </a:t>
            </a:r>
            <a:r>
              <a:rPr lang="en-US" sz="1600" dirty="0">
                <a:solidFill>
                  <a:schemeClr val="bg1"/>
                </a:solidFill>
                <a:latin typeface="Arial" panose="020B0604020202020204" pitchFamily="34" charset="0"/>
                <a:cs typeface="Arial" panose="020B0604020202020204" pitchFamily="34" charset="0"/>
              </a:rPr>
              <a:t>To get a first-order approximation of the </a:t>
            </a:r>
            <a:r>
              <a:rPr lang="en-US" sz="1600" b="1" dirty="0">
                <a:solidFill>
                  <a:schemeClr val="bg1"/>
                </a:solidFill>
                <a:latin typeface="Arial" panose="020B0604020202020204" pitchFamily="34" charset="0"/>
                <a:cs typeface="Arial" panose="020B0604020202020204" pitchFamily="34" charset="0"/>
              </a:rPr>
              <a:t>planet's temperature without an atmosphere</a:t>
            </a:r>
            <a:r>
              <a:rPr lang="en-US" sz="1600" b="1"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Formula:</a:t>
            </a:r>
          </a:p>
          <a:p>
            <a:pPr algn="ctr"/>
            <a:r>
              <a:rPr lang="en-US" sz="1600" b="1" dirty="0" err="1">
                <a:solidFill>
                  <a:schemeClr val="bg1"/>
                </a:solidFill>
                <a:latin typeface="Arial" panose="020B0604020202020204" pitchFamily="34" charset="0"/>
                <a:cs typeface="Arial" panose="020B0604020202020204" pitchFamily="34" charset="0"/>
              </a:rPr>
              <a:t>T_eq</a:t>
            </a:r>
            <a:r>
              <a:rPr lang="en-US" sz="1600" b="1" dirty="0">
                <a:solidFill>
                  <a:schemeClr val="bg1"/>
                </a:solidFill>
                <a:latin typeface="Arial" panose="020B0604020202020204" pitchFamily="34" charset="0"/>
                <a:cs typeface="Arial" panose="020B0604020202020204" pitchFamily="34" charset="0"/>
              </a:rPr>
              <a:t> = ((1 - albedo) * </a:t>
            </a:r>
            <a:r>
              <a:rPr lang="en-US" sz="1600" b="1" dirty="0" err="1">
                <a:solidFill>
                  <a:schemeClr val="bg1"/>
                </a:solidFill>
                <a:latin typeface="Arial" panose="020B0604020202020204" pitchFamily="34" charset="0"/>
                <a:cs typeface="Arial" panose="020B0604020202020204" pitchFamily="34" charset="0"/>
              </a:rPr>
              <a:t>S_eff</a:t>
            </a:r>
            <a:r>
              <a:rPr lang="en-US" sz="1600" b="1" dirty="0">
                <a:solidFill>
                  <a:schemeClr val="bg1"/>
                </a:solidFill>
                <a:latin typeface="Arial" panose="020B0604020202020204" pitchFamily="34" charset="0"/>
                <a:cs typeface="Arial" panose="020B0604020202020204" pitchFamily="34" charset="0"/>
              </a:rPr>
              <a:t> / (4σ))^(1/4)</a:t>
            </a:r>
          </a:p>
          <a:p>
            <a:endParaRPr lang="en-US" sz="1600" dirty="0" smtClean="0">
              <a:solidFill>
                <a:schemeClr val="bg1"/>
              </a:solidFill>
              <a:latin typeface="Arial" panose="020B0604020202020204" pitchFamily="34" charset="0"/>
              <a:cs typeface="Arial" panose="020B0604020202020204" pitchFamily="34" charset="0"/>
            </a:endParaRPr>
          </a:p>
          <a:p>
            <a:r>
              <a:rPr lang="en-US" sz="1600" b="1" dirty="0" err="1" smtClean="0">
                <a:solidFill>
                  <a:schemeClr val="bg1"/>
                </a:solidFill>
                <a:latin typeface="Arial" panose="020B0604020202020204" pitchFamily="34" charset="0"/>
                <a:cs typeface="Arial" panose="020B0604020202020204" pitchFamily="34" charset="0"/>
              </a:rPr>
              <a:t>T_eq</a:t>
            </a:r>
            <a:r>
              <a:rPr lang="en-US" sz="1600" b="1" dirty="0" smtClean="0">
                <a:solidFill>
                  <a:schemeClr val="bg1"/>
                </a:solidFill>
                <a:latin typeface="Arial" panose="020B0604020202020204" pitchFamily="34" charset="0"/>
                <a:cs typeface="Arial" panose="020B0604020202020204" pitchFamily="34" charset="0"/>
              </a:rPr>
              <a:t> </a:t>
            </a:r>
            <a:r>
              <a:rPr lang="en-US" sz="1600" b="1" dirty="0">
                <a:solidFill>
                  <a:schemeClr val="bg1"/>
                </a:solidFill>
                <a:latin typeface="Arial" panose="020B0604020202020204" pitchFamily="34" charset="0"/>
                <a:cs typeface="Arial" panose="020B0604020202020204" pitchFamily="34" charset="0"/>
              </a:rPr>
              <a:t>is</a:t>
            </a:r>
            <a:r>
              <a:rPr lang="en-US" sz="1600" dirty="0">
                <a:solidFill>
                  <a:schemeClr val="bg1"/>
                </a:solidFill>
                <a:latin typeface="Arial" panose="020B0604020202020204" pitchFamily="34" charset="0"/>
                <a:cs typeface="Arial" panose="020B0604020202020204" pitchFamily="34" charset="0"/>
              </a:rPr>
              <a:t> the equilibrium temperature (in Kelvin)</a:t>
            </a:r>
          </a:p>
          <a:p>
            <a:r>
              <a:rPr lang="en-US" sz="1600" b="1" dirty="0">
                <a:solidFill>
                  <a:schemeClr val="bg1"/>
                </a:solidFill>
                <a:latin typeface="Arial" panose="020B0604020202020204" pitchFamily="34" charset="0"/>
                <a:cs typeface="Arial" panose="020B0604020202020204" pitchFamily="34" charset="0"/>
              </a:rPr>
              <a:t>albedo</a:t>
            </a:r>
            <a:r>
              <a:rPr lang="en-US" sz="1600" dirty="0">
                <a:solidFill>
                  <a:schemeClr val="bg1"/>
                </a:solidFill>
                <a:latin typeface="Arial" panose="020B0604020202020204" pitchFamily="34" charset="0"/>
                <a:cs typeface="Arial" panose="020B0604020202020204" pitchFamily="34" charset="0"/>
              </a:rPr>
              <a:t> is the planet's reflectivity (0.3 is a typical value for Earth-like planets</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Why:</a:t>
            </a:r>
            <a:r>
              <a:rPr lang="en-US" sz="1600" dirty="0">
                <a:solidFill>
                  <a:schemeClr val="bg1"/>
                </a:solidFill>
                <a:latin typeface="Arial" panose="020B0604020202020204" pitchFamily="34" charset="0"/>
                <a:cs typeface="Arial" panose="020B0604020202020204" pitchFamily="34" charset="0"/>
              </a:rPr>
              <a:t> While not the final temperature, </a:t>
            </a:r>
            <a:r>
              <a:rPr lang="en-US" sz="1600" b="1" dirty="0" err="1">
                <a:solidFill>
                  <a:schemeClr val="bg1"/>
                </a:solidFill>
                <a:latin typeface="Arial" panose="020B0604020202020204" pitchFamily="34" charset="0"/>
                <a:cs typeface="Arial" panose="020B0604020202020204" pitchFamily="34" charset="0"/>
              </a:rPr>
              <a:t>T_eq</a:t>
            </a:r>
            <a:r>
              <a:rPr lang="en-US" sz="1600" b="1" dirty="0">
                <a:solidFill>
                  <a:schemeClr val="bg1"/>
                </a:solidFill>
                <a:latin typeface="Arial" panose="020B0604020202020204" pitchFamily="34" charset="0"/>
                <a:cs typeface="Arial" panose="020B0604020202020204" pitchFamily="34" charset="0"/>
              </a:rPr>
              <a:t> provides a useful baseline for comparison and further analysis.</a:t>
            </a:r>
          </a:p>
        </p:txBody>
      </p:sp>
    </p:spTree>
    <p:extLst>
      <p:ext uri="{BB962C8B-B14F-4D97-AF65-F5344CB8AC3E}">
        <p14:creationId xmlns:p14="http://schemas.microsoft.com/office/powerpoint/2010/main" val="156919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4400"/>
            </a:pPr>
            <a:r>
              <a:rPr lang="en-US" sz="3600" b="1" dirty="0" smtClean="0">
                <a:solidFill>
                  <a:schemeClr val="bg1"/>
                </a:solidFill>
                <a:latin typeface="Arial Rounded MT Bold" panose="020F0704030504030204" pitchFamily="34" charset="0"/>
              </a:rPr>
              <a:t>3. Habitable </a:t>
            </a:r>
            <a:r>
              <a:rPr lang="en-US" sz="3600" b="1" dirty="0">
                <a:solidFill>
                  <a:schemeClr val="bg1"/>
                </a:solidFill>
                <a:latin typeface="Arial Rounded MT Bold" panose="020F0704030504030204" pitchFamily="34" charset="0"/>
              </a:rPr>
              <a:t>Zone (HZ) – A More Refined Approach</a:t>
            </a:r>
            <a:endParaRPr sz="3600" b="1" dirty="0">
              <a:solidFill>
                <a:schemeClr val="bg1"/>
              </a:solidFill>
              <a:latin typeface="Arial Rounded MT Bold" panose="020F0704030504030204" pitchFamily="34" charset="0"/>
            </a:endParaRPr>
          </a:p>
        </p:txBody>
      </p:sp>
      <p:sp>
        <p:nvSpPr>
          <p:cNvPr id="10" name="TextBox 9"/>
          <p:cNvSpPr txBox="1"/>
          <p:nvPr/>
        </p:nvSpPr>
        <p:spPr>
          <a:xfrm>
            <a:off x="1261872" y="2194560"/>
            <a:ext cx="9692699" cy="230832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4. Approximate </a:t>
            </a:r>
            <a:r>
              <a:rPr lang="en-US" sz="1600" b="1" dirty="0">
                <a:solidFill>
                  <a:schemeClr val="bg1"/>
                </a:solidFill>
                <a:latin typeface="Arial" panose="020B0604020202020204" pitchFamily="34" charset="0"/>
                <a:cs typeface="Arial" panose="020B0604020202020204" pitchFamily="34" charset="0"/>
              </a:rPr>
              <a:t>Greenhouse Factor:</a:t>
            </a:r>
          </a:p>
          <a:p>
            <a:endParaRPr lang="en-US" sz="1600" b="1"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Purpose: </a:t>
            </a:r>
            <a:r>
              <a:rPr lang="en-US" sz="1600" dirty="0">
                <a:solidFill>
                  <a:schemeClr val="bg1"/>
                </a:solidFill>
                <a:latin typeface="Arial" panose="020B0604020202020204" pitchFamily="34" charset="0"/>
                <a:cs typeface="Arial" panose="020B0604020202020204" pitchFamily="34" charset="0"/>
              </a:rPr>
              <a:t>To account for the potential warming effect of the planet's atmosphere</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Approach: </a:t>
            </a:r>
            <a:r>
              <a:rPr lang="en-US" sz="1600" dirty="0">
                <a:solidFill>
                  <a:schemeClr val="bg1"/>
                </a:solidFill>
                <a:latin typeface="Arial" panose="020B0604020202020204" pitchFamily="34" charset="0"/>
                <a:cs typeface="Arial" panose="020B0604020202020204" pitchFamily="34" charset="0"/>
              </a:rPr>
              <a:t>A simplified approach is used based on the planet's radius and density, assigning a greenhouse factor to categorize it as a gas giant, mini-Neptune, or Earth-like</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bg1"/>
                </a:solidFill>
                <a:latin typeface="Arial" panose="020B0604020202020204" pitchFamily="34" charset="0"/>
                <a:cs typeface="Arial" panose="020B0604020202020204" pitchFamily="34" charset="0"/>
              </a:rPr>
              <a:t>Why: </a:t>
            </a:r>
            <a:r>
              <a:rPr lang="en-US" sz="1600" dirty="0">
                <a:solidFill>
                  <a:schemeClr val="bg1"/>
                </a:solidFill>
                <a:latin typeface="Arial" panose="020B0604020202020204" pitchFamily="34" charset="0"/>
                <a:cs typeface="Arial" panose="020B0604020202020204" pitchFamily="34" charset="0"/>
              </a:rPr>
              <a:t>This is a crude estimate, but it allows us to adjust the habitable zone boundaries to account for </a:t>
            </a:r>
            <a:r>
              <a:rPr lang="en-US" sz="1600" b="1" dirty="0">
                <a:solidFill>
                  <a:schemeClr val="bg1"/>
                </a:solidFill>
                <a:latin typeface="Arial" panose="020B0604020202020204" pitchFamily="34" charset="0"/>
                <a:cs typeface="Arial" panose="020B0604020202020204" pitchFamily="34" charset="0"/>
              </a:rPr>
              <a:t>potential atmospheric warming</a:t>
            </a:r>
            <a:r>
              <a:rPr lang="en-US" sz="1600" dirty="0">
                <a:solidFill>
                  <a:schemeClr val="bg1"/>
                </a:solidFill>
                <a:latin typeface="Arial" panose="020B0604020202020204" pitchFamily="34" charset="0"/>
                <a:cs typeface="Arial" panose="020B0604020202020204" pitchFamily="34" charset="0"/>
              </a:rPr>
              <a:t>, which is a </a:t>
            </a:r>
            <a:r>
              <a:rPr lang="en-US" sz="1600" b="1" dirty="0">
                <a:solidFill>
                  <a:schemeClr val="bg1"/>
                </a:solidFill>
                <a:latin typeface="Arial" panose="020B0604020202020204" pitchFamily="34" charset="0"/>
                <a:cs typeface="Arial" panose="020B0604020202020204" pitchFamily="34" charset="0"/>
              </a:rPr>
              <a:t>critical factor for habitability.</a:t>
            </a:r>
          </a:p>
        </p:txBody>
      </p:sp>
    </p:spTree>
    <p:extLst>
      <p:ext uri="{BB962C8B-B14F-4D97-AF65-F5344CB8AC3E}">
        <p14:creationId xmlns:p14="http://schemas.microsoft.com/office/powerpoint/2010/main" val="223287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Motivation</a:t>
            </a:r>
            <a:endParaRPr sz="6000" b="1" dirty="0">
              <a:solidFill>
                <a:schemeClr val="bg1"/>
              </a:solidFill>
              <a:latin typeface="Arial Rounded MT Bold" panose="020F0704030504030204" pitchFamily="34" charset="0"/>
            </a:endParaRPr>
          </a:p>
        </p:txBody>
      </p:sp>
      <p:sp>
        <p:nvSpPr>
          <p:cNvPr id="9" name="Google Shape;117;p2"/>
          <p:cNvSpPr txBox="1">
            <a:spLocks/>
          </p:cNvSpPr>
          <p:nvPr/>
        </p:nvSpPr>
        <p:spPr>
          <a:xfrm>
            <a:off x="1261873" y="3712134"/>
            <a:ext cx="8595300" cy="2785403"/>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Expanding our understanding of the universe</a:t>
            </a:r>
          </a:p>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Seeking answers to the question of extraterrestrial life</a:t>
            </a:r>
          </a:p>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Guiding future space exploration</a:t>
            </a:r>
          </a:p>
          <a:p>
            <a:pPr marL="182880" indent="-182880">
              <a:lnSpc>
                <a:spcPct val="20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Inspiring curiosity and wonder about our cosmic existence</a:t>
            </a:r>
            <a:endParaRPr lang="en-US" sz="1600" b="1"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1261873" y="2051923"/>
            <a:ext cx="9692699" cy="1477328"/>
          </a:xfrm>
          <a:prstGeom prst="rect">
            <a:avLst/>
          </a:prstGeom>
          <a:no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The motivation behind this project lies in the desire to expand our understanding of the universe and </a:t>
            </a:r>
            <a:r>
              <a:rPr lang="en-US" b="1" dirty="0" smtClean="0">
                <a:solidFill>
                  <a:schemeClr val="bg1"/>
                </a:solidFill>
                <a:latin typeface="Arial" panose="020B0604020202020204" pitchFamily="34" charset="0"/>
                <a:cs typeface="Arial" panose="020B0604020202020204" pitchFamily="34" charset="0"/>
              </a:rPr>
              <a:t>potentially answer the age-old question: Are we alone?</a:t>
            </a:r>
            <a:r>
              <a:rPr lang="en-US" dirty="0" smtClean="0">
                <a:solidFill>
                  <a:schemeClr val="bg1"/>
                </a:solidFill>
                <a:latin typeface="Arial" panose="020B0604020202020204" pitchFamily="34" charset="0"/>
                <a:cs typeface="Arial" panose="020B0604020202020204" pitchFamily="34" charset="0"/>
              </a:rPr>
              <a:t> By identifying habitable exoplanets, we pave the way for future space exploration and contribute to astrobiology research. The project is not just about scientific discovery; it's a catalyst for inspiring wonder and questioning our place in the cosmos.</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490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4400"/>
            </a:pPr>
            <a:r>
              <a:rPr lang="en-US" sz="3600" b="1" dirty="0" smtClean="0">
                <a:solidFill>
                  <a:schemeClr val="bg1"/>
                </a:solidFill>
                <a:latin typeface="Arial Rounded MT Bold" panose="020F0704030504030204" pitchFamily="34" charset="0"/>
              </a:rPr>
              <a:t>3. Habitable </a:t>
            </a:r>
            <a:r>
              <a:rPr lang="en-US" sz="3600" b="1" dirty="0">
                <a:solidFill>
                  <a:schemeClr val="bg1"/>
                </a:solidFill>
                <a:latin typeface="Arial Rounded MT Bold" panose="020F0704030504030204" pitchFamily="34" charset="0"/>
              </a:rPr>
              <a:t>Zone (HZ) – A More Refined Approach</a:t>
            </a:r>
            <a:endParaRPr sz="3600" b="1" dirty="0">
              <a:solidFill>
                <a:schemeClr val="bg1"/>
              </a:solidFill>
              <a:latin typeface="Arial Rounded MT Bold" panose="020F0704030504030204" pitchFamily="34" charset="0"/>
            </a:endParaRPr>
          </a:p>
        </p:txBody>
      </p:sp>
      <p:sp>
        <p:nvSpPr>
          <p:cNvPr id="10" name="TextBox 9"/>
          <p:cNvSpPr txBox="1"/>
          <p:nvPr/>
        </p:nvSpPr>
        <p:spPr>
          <a:xfrm>
            <a:off x="1261872" y="2194560"/>
            <a:ext cx="9692699" cy="1815882"/>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How many exoplanets lie in the habitable zone?</a:t>
            </a:r>
          </a:p>
          <a:p>
            <a:endParaRPr lang="en-US" sz="1600" b="1" dirty="0">
              <a:solidFill>
                <a:schemeClr val="bg1"/>
              </a:solidFill>
              <a:latin typeface="Arial" panose="020B0604020202020204" pitchFamily="34" charset="0"/>
              <a:cs typeface="Arial" panose="020B0604020202020204" pitchFamily="34" charset="0"/>
            </a:endParaRPr>
          </a:p>
          <a:p>
            <a:r>
              <a:rPr lang="en-US" sz="1600" b="1" dirty="0" smtClean="0">
                <a:solidFill>
                  <a:srgbClr val="FFFF00"/>
                </a:solidFill>
                <a:latin typeface="Arial" panose="020B0604020202020204" pitchFamily="34" charset="0"/>
                <a:cs typeface="Arial" panose="020B0604020202020204" pitchFamily="34" charset="0"/>
              </a:rPr>
              <a:t>12</a:t>
            </a:r>
          </a:p>
          <a:p>
            <a:endParaRPr lang="en-US" sz="1600" b="1" dirty="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How many exoplanets don’t lie in the habitable zone?</a:t>
            </a:r>
          </a:p>
          <a:p>
            <a:endParaRPr lang="en-US" sz="1600" b="1" dirty="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5626</a:t>
            </a: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415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757210" y="134983"/>
            <a:ext cx="10677580" cy="561703"/>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4400"/>
            </a:pPr>
            <a:r>
              <a:rPr lang="en-US" sz="3200" b="1" dirty="0">
                <a:solidFill>
                  <a:schemeClr val="bg1"/>
                </a:solidFill>
                <a:latin typeface="Arial Rounded MT Bold" panose="020F0704030504030204" pitchFamily="34" charset="0"/>
              </a:rPr>
              <a:t>3. Habitable Zone (HZ) – A More Refined Approach</a:t>
            </a:r>
            <a:endParaRPr sz="3200" b="1" dirty="0">
              <a:solidFill>
                <a:schemeClr val="bg1"/>
              </a:solidFill>
              <a:latin typeface="Arial Rounded MT Bold" panose="020F07040305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175" y="831669"/>
            <a:ext cx="11280061" cy="5608320"/>
          </a:xfrm>
          <a:prstGeom prst="rect">
            <a:avLst/>
          </a:prstGeom>
        </p:spPr>
      </p:pic>
    </p:spTree>
    <p:extLst>
      <p:ext uri="{BB962C8B-B14F-4D97-AF65-F5344CB8AC3E}">
        <p14:creationId xmlns:p14="http://schemas.microsoft.com/office/powerpoint/2010/main" val="239454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6000" b="1" dirty="0" smtClean="0">
                <a:solidFill>
                  <a:schemeClr val="bg1"/>
                </a:solidFill>
                <a:latin typeface="Arial" panose="020B0604020202020204" pitchFamily="34" charset="0"/>
                <a:cs typeface="Arial" panose="020B0604020202020204" pitchFamily="34" charset="0"/>
              </a:rPr>
              <a:t>4. Exoplanet </a:t>
            </a:r>
            <a:r>
              <a:rPr lang="en-US" sz="6000" b="1" dirty="0">
                <a:solidFill>
                  <a:schemeClr val="bg1"/>
                </a:solidFill>
                <a:latin typeface="Arial" panose="020B0604020202020204" pitchFamily="34" charset="0"/>
                <a:cs typeface="Arial" panose="020B0604020202020204" pitchFamily="34" charset="0"/>
              </a:rPr>
              <a:t>Characterization:</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2" y="1920240"/>
            <a:ext cx="9692699"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Categorize </a:t>
            </a:r>
            <a:r>
              <a:rPr lang="en-US" sz="2400" b="1" dirty="0" smtClean="0">
                <a:solidFill>
                  <a:schemeClr val="bg1"/>
                </a:solidFill>
                <a:latin typeface="Arial" panose="020B0604020202020204" pitchFamily="34" charset="0"/>
                <a:cs typeface="Arial" panose="020B0604020202020204" pitchFamily="34" charset="0"/>
              </a:rPr>
              <a:t>Exoplanets by key properties</a:t>
            </a:r>
            <a:endParaRPr lang="en-US" sz="2400"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1261872" y="2476754"/>
            <a:ext cx="9692699" cy="369332"/>
          </a:xfrm>
          <a:prstGeom prst="rect">
            <a:avLst/>
          </a:prstGeom>
          <a:noFill/>
        </p:spPr>
        <p:txBody>
          <a:bodyPr wrap="square" rtlCol="0">
            <a:spAutoFit/>
          </a:bodyPr>
          <a:lstStyle/>
          <a:p>
            <a:pPr marL="342900" indent="-342900">
              <a:buFont typeface="+mj-lt"/>
              <a:buAutoNum type="arabicPeriod"/>
            </a:pPr>
            <a:r>
              <a:rPr lang="en-US" b="1" dirty="0" smtClean="0">
                <a:solidFill>
                  <a:schemeClr val="bg1"/>
                </a:solidFill>
                <a:latin typeface="Arial" panose="020B0604020202020204" pitchFamily="34" charset="0"/>
                <a:cs typeface="Arial" panose="020B0604020202020204" pitchFamily="34" charset="0"/>
              </a:rPr>
              <a:t>Categorize Exoplanets by radius</a:t>
            </a:r>
            <a:endParaRPr lang="en-US"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854" y="2940935"/>
            <a:ext cx="9563717" cy="3655808"/>
          </a:xfrm>
          <a:prstGeom prst="rect">
            <a:avLst/>
          </a:prstGeom>
        </p:spPr>
      </p:pic>
    </p:spTree>
    <p:extLst>
      <p:ext uri="{BB962C8B-B14F-4D97-AF65-F5344CB8AC3E}">
        <p14:creationId xmlns:p14="http://schemas.microsoft.com/office/powerpoint/2010/main" val="75882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6000" b="1" dirty="0" smtClean="0">
                <a:solidFill>
                  <a:schemeClr val="bg1"/>
                </a:solidFill>
                <a:latin typeface="Arial" panose="020B0604020202020204" pitchFamily="34" charset="0"/>
                <a:cs typeface="Arial" panose="020B0604020202020204" pitchFamily="34" charset="0"/>
              </a:rPr>
              <a:t>4. Exoplanet </a:t>
            </a:r>
            <a:r>
              <a:rPr lang="en-US" sz="6000" b="1" dirty="0">
                <a:solidFill>
                  <a:schemeClr val="bg1"/>
                </a:solidFill>
                <a:latin typeface="Arial" panose="020B0604020202020204" pitchFamily="34" charset="0"/>
                <a:cs typeface="Arial" panose="020B0604020202020204" pitchFamily="34" charset="0"/>
              </a:rPr>
              <a:t>Characterization:</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2" y="1920240"/>
            <a:ext cx="9692699"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Categorize </a:t>
            </a:r>
            <a:r>
              <a:rPr lang="en-US" sz="2400" b="1" dirty="0" smtClean="0">
                <a:solidFill>
                  <a:schemeClr val="bg1"/>
                </a:solidFill>
                <a:latin typeface="Arial" panose="020B0604020202020204" pitchFamily="34" charset="0"/>
                <a:cs typeface="Arial" panose="020B0604020202020204" pitchFamily="34" charset="0"/>
              </a:rPr>
              <a:t>Exoplanets by key properties</a:t>
            </a:r>
            <a:endParaRPr lang="en-US" sz="2400"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1261872" y="2476754"/>
            <a:ext cx="9692699" cy="369332"/>
          </a:xfrm>
          <a:prstGeom prst="rect">
            <a:avLst/>
          </a:prstGeom>
          <a:noFill/>
        </p:spPr>
        <p:txBody>
          <a:bodyPr wrap="square" rtlCol="0">
            <a:spAutoFit/>
          </a:bodyPr>
          <a:lstStyle/>
          <a:p>
            <a:pPr marL="342900" indent="-342900">
              <a:buFont typeface="+mj-lt"/>
              <a:buAutoNum type="arabicPeriod"/>
            </a:pPr>
            <a:r>
              <a:rPr lang="en-US" b="1" dirty="0" smtClean="0">
                <a:solidFill>
                  <a:schemeClr val="bg1"/>
                </a:solidFill>
                <a:latin typeface="Arial" panose="020B0604020202020204" pitchFamily="34" charset="0"/>
                <a:cs typeface="Arial" panose="020B0604020202020204" pitchFamily="34" charset="0"/>
              </a:rPr>
              <a:t>Categorize Exoplanets by radius (output)</a:t>
            </a:r>
            <a:endParaRPr lang="en-US"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729" y="3054175"/>
            <a:ext cx="5779008" cy="3343227"/>
          </a:xfrm>
          <a:prstGeom prst="rect">
            <a:avLst/>
          </a:prstGeom>
        </p:spPr>
      </p:pic>
    </p:spTree>
    <p:extLst>
      <p:ext uri="{BB962C8B-B14F-4D97-AF65-F5344CB8AC3E}">
        <p14:creationId xmlns:p14="http://schemas.microsoft.com/office/powerpoint/2010/main" val="259539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6000" b="1" dirty="0" smtClean="0">
                <a:solidFill>
                  <a:schemeClr val="bg1"/>
                </a:solidFill>
                <a:latin typeface="Arial" panose="020B0604020202020204" pitchFamily="34" charset="0"/>
                <a:cs typeface="Arial" panose="020B0604020202020204" pitchFamily="34" charset="0"/>
              </a:rPr>
              <a:t>4. Exoplanet </a:t>
            </a:r>
            <a:r>
              <a:rPr lang="en-US" sz="6000" b="1" dirty="0">
                <a:solidFill>
                  <a:schemeClr val="bg1"/>
                </a:solidFill>
                <a:latin typeface="Arial" panose="020B0604020202020204" pitchFamily="34" charset="0"/>
                <a:cs typeface="Arial" panose="020B0604020202020204" pitchFamily="34" charset="0"/>
              </a:rPr>
              <a:t>Characterization:</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2" y="1920240"/>
            <a:ext cx="9692699"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Categorize </a:t>
            </a:r>
            <a:r>
              <a:rPr lang="en-US" sz="2400" b="1" dirty="0" smtClean="0">
                <a:solidFill>
                  <a:schemeClr val="bg1"/>
                </a:solidFill>
                <a:latin typeface="Arial" panose="020B0604020202020204" pitchFamily="34" charset="0"/>
                <a:cs typeface="Arial" panose="020B0604020202020204" pitchFamily="34" charset="0"/>
              </a:rPr>
              <a:t>Exoplanets by key properties</a:t>
            </a:r>
            <a:endParaRPr lang="en-US" sz="2400"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1261872" y="2476754"/>
            <a:ext cx="9692699" cy="369332"/>
          </a:xfrm>
          <a:prstGeom prst="rect">
            <a:avLst/>
          </a:prstGeom>
          <a:noFill/>
        </p:spPr>
        <p:txBody>
          <a:bodyPr wrap="square" rtlCol="0">
            <a:spAutoFit/>
          </a:bodyPr>
          <a:lstStyle/>
          <a:p>
            <a:pPr marL="342900" indent="-342900">
              <a:buFont typeface="+mj-lt"/>
              <a:buAutoNum type="arabicPeriod"/>
            </a:pPr>
            <a:r>
              <a:rPr lang="en-US" b="1" dirty="0" smtClean="0">
                <a:solidFill>
                  <a:schemeClr val="bg1"/>
                </a:solidFill>
                <a:latin typeface="Arial" panose="020B0604020202020204" pitchFamily="34" charset="0"/>
                <a:cs typeface="Arial" panose="020B0604020202020204" pitchFamily="34" charset="0"/>
              </a:rPr>
              <a:t>Categorize Exoplanets by mass</a:t>
            </a:r>
            <a:endParaRPr lang="en-US"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757" y="2940935"/>
            <a:ext cx="8923645" cy="3642745"/>
          </a:xfrm>
          <a:prstGeom prst="rect">
            <a:avLst/>
          </a:prstGeom>
        </p:spPr>
      </p:pic>
    </p:spTree>
    <p:extLst>
      <p:ext uri="{BB962C8B-B14F-4D97-AF65-F5344CB8AC3E}">
        <p14:creationId xmlns:p14="http://schemas.microsoft.com/office/powerpoint/2010/main" val="146489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6000" b="1" dirty="0" smtClean="0">
                <a:solidFill>
                  <a:schemeClr val="bg1"/>
                </a:solidFill>
                <a:latin typeface="Arial" panose="020B0604020202020204" pitchFamily="34" charset="0"/>
                <a:cs typeface="Arial" panose="020B0604020202020204" pitchFamily="34" charset="0"/>
              </a:rPr>
              <a:t>4. Exoplanet </a:t>
            </a:r>
            <a:r>
              <a:rPr lang="en-US" sz="6000" b="1" dirty="0">
                <a:solidFill>
                  <a:schemeClr val="bg1"/>
                </a:solidFill>
                <a:latin typeface="Arial" panose="020B0604020202020204" pitchFamily="34" charset="0"/>
                <a:cs typeface="Arial" panose="020B0604020202020204" pitchFamily="34" charset="0"/>
              </a:rPr>
              <a:t>Characterization:</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2" y="1920240"/>
            <a:ext cx="9692699"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Categorize </a:t>
            </a:r>
            <a:r>
              <a:rPr lang="en-US" sz="2400" b="1" dirty="0" smtClean="0">
                <a:solidFill>
                  <a:schemeClr val="bg1"/>
                </a:solidFill>
                <a:latin typeface="Arial" panose="020B0604020202020204" pitchFamily="34" charset="0"/>
                <a:cs typeface="Arial" panose="020B0604020202020204" pitchFamily="34" charset="0"/>
              </a:rPr>
              <a:t>Exoplanets by key properties</a:t>
            </a:r>
            <a:endParaRPr lang="en-US" sz="2400"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1261872" y="2476754"/>
            <a:ext cx="9692699" cy="369332"/>
          </a:xfrm>
          <a:prstGeom prst="rect">
            <a:avLst/>
          </a:prstGeom>
          <a:noFill/>
        </p:spPr>
        <p:txBody>
          <a:bodyPr wrap="square" rtlCol="0">
            <a:spAutoFit/>
          </a:bodyPr>
          <a:lstStyle/>
          <a:p>
            <a:pPr marL="342900" indent="-342900">
              <a:buFont typeface="+mj-lt"/>
              <a:buAutoNum type="arabicPeriod"/>
            </a:pPr>
            <a:r>
              <a:rPr lang="en-US" b="1" dirty="0" smtClean="0">
                <a:solidFill>
                  <a:schemeClr val="bg1"/>
                </a:solidFill>
                <a:latin typeface="Arial" panose="020B0604020202020204" pitchFamily="34" charset="0"/>
                <a:cs typeface="Arial" panose="020B0604020202020204" pitchFamily="34" charset="0"/>
              </a:rPr>
              <a:t>Categorize Exoplanets by mass (output)</a:t>
            </a:r>
            <a:endParaRPr lang="en-US"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786" y="3137920"/>
            <a:ext cx="6422528" cy="3184503"/>
          </a:xfrm>
          <a:prstGeom prst="rect">
            <a:avLst/>
          </a:prstGeom>
        </p:spPr>
      </p:pic>
    </p:spTree>
    <p:extLst>
      <p:ext uri="{BB962C8B-B14F-4D97-AF65-F5344CB8AC3E}">
        <p14:creationId xmlns:p14="http://schemas.microsoft.com/office/powerpoint/2010/main" val="337871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6000" b="1" dirty="0" smtClean="0">
                <a:solidFill>
                  <a:schemeClr val="bg1"/>
                </a:solidFill>
                <a:latin typeface="Arial" panose="020B0604020202020204" pitchFamily="34" charset="0"/>
                <a:cs typeface="Arial" panose="020B0604020202020204" pitchFamily="34" charset="0"/>
              </a:rPr>
              <a:t>4. Exoplanet </a:t>
            </a:r>
            <a:r>
              <a:rPr lang="en-US" sz="6000" b="1" dirty="0">
                <a:solidFill>
                  <a:schemeClr val="bg1"/>
                </a:solidFill>
                <a:latin typeface="Arial" panose="020B0604020202020204" pitchFamily="34" charset="0"/>
                <a:cs typeface="Arial" panose="020B0604020202020204" pitchFamily="34" charset="0"/>
              </a:rPr>
              <a:t>Characterization:</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2" y="1920240"/>
            <a:ext cx="9692699"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Categorize </a:t>
            </a:r>
            <a:r>
              <a:rPr lang="en-US" sz="2400" b="1" dirty="0" smtClean="0">
                <a:solidFill>
                  <a:schemeClr val="bg1"/>
                </a:solidFill>
                <a:latin typeface="Arial" panose="020B0604020202020204" pitchFamily="34" charset="0"/>
                <a:cs typeface="Arial" panose="020B0604020202020204" pitchFamily="34" charset="0"/>
              </a:rPr>
              <a:t>Exoplanets by key properties</a:t>
            </a:r>
            <a:endParaRPr lang="en-US" sz="24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7872" y="2747665"/>
            <a:ext cx="4694791" cy="3734494"/>
          </a:xfrm>
          <a:prstGeom prst="rect">
            <a:avLst/>
          </a:prstGeom>
        </p:spPr>
      </p:pic>
    </p:spTree>
    <p:extLst>
      <p:ext uri="{BB962C8B-B14F-4D97-AF65-F5344CB8AC3E}">
        <p14:creationId xmlns:p14="http://schemas.microsoft.com/office/powerpoint/2010/main" val="187137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222069"/>
            <a:ext cx="10677580" cy="522514"/>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3200" b="1" dirty="0" smtClean="0">
                <a:solidFill>
                  <a:schemeClr val="bg1"/>
                </a:solidFill>
                <a:latin typeface="Arial" panose="020B0604020202020204" pitchFamily="34" charset="0"/>
                <a:cs typeface="Arial" panose="020B0604020202020204" pitchFamily="34" charset="0"/>
              </a:rPr>
              <a:t>4. Exoplanet </a:t>
            </a:r>
            <a:r>
              <a:rPr lang="en-US" sz="3200" b="1" dirty="0">
                <a:solidFill>
                  <a:schemeClr val="bg1"/>
                </a:solidFill>
                <a:latin typeface="Arial" panose="020B0604020202020204" pitchFamily="34" charset="0"/>
                <a:cs typeface="Arial" panose="020B0604020202020204" pitchFamily="34" charset="0"/>
              </a:rPr>
              <a:t>Characterization:</a:t>
            </a:r>
            <a:endParaRPr sz="3200" b="1" dirty="0">
              <a:solidFill>
                <a:schemeClr val="bg1"/>
              </a:solidFill>
              <a:latin typeface="Arial Rounded MT Bold" panose="020F0704030504030204" pitchFamily="34" charset="0"/>
            </a:endParaRPr>
          </a:p>
        </p:txBody>
      </p:sp>
      <p:sp>
        <p:nvSpPr>
          <p:cNvPr id="10" name="TextBox 9"/>
          <p:cNvSpPr txBox="1"/>
          <p:nvPr/>
        </p:nvSpPr>
        <p:spPr>
          <a:xfrm>
            <a:off x="1261872" y="966652"/>
            <a:ext cx="9692699"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Visualize Relationships and Distributions:</a:t>
            </a:r>
            <a:endParaRPr lang="en-US" sz="2000"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717" y="1588831"/>
            <a:ext cx="7937008" cy="5001778"/>
          </a:xfrm>
          <a:prstGeom prst="rect">
            <a:avLst/>
          </a:prstGeom>
        </p:spPr>
      </p:pic>
    </p:spTree>
    <p:extLst>
      <p:ext uri="{BB962C8B-B14F-4D97-AF65-F5344CB8AC3E}">
        <p14:creationId xmlns:p14="http://schemas.microsoft.com/office/powerpoint/2010/main" val="335579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222069"/>
            <a:ext cx="10677580" cy="522514"/>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3200" b="1" dirty="0" smtClean="0">
                <a:solidFill>
                  <a:schemeClr val="bg1"/>
                </a:solidFill>
                <a:latin typeface="Arial" panose="020B0604020202020204" pitchFamily="34" charset="0"/>
                <a:cs typeface="Arial" panose="020B0604020202020204" pitchFamily="34" charset="0"/>
              </a:rPr>
              <a:t>4. Exoplanet </a:t>
            </a:r>
            <a:r>
              <a:rPr lang="en-US" sz="3200" b="1" dirty="0">
                <a:solidFill>
                  <a:schemeClr val="bg1"/>
                </a:solidFill>
                <a:latin typeface="Arial" panose="020B0604020202020204" pitchFamily="34" charset="0"/>
                <a:cs typeface="Arial" panose="020B0604020202020204" pitchFamily="34" charset="0"/>
              </a:rPr>
              <a:t>Characterization:</a:t>
            </a:r>
            <a:endParaRPr sz="3200" b="1" dirty="0">
              <a:solidFill>
                <a:schemeClr val="bg1"/>
              </a:solidFill>
              <a:latin typeface="Arial Rounded MT Bold" panose="020F0704030504030204" pitchFamily="34" charset="0"/>
            </a:endParaRPr>
          </a:p>
        </p:txBody>
      </p:sp>
      <p:sp>
        <p:nvSpPr>
          <p:cNvPr id="10" name="TextBox 9"/>
          <p:cNvSpPr txBox="1"/>
          <p:nvPr/>
        </p:nvSpPr>
        <p:spPr>
          <a:xfrm>
            <a:off x="1261872" y="966652"/>
            <a:ext cx="9692699" cy="400110"/>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Visualize Relationships and Distributions:</a:t>
            </a:r>
            <a:endParaRPr lang="en-US" sz="20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368" y="1588831"/>
            <a:ext cx="7699263" cy="5001778"/>
          </a:xfrm>
          <a:prstGeom prst="rect">
            <a:avLst/>
          </a:prstGeom>
        </p:spPr>
      </p:pic>
    </p:spTree>
    <p:extLst>
      <p:ext uri="{BB962C8B-B14F-4D97-AF65-F5344CB8AC3E}">
        <p14:creationId xmlns:p14="http://schemas.microsoft.com/office/powerpoint/2010/main" val="381455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1188720"/>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4400"/>
            </a:pPr>
            <a:r>
              <a:rPr lang="en-US" sz="5400" b="1" dirty="0">
                <a:solidFill>
                  <a:schemeClr val="bg1"/>
                </a:solidFill>
                <a:latin typeface="Arial Rounded MT Bold" panose="020F0704030504030204" pitchFamily="34" charset="0"/>
              </a:rPr>
              <a:t>Direct Imaging Analysis</a:t>
            </a:r>
            <a:endParaRPr sz="5400" b="1" dirty="0">
              <a:solidFill>
                <a:schemeClr val="bg1"/>
              </a:solidFill>
              <a:latin typeface="Arial Rounded MT Bold" panose="020F0704030504030204" pitchFamily="34" charset="0"/>
            </a:endParaRPr>
          </a:p>
        </p:txBody>
      </p:sp>
      <p:sp>
        <p:nvSpPr>
          <p:cNvPr id="10" name="TextBox 9"/>
          <p:cNvSpPr txBox="1"/>
          <p:nvPr/>
        </p:nvSpPr>
        <p:spPr>
          <a:xfrm>
            <a:off x="1249651" y="1920240"/>
            <a:ext cx="5085836" cy="1815882"/>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Direct Imaging: </a:t>
            </a:r>
            <a:r>
              <a:rPr lang="en-US" sz="1600" dirty="0">
                <a:solidFill>
                  <a:schemeClr val="bg1"/>
                </a:solidFill>
                <a:latin typeface="Arial" panose="020B0604020202020204" pitchFamily="34" charset="0"/>
                <a:cs typeface="Arial" panose="020B0604020202020204" pitchFamily="34" charset="0"/>
              </a:rPr>
              <a:t>Challenging technique to directly observe </a:t>
            </a:r>
            <a:r>
              <a:rPr lang="en-US" sz="1600" dirty="0" smtClean="0">
                <a:solidFill>
                  <a:schemeClr val="bg1"/>
                </a:solidFill>
                <a:latin typeface="Arial" panose="020B0604020202020204" pitchFamily="34" charset="0"/>
                <a:cs typeface="Arial" panose="020B0604020202020204" pitchFamily="34" charset="0"/>
              </a:rPr>
              <a:t>exoplanets</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Merged with </a:t>
            </a:r>
            <a:r>
              <a:rPr lang="en-US" sz="1600" b="1" dirty="0" err="1">
                <a:solidFill>
                  <a:schemeClr val="bg1"/>
                </a:solidFill>
                <a:latin typeface="Arial" panose="020B0604020202020204" pitchFamily="34" charset="0"/>
                <a:cs typeface="Arial" panose="020B0604020202020204" pitchFamily="34" charset="0"/>
              </a:rPr>
              <a:t>planetary_dataset</a:t>
            </a:r>
            <a:r>
              <a:rPr lang="en-US" sz="1600" b="1" dirty="0">
                <a:solidFill>
                  <a:schemeClr val="bg1"/>
                </a:solidFill>
                <a:latin typeface="Arial" panose="020B0604020202020204" pitchFamily="34" charset="0"/>
                <a:cs typeface="Arial" panose="020B0604020202020204" pitchFamily="34" charset="0"/>
              </a:rPr>
              <a:t> by planet </a:t>
            </a:r>
            <a:r>
              <a:rPr lang="en-US" sz="1600" b="1" dirty="0" smtClean="0">
                <a:solidFill>
                  <a:schemeClr val="bg1"/>
                </a:solidFill>
                <a:latin typeface="Arial" panose="020B0604020202020204" pitchFamily="34" charset="0"/>
                <a:cs typeface="Arial" panose="020B0604020202020204" pitchFamily="34" charset="0"/>
              </a:rPr>
              <a:t>name</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FFFF00"/>
                </a:solidFill>
                <a:latin typeface="Arial" panose="020B0604020202020204" pitchFamily="34" charset="0"/>
                <a:cs typeface="Arial" panose="020B0604020202020204" pitchFamily="34" charset="0"/>
              </a:rPr>
              <a:t>Average Temperature of Directly Imaged Planets: </a:t>
            </a:r>
            <a:r>
              <a:rPr lang="en-US" sz="1600" b="1" dirty="0" smtClean="0">
                <a:solidFill>
                  <a:srgbClr val="FFFF00"/>
                </a:solidFill>
                <a:latin typeface="Arial" panose="020B0604020202020204" pitchFamily="34" charset="0"/>
                <a:cs typeface="Arial" panose="020B0604020202020204" pitchFamily="34" charset="0"/>
              </a:rPr>
              <a:t>1369.74 K</a:t>
            </a:r>
            <a:endParaRPr lang="en-US" sz="1600" b="1" dirty="0">
              <a:solidFill>
                <a:srgbClr val="FFFF00"/>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487" y="2009073"/>
            <a:ext cx="5514388" cy="4130469"/>
          </a:xfrm>
          <a:prstGeom prst="rect">
            <a:avLst/>
          </a:prstGeom>
        </p:spPr>
      </p:pic>
    </p:spTree>
    <p:extLst>
      <p:ext uri="{BB962C8B-B14F-4D97-AF65-F5344CB8AC3E}">
        <p14:creationId xmlns:p14="http://schemas.microsoft.com/office/powerpoint/2010/main" val="320969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Motivation</a:t>
            </a:r>
            <a:endParaRPr sz="6000" b="1" dirty="0">
              <a:solidFill>
                <a:schemeClr val="bg1"/>
              </a:solidFill>
              <a:latin typeface="Arial Rounded MT Bold" panose="020F0704030504030204" pitchFamily="34" charset="0"/>
            </a:endParaRPr>
          </a:p>
        </p:txBody>
      </p:sp>
      <p:sp>
        <p:nvSpPr>
          <p:cNvPr id="9" name="Google Shape;117;p2"/>
          <p:cNvSpPr txBox="1">
            <a:spLocks/>
          </p:cNvSpPr>
          <p:nvPr/>
        </p:nvSpPr>
        <p:spPr>
          <a:xfrm>
            <a:off x="1261872" y="3317321"/>
            <a:ext cx="8595300" cy="2905435"/>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15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Limited Understanding: </a:t>
            </a:r>
            <a:r>
              <a:rPr lang="en-US" sz="1600" dirty="0" smtClean="0">
                <a:solidFill>
                  <a:schemeClr val="bg1"/>
                </a:solidFill>
                <a:latin typeface="Arial" panose="020B0604020202020204" pitchFamily="34" charset="0"/>
                <a:cs typeface="Arial" panose="020B0604020202020204" pitchFamily="34" charset="0"/>
              </a:rPr>
              <a:t>We miss the chance to deepen our comprehension of habitable exoplanets and their potential implications for life beyond Earth.</a:t>
            </a:r>
          </a:p>
          <a:p>
            <a:pPr marL="182880" indent="-182880">
              <a:lnSpc>
                <a:spcPct val="150000"/>
              </a:lnSpc>
              <a:spcBef>
                <a:spcPts val="0"/>
              </a:spcBef>
              <a:buSzPts val="1440"/>
            </a:pPr>
            <a:endParaRPr lang="en-US" sz="1600" b="1" dirty="0" smtClean="0">
              <a:solidFill>
                <a:schemeClr val="bg1"/>
              </a:solidFill>
              <a:latin typeface="Arial" panose="020B0604020202020204" pitchFamily="34" charset="0"/>
              <a:cs typeface="Arial" panose="020B0604020202020204" pitchFamily="34" charset="0"/>
            </a:endParaRPr>
          </a:p>
          <a:p>
            <a:pPr marL="182880" indent="-182880">
              <a:lnSpc>
                <a:spcPct val="150000"/>
              </a:lnSpc>
              <a:spcBef>
                <a:spcPts val="0"/>
              </a:spcBef>
              <a:buSzPts val="1440"/>
            </a:pPr>
            <a:r>
              <a:rPr lang="en-US" sz="1600" b="1" dirty="0" smtClean="0">
                <a:solidFill>
                  <a:schemeClr val="bg1"/>
                </a:solidFill>
                <a:latin typeface="Arial" panose="020B0604020202020204" pitchFamily="34" charset="0"/>
                <a:cs typeface="Arial" panose="020B0604020202020204" pitchFamily="34" charset="0"/>
              </a:rPr>
              <a:t>Stagnation in Space Exploration: </a:t>
            </a:r>
            <a:r>
              <a:rPr lang="en-US" sz="1600" dirty="0" smtClean="0">
                <a:solidFill>
                  <a:schemeClr val="bg1"/>
                </a:solidFill>
                <a:latin typeface="Arial" panose="020B0604020202020204" pitchFamily="34" charset="0"/>
                <a:cs typeface="Arial" panose="020B0604020202020204" pitchFamily="34" charset="0"/>
              </a:rPr>
              <a:t>The project's absence hinders advancements in space exploration, limiting our ability to identify potential destinations for future missions.</a:t>
            </a:r>
            <a:endParaRPr lang="en-US" sz="1600"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1261872" y="2057220"/>
            <a:ext cx="9692699" cy="1077218"/>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Consequences of Not Undertaking the Project:</a:t>
            </a:r>
          </a:p>
          <a:p>
            <a:endParaRPr lang="en-US" sz="1600" dirty="0" smtClean="0">
              <a:solidFill>
                <a:schemeClr val="bg1"/>
              </a:solidFill>
              <a:latin typeface="Arial" panose="020B0604020202020204" pitchFamily="34" charset="0"/>
              <a:cs typeface="Arial" panose="020B0604020202020204" pitchFamily="34" charset="0"/>
            </a:endParaRPr>
          </a:p>
          <a:p>
            <a:r>
              <a:rPr lang="en-US" sz="1600" dirty="0" smtClean="0">
                <a:solidFill>
                  <a:schemeClr val="bg1"/>
                </a:solidFill>
                <a:latin typeface="Arial" panose="020B0604020202020204" pitchFamily="34" charset="0"/>
                <a:cs typeface="Arial" panose="020B0604020202020204" pitchFamily="34" charset="0"/>
              </a:rPr>
              <a:t>Without embarking on this project, we risk missing crucial opportunities for scientific exploration and discovery. The absence of this initiative means:</a:t>
            </a: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172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535577"/>
          </a:xfrm>
          <a:prstGeom prst="rect">
            <a:avLst/>
          </a:prstGeom>
          <a:noFill/>
          <a:ln>
            <a:noFill/>
          </a:ln>
        </p:spPr>
        <p:txBody>
          <a:bodyPr spcFirstLastPara="1" wrap="square" lIns="91425" tIns="45700" rIns="91425" bIns="45700" anchor="b" anchorCtr="0">
            <a:noAutofit/>
          </a:bodyPr>
          <a:lstStyle/>
          <a:p>
            <a:pPr lvl="0">
              <a:spcBef>
                <a:spcPts val="0"/>
              </a:spcBef>
              <a:buClr>
                <a:schemeClr val="dk1"/>
              </a:buClr>
              <a:buSzPts val="4400"/>
            </a:pPr>
            <a:r>
              <a:rPr lang="en-US" sz="3600" b="1" dirty="0">
                <a:solidFill>
                  <a:schemeClr val="bg1"/>
                </a:solidFill>
                <a:latin typeface="Arial Rounded MT Bold" panose="020F0704030504030204" pitchFamily="34" charset="0"/>
              </a:rPr>
              <a:t>Direct Imaging Analysis</a:t>
            </a:r>
            <a:endParaRPr sz="3600" b="1" dirty="0">
              <a:solidFill>
                <a:schemeClr val="bg1"/>
              </a:solidFill>
              <a:latin typeface="Arial Rounded MT Bold" panose="020F07040305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660" y="1071153"/>
            <a:ext cx="6837099" cy="5615307"/>
          </a:xfrm>
          <a:prstGeom prst="rect">
            <a:avLst/>
          </a:prstGeom>
        </p:spPr>
      </p:pic>
    </p:spTree>
    <p:extLst>
      <p:ext uri="{BB962C8B-B14F-4D97-AF65-F5344CB8AC3E}">
        <p14:creationId xmlns:p14="http://schemas.microsoft.com/office/powerpoint/2010/main" val="425107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391886"/>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2800" b="1" dirty="0">
                <a:solidFill>
                  <a:schemeClr val="bg1"/>
                </a:solidFill>
                <a:latin typeface="Arial Rounded MT Bold" panose="020F0704030504030204" pitchFamily="34" charset="0"/>
              </a:rPr>
              <a:t>Direct Imaging Analysis (cont.)</a:t>
            </a:r>
            <a:endParaRPr sz="2800" b="1" dirty="0">
              <a:solidFill>
                <a:schemeClr val="bg1"/>
              </a:solidFill>
              <a:latin typeface="Arial Rounded MT Bold" panose="020F0704030504030204" pitchFamily="34" charset="0"/>
            </a:endParaRPr>
          </a:p>
        </p:txBody>
      </p:sp>
      <p:sp>
        <p:nvSpPr>
          <p:cNvPr id="10" name="TextBox 9"/>
          <p:cNvSpPr txBox="1"/>
          <p:nvPr/>
        </p:nvSpPr>
        <p:spPr>
          <a:xfrm>
            <a:off x="1261872" y="784852"/>
            <a:ext cx="9692699"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Cluster Analysis (K-means): </a:t>
            </a:r>
            <a:r>
              <a:rPr lang="en-US" sz="1600" dirty="0">
                <a:solidFill>
                  <a:schemeClr val="bg1"/>
                </a:solidFill>
                <a:latin typeface="Arial" panose="020B0604020202020204" pitchFamily="34" charset="0"/>
                <a:cs typeface="Arial" panose="020B0604020202020204" pitchFamily="34" charset="0"/>
              </a:rPr>
              <a:t>Grouping planets based on </a:t>
            </a:r>
            <a:r>
              <a:rPr lang="en-US" sz="1600" b="1" dirty="0">
                <a:solidFill>
                  <a:schemeClr val="bg1"/>
                </a:solidFill>
                <a:latin typeface="Arial" panose="020B0604020202020204" pitchFamily="34" charset="0"/>
                <a:cs typeface="Arial" panose="020B0604020202020204" pitchFamily="34" charset="0"/>
              </a:rPr>
              <a:t>temperature, radius</a:t>
            </a:r>
            <a:r>
              <a:rPr lang="en-US" sz="1600" dirty="0">
                <a:solidFill>
                  <a:schemeClr val="bg1"/>
                </a:solidFill>
                <a:latin typeface="Arial" panose="020B0604020202020204" pitchFamily="34" charset="0"/>
                <a:cs typeface="Arial" panose="020B0604020202020204" pitchFamily="34" charset="0"/>
              </a:rPr>
              <a:t>, and </a:t>
            </a:r>
            <a:r>
              <a:rPr lang="en-US" sz="1600" b="1" dirty="0" smtClean="0">
                <a:solidFill>
                  <a:schemeClr val="bg1"/>
                </a:solidFill>
                <a:latin typeface="Arial" panose="020B0604020202020204" pitchFamily="34" charset="0"/>
                <a:cs typeface="Arial" panose="020B0604020202020204" pitchFamily="34" charset="0"/>
              </a:rPr>
              <a:t>mass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524" y="1305281"/>
            <a:ext cx="5874150" cy="5367187"/>
          </a:xfrm>
          <a:prstGeom prst="rect">
            <a:avLst/>
          </a:prstGeom>
        </p:spPr>
      </p:pic>
    </p:spTree>
    <p:extLst>
      <p:ext uri="{BB962C8B-B14F-4D97-AF65-F5344CB8AC3E}">
        <p14:creationId xmlns:p14="http://schemas.microsoft.com/office/powerpoint/2010/main" val="155203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391886"/>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2800" b="1" dirty="0">
                <a:solidFill>
                  <a:schemeClr val="bg1"/>
                </a:solidFill>
                <a:latin typeface="Arial Rounded MT Bold" panose="020F0704030504030204" pitchFamily="34" charset="0"/>
              </a:rPr>
              <a:t>Direct Imaging Analysis (cont.)</a:t>
            </a:r>
            <a:endParaRPr sz="2800" b="1" dirty="0">
              <a:solidFill>
                <a:schemeClr val="bg1"/>
              </a:solidFill>
              <a:latin typeface="Arial Rounded MT Bold" panose="020F0704030504030204" pitchFamily="34" charset="0"/>
            </a:endParaRPr>
          </a:p>
        </p:txBody>
      </p:sp>
      <p:sp>
        <p:nvSpPr>
          <p:cNvPr id="7" name="TextBox 6"/>
          <p:cNvSpPr txBox="1"/>
          <p:nvPr/>
        </p:nvSpPr>
        <p:spPr>
          <a:xfrm>
            <a:off x="1261872" y="1299444"/>
            <a:ext cx="9692699" cy="4524315"/>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Temperature vs. Temperature (Diagonal):</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Key Insight: Reveals three distinct temperature groups.</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0: Mostly cooler planets (below 1000K).</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1: Intermediate temperatures (1000K-2000K).</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2: Hottest planets (above 2000K</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Temperature vs. Radius:</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Key Insight: Suggests larger planets may be slightly cooler.</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Most planets in Cluster 2 (hottest) have small radii.</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Some overlap exists between clusters, indicating temperature isn't solely determined by size</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Temperature vs. Mass:</a:t>
            </a:r>
          </a:p>
          <a:p>
            <a:pPr marL="742950" lvl="1"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Key Insight: No clear trend between mass and temperature.</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Points are scattered, suggesting complex relationships with other factors like composition and age</a:t>
            </a:r>
            <a:r>
              <a:rPr lang="en-US" sz="1600" dirty="0" smtClean="0">
                <a:solidFill>
                  <a:schemeClr val="bg1"/>
                </a:solidFill>
                <a:latin typeface="Arial" panose="020B0604020202020204" pitchFamily="34" charset="0"/>
                <a:cs typeface="Arial" panose="020B0604020202020204" pitchFamily="34" charset="0"/>
              </a:rPr>
              <a:t>.</a:t>
            </a:r>
            <a:endParaRPr lang="en-US" sz="1600"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1261872" y="784852"/>
            <a:ext cx="9692699"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Cluster Analysis (K-means): </a:t>
            </a:r>
            <a:r>
              <a:rPr lang="en-US" sz="1600" dirty="0">
                <a:solidFill>
                  <a:schemeClr val="bg1"/>
                </a:solidFill>
                <a:latin typeface="Arial" panose="020B0604020202020204" pitchFamily="34" charset="0"/>
                <a:cs typeface="Arial" panose="020B0604020202020204" pitchFamily="34" charset="0"/>
              </a:rPr>
              <a:t>Grouping planets based on temperature, radius, and </a:t>
            </a:r>
            <a:r>
              <a:rPr lang="en-US" sz="1600" dirty="0" smtClean="0">
                <a:solidFill>
                  <a:schemeClr val="bg1"/>
                </a:solidFill>
                <a:latin typeface="Arial" panose="020B0604020202020204" pitchFamily="34" charset="0"/>
                <a:cs typeface="Arial" panose="020B0604020202020204" pitchFamily="34" charset="0"/>
              </a:rPr>
              <a:t>mass</a:t>
            </a:r>
          </a:p>
        </p:txBody>
      </p:sp>
    </p:spTree>
    <p:extLst>
      <p:ext uri="{BB962C8B-B14F-4D97-AF65-F5344CB8AC3E}">
        <p14:creationId xmlns:p14="http://schemas.microsoft.com/office/powerpoint/2010/main" val="132028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391886"/>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2800" b="1" dirty="0">
                <a:solidFill>
                  <a:schemeClr val="bg1"/>
                </a:solidFill>
                <a:latin typeface="Arial Rounded MT Bold" panose="020F0704030504030204" pitchFamily="34" charset="0"/>
              </a:rPr>
              <a:t>Direct Imaging Analysis (cont.)</a:t>
            </a:r>
            <a:endParaRPr sz="2800" b="1" dirty="0">
              <a:solidFill>
                <a:schemeClr val="bg1"/>
              </a:solidFill>
              <a:latin typeface="Arial Rounded MT Bold" panose="020F0704030504030204" pitchFamily="34" charset="0"/>
            </a:endParaRPr>
          </a:p>
        </p:txBody>
      </p:sp>
      <p:sp>
        <p:nvSpPr>
          <p:cNvPr id="7" name="TextBox 6"/>
          <p:cNvSpPr txBox="1"/>
          <p:nvPr/>
        </p:nvSpPr>
        <p:spPr>
          <a:xfrm>
            <a:off x="1261872" y="1299444"/>
            <a:ext cx="9692699" cy="4524315"/>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Radius vs. Radius (Diagonal):</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Key Insight: Displays the size distribution across clusters.</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0: Predominantly small planets.</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Clusters 1 &amp; 2: Mix of small and large planets, with cluster 2 skewed slightly larger</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Radius vs. Mass:</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Key Insight: Larger planets tend to be more massive.</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2 (hottest) has the most massive planets.</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Some smaller planets in clusters 1 &amp; 2 are relatively massive, suggesting higher densities</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Mass vs. Mass (Diagonal):</a:t>
            </a:r>
          </a:p>
          <a:p>
            <a:pPr marL="285750" indent="-285750">
              <a:buFont typeface="Arial" panose="020B0604020202020204" pitchFamily="34" charset="0"/>
              <a:buChar char="•"/>
            </a:pPr>
            <a:endParaRPr lang="en-US" sz="1600" b="1"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Key Insight: Shows the distribution of masses in each cluster.</a:t>
            </a:r>
          </a:p>
          <a:p>
            <a:pPr marL="742950" lvl="1"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Cluster 0</a:t>
            </a:r>
            <a:r>
              <a:rPr lang="en-US" sz="1600" dirty="0">
                <a:solidFill>
                  <a:schemeClr val="bg1"/>
                </a:solidFill>
                <a:latin typeface="Arial" panose="020B0604020202020204" pitchFamily="34" charset="0"/>
                <a:cs typeface="Arial" panose="020B0604020202020204" pitchFamily="34" charset="0"/>
              </a:rPr>
              <a:t>: Mostly low-mass planets.</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1: Intermediate mass range.</a:t>
            </a:r>
          </a:p>
          <a:p>
            <a:pPr marL="742950" lvl="1"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Cluster 2: Wide mass distribution, including the most massive planets.</a:t>
            </a:r>
          </a:p>
        </p:txBody>
      </p:sp>
      <p:sp>
        <p:nvSpPr>
          <p:cNvPr id="10" name="TextBox 9"/>
          <p:cNvSpPr txBox="1"/>
          <p:nvPr/>
        </p:nvSpPr>
        <p:spPr>
          <a:xfrm>
            <a:off x="1261872" y="784852"/>
            <a:ext cx="9692699"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Cluster Analysis (K-means): </a:t>
            </a:r>
            <a:r>
              <a:rPr lang="en-US" sz="1600" dirty="0">
                <a:solidFill>
                  <a:schemeClr val="bg1"/>
                </a:solidFill>
                <a:latin typeface="Arial" panose="020B0604020202020204" pitchFamily="34" charset="0"/>
                <a:cs typeface="Arial" panose="020B0604020202020204" pitchFamily="34" charset="0"/>
              </a:rPr>
              <a:t>Grouping planets based on temperature, radius, and </a:t>
            </a:r>
            <a:r>
              <a:rPr lang="en-US" sz="1600" dirty="0" smtClean="0">
                <a:solidFill>
                  <a:schemeClr val="bg1"/>
                </a:solidFill>
                <a:latin typeface="Arial" panose="020B0604020202020204" pitchFamily="34" charset="0"/>
                <a:cs typeface="Arial" panose="020B0604020202020204" pitchFamily="34" charset="0"/>
              </a:rPr>
              <a:t>mass</a:t>
            </a:r>
          </a:p>
        </p:txBody>
      </p:sp>
    </p:spTree>
    <p:extLst>
      <p:ext uri="{BB962C8B-B14F-4D97-AF65-F5344CB8AC3E}">
        <p14:creationId xmlns:p14="http://schemas.microsoft.com/office/powerpoint/2010/main" val="244064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677580" cy="391886"/>
          </a:xfrm>
          <a:prstGeom prst="rect">
            <a:avLst/>
          </a:prstGeom>
          <a:noFill/>
          <a:ln>
            <a:noFill/>
          </a:ln>
        </p:spPr>
        <p:txBody>
          <a:bodyPr spcFirstLastPara="1" wrap="square" lIns="91425" tIns="45700" rIns="91425" bIns="45700" anchor="b" anchorCtr="0">
            <a:normAutofit fontScale="90000"/>
          </a:bodyPr>
          <a:lstStyle/>
          <a:p>
            <a:pPr lvl="0">
              <a:spcBef>
                <a:spcPts val="0"/>
              </a:spcBef>
              <a:buClr>
                <a:schemeClr val="dk1"/>
              </a:buClr>
              <a:buSzPts val="4400"/>
            </a:pPr>
            <a:r>
              <a:rPr lang="en-US" sz="2800" b="1" dirty="0">
                <a:solidFill>
                  <a:schemeClr val="bg1"/>
                </a:solidFill>
                <a:latin typeface="Arial Rounded MT Bold" panose="020F0704030504030204" pitchFamily="34" charset="0"/>
              </a:rPr>
              <a:t>Direct Imaging Analysis (cont.)</a:t>
            </a:r>
            <a:endParaRPr sz="2800" b="1" dirty="0">
              <a:solidFill>
                <a:schemeClr val="bg1"/>
              </a:solidFill>
              <a:latin typeface="Arial Rounded MT Bold" panose="020F0704030504030204" pitchFamily="34" charset="0"/>
            </a:endParaRPr>
          </a:p>
        </p:txBody>
      </p:sp>
      <p:sp>
        <p:nvSpPr>
          <p:cNvPr id="10" name="TextBox 9"/>
          <p:cNvSpPr txBox="1"/>
          <p:nvPr/>
        </p:nvSpPr>
        <p:spPr>
          <a:xfrm>
            <a:off x="1261872" y="784852"/>
            <a:ext cx="9692699"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solidFill>
                  <a:schemeClr val="bg1"/>
                </a:solidFill>
                <a:latin typeface="Arial" panose="020B0604020202020204" pitchFamily="34" charset="0"/>
                <a:cs typeface="Arial" panose="020B0604020202020204" pitchFamily="34" charset="0"/>
              </a:rPr>
              <a:t>3dScattor Plot of Clusters</a:t>
            </a: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285" y="1146719"/>
            <a:ext cx="7319429" cy="5322207"/>
          </a:xfrm>
          <a:prstGeom prst="rect">
            <a:avLst/>
          </a:prstGeom>
        </p:spPr>
      </p:pic>
    </p:spTree>
    <p:extLst>
      <p:ext uri="{BB962C8B-B14F-4D97-AF65-F5344CB8AC3E}">
        <p14:creationId xmlns:p14="http://schemas.microsoft.com/office/powerpoint/2010/main" val="392105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351008" cy="730981"/>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a:solidFill>
                  <a:schemeClr val="bg1"/>
                </a:solidFill>
                <a:latin typeface="Arial Rounded MT Bold" panose="020F0704030504030204" pitchFamily="34" charset="0"/>
              </a:rPr>
              <a:t>Key Findings and Future Directions</a:t>
            </a:r>
            <a:endParaRPr b="1" dirty="0">
              <a:solidFill>
                <a:schemeClr val="bg1"/>
              </a:solidFill>
              <a:latin typeface="Arial Rounded MT Bold" panose="020F0704030504030204" pitchFamily="34" charset="0"/>
            </a:endParaRPr>
          </a:p>
        </p:txBody>
      </p:sp>
      <p:sp>
        <p:nvSpPr>
          <p:cNvPr id="10" name="TextBox 9"/>
          <p:cNvSpPr txBox="1"/>
          <p:nvPr/>
        </p:nvSpPr>
        <p:spPr>
          <a:xfrm>
            <a:off x="1261872" y="2207083"/>
            <a:ext cx="9692699" cy="2062103"/>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Potential Habitable Worlds:</a:t>
            </a:r>
            <a:r>
              <a:rPr lang="en-US" sz="1600" dirty="0">
                <a:solidFill>
                  <a:schemeClr val="bg1"/>
                </a:solidFill>
                <a:latin typeface="Arial" panose="020B0604020202020204" pitchFamily="34" charset="0"/>
                <a:cs typeface="Arial" panose="020B0604020202020204" pitchFamily="34" charset="0"/>
              </a:rPr>
              <a:t> A subset of exoplanets exhibit characteristics that place them within the habitable zone, suggesting the possibility of liquid water and conditions suitable for life as we know it</a:t>
            </a:r>
            <a:r>
              <a:rPr lang="en-US" sz="1600" dirty="0" smtClean="0">
                <a:solidFill>
                  <a:schemeClr val="bg1"/>
                </a:solidFill>
                <a:latin typeface="Arial" panose="020B0604020202020204" pitchFamily="34" charset="0"/>
                <a:cs typeface="Arial" panose="020B0604020202020204" pitchFamily="34" charset="0"/>
              </a:rPr>
              <a:t>.</a:t>
            </a:r>
          </a:p>
          <a:p>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Direct Imaging Challenges: </a:t>
            </a:r>
            <a:r>
              <a:rPr lang="en-US" sz="1600" dirty="0">
                <a:solidFill>
                  <a:schemeClr val="bg1"/>
                </a:solidFill>
                <a:latin typeface="Arial" panose="020B0604020202020204" pitchFamily="34" charset="0"/>
                <a:cs typeface="Arial" panose="020B0604020202020204" pitchFamily="34" charset="0"/>
              </a:rPr>
              <a:t>Directly imaged exoplanets tend to be large and hot, suggesting biases in our current detection methods</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Cluster Analysis Insights:</a:t>
            </a:r>
            <a:r>
              <a:rPr lang="en-US" sz="1600" dirty="0">
                <a:solidFill>
                  <a:schemeClr val="bg1"/>
                </a:solidFill>
                <a:latin typeface="Arial" panose="020B0604020202020204" pitchFamily="34" charset="0"/>
                <a:cs typeface="Arial" panose="020B0604020202020204" pitchFamily="34" charset="0"/>
              </a:rPr>
              <a:t> Clustering reveals distinct groups of exoplanets based on size, mass, and temperature, suggesting potential patterns in planetary formation and evolution.</a:t>
            </a:r>
          </a:p>
        </p:txBody>
      </p:sp>
      <p:sp>
        <p:nvSpPr>
          <p:cNvPr id="6" name="Google Shape;116;p2"/>
          <p:cNvSpPr txBox="1">
            <a:spLocks/>
          </p:cNvSpPr>
          <p:nvPr/>
        </p:nvSpPr>
        <p:spPr>
          <a:xfrm>
            <a:off x="1261872" y="1370791"/>
            <a:ext cx="10351008" cy="562242"/>
          </a:xfrm>
          <a:prstGeom prst="rect">
            <a:avLst/>
          </a:prstGeom>
          <a:noFill/>
          <a:ln>
            <a:noFill/>
          </a:ln>
        </p:spPr>
        <p:txBody>
          <a:bodyPr spcFirstLastPara="1" vert="horz" wrap="square" lIns="91425" tIns="45700" rIns="91425" bIns="4570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400" b="1" dirty="0">
                <a:solidFill>
                  <a:schemeClr val="bg1"/>
                </a:solidFill>
                <a:latin typeface="Arial Rounded MT Bold" panose="020F0704030504030204" pitchFamily="34" charset="0"/>
              </a:rPr>
              <a:t>Key Findings:</a:t>
            </a:r>
          </a:p>
        </p:txBody>
      </p:sp>
    </p:spTree>
    <p:extLst>
      <p:ext uri="{BB962C8B-B14F-4D97-AF65-F5344CB8AC3E}">
        <p14:creationId xmlns:p14="http://schemas.microsoft.com/office/powerpoint/2010/main" val="59340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10351008" cy="730981"/>
          </a:xfrm>
          <a:prstGeom prst="rect">
            <a:avLst/>
          </a:prstGeom>
          <a:noFill/>
          <a:ln>
            <a:noFill/>
          </a:ln>
        </p:spPr>
        <p:txBody>
          <a:bodyPr spcFirstLastPara="1" wrap="square" lIns="91425" tIns="45700" rIns="91425" bIns="45700" anchor="b" anchorCtr="0">
            <a:normAutofit/>
          </a:bodyPr>
          <a:lstStyle/>
          <a:p>
            <a:pPr lvl="0">
              <a:spcBef>
                <a:spcPts val="0"/>
              </a:spcBef>
              <a:buClr>
                <a:schemeClr val="dk1"/>
              </a:buClr>
              <a:buSzPts val="4400"/>
            </a:pPr>
            <a:r>
              <a:rPr lang="en-US" b="1" dirty="0">
                <a:solidFill>
                  <a:schemeClr val="bg1"/>
                </a:solidFill>
                <a:latin typeface="Arial Rounded MT Bold" panose="020F0704030504030204" pitchFamily="34" charset="0"/>
              </a:rPr>
              <a:t>Key Findings and Future Directions</a:t>
            </a:r>
            <a:endParaRPr b="1" dirty="0">
              <a:solidFill>
                <a:schemeClr val="bg1"/>
              </a:solidFill>
              <a:latin typeface="Arial Rounded MT Bold" panose="020F0704030504030204" pitchFamily="34" charset="0"/>
            </a:endParaRPr>
          </a:p>
        </p:txBody>
      </p:sp>
      <p:sp>
        <p:nvSpPr>
          <p:cNvPr id="10" name="TextBox 9"/>
          <p:cNvSpPr txBox="1"/>
          <p:nvPr/>
        </p:nvSpPr>
        <p:spPr>
          <a:xfrm>
            <a:off x="1261872" y="2350775"/>
            <a:ext cx="9692699"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Crude Greenhouse Effect Estimation:</a:t>
            </a:r>
            <a:r>
              <a:rPr lang="en-US" sz="1600" dirty="0">
                <a:solidFill>
                  <a:schemeClr val="bg1"/>
                </a:solidFill>
                <a:latin typeface="Arial" panose="020B0604020202020204" pitchFamily="34" charset="0"/>
                <a:cs typeface="Arial" panose="020B0604020202020204" pitchFamily="34" charset="0"/>
              </a:rPr>
              <a:t> The greenhouse factor is estimated based on basic properties like size and density, and may not accurately reflect the complex atmospheric processes that influence a planet's temperature</a:t>
            </a:r>
            <a:r>
              <a:rPr lang="en-US" sz="1600" dirty="0" smtClean="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chemeClr val="bg1"/>
                </a:solidFill>
                <a:latin typeface="Arial" panose="020B0604020202020204" pitchFamily="34" charset="0"/>
                <a:cs typeface="Arial" panose="020B0604020202020204" pitchFamily="34" charset="0"/>
              </a:rPr>
              <a:t>Small Sample Size for Direct Imaging:</a:t>
            </a:r>
            <a:r>
              <a:rPr lang="en-US" sz="1600" dirty="0">
                <a:solidFill>
                  <a:schemeClr val="bg1"/>
                </a:solidFill>
                <a:latin typeface="Arial" panose="020B0604020202020204" pitchFamily="34" charset="0"/>
                <a:cs typeface="Arial" panose="020B0604020202020204" pitchFamily="34" charset="0"/>
              </a:rPr>
              <a:t> Directly imaged exoplanets constitute a small fraction of the known exoplanet population, limiting our ability to generalize findings about their characteristics.</a:t>
            </a:r>
          </a:p>
        </p:txBody>
      </p:sp>
      <p:sp>
        <p:nvSpPr>
          <p:cNvPr id="6" name="Google Shape;116;p2"/>
          <p:cNvSpPr txBox="1">
            <a:spLocks/>
          </p:cNvSpPr>
          <p:nvPr/>
        </p:nvSpPr>
        <p:spPr>
          <a:xfrm>
            <a:off x="1261872" y="1298946"/>
            <a:ext cx="10351008" cy="562242"/>
          </a:xfrm>
          <a:prstGeom prst="rect">
            <a:avLst/>
          </a:prstGeom>
          <a:noFill/>
          <a:ln>
            <a:noFill/>
          </a:ln>
        </p:spPr>
        <p:txBody>
          <a:bodyPr spcFirstLastPara="1" vert="horz" wrap="square" lIns="91425" tIns="45700" rIns="91425" bIns="4570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pPr>
            <a:r>
              <a:rPr lang="en-US" sz="2400" b="1" dirty="0">
                <a:solidFill>
                  <a:schemeClr val="bg1"/>
                </a:solidFill>
                <a:latin typeface="Arial Rounded MT Bold" panose="020F0704030504030204" pitchFamily="34" charset="0"/>
              </a:rPr>
              <a:t>Limitations:</a:t>
            </a:r>
          </a:p>
        </p:txBody>
      </p:sp>
    </p:spTree>
    <p:extLst>
      <p:ext uri="{BB962C8B-B14F-4D97-AF65-F5344CB8AC3E}">
        <p14:creationId xmlns:p14="http://schemas.microsoft.com/office/powerpoint/2010/main" val="61005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Objectives</a:t>
            </a:r>
            <a:endParaRPr sz="6000" b="1" dirty="0">
              <a:solidFill>
                <a:schemeClr val="bg1"/>
              </a:solidFill>
              <a:latin typeface="Arial Rounded MT Bold" panose="020F0704030504030204" pitchFamily="34" charset="0"/>
            </a:endParaRPr>
          </a:p>
        </p:txBody>
      </p:sp>
      <p:pic>
        <p:nvPicPr>
          <p:cNvPr id="6" name="Picture 5"/>
          <p:cNvPicPr>
            <a:picLocks noChangeAspect="1"/>
          </p:cNvPicPr>
          <p:nvPr/>
        </p:nvPicPr>
        <p:blipFill>
          <a:blip r:embed="rId3"/>
          <a:stretch>
            <a:fillRect/>
          </a:stretch>
        </p:blipFill>
        <p:spPr>
          <a:xfrm>
            <a:off x="116997" y="2355442"/>
            <a:ext cx="11982450" cy="3838575"/>
          </a:xfrm>
          <a:prstGeom prst="rect">
            <a:avLst/>
          </a:prstGeom>
        </p:spPr>
      </p:pic>
      <p:sp>
        <p:nvSpPr>
          <p:cNvPr id="9" name="TextBox 8"/>
          <p:cNvSpPr txBox="1"/>
          <p:nvPr/>
        </p:nvSpPr>
        <p:spPr>
          <a:xfrm>
            <a:off x="1261872" y="1730977"/>
            <a:ext cx="2983556"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FYP-I Timeline:</a:t>
            </a:r>
            <a:endParaRPr lang="en-US" sz="1600" dirty="0">
              <a:solidFill>
                <a:schemeClr val="bg1"/>
              </a:solidFill>
              <a:latin typeface="Arial" panose="020B0604020202020204" pitchFamily="34" charset="0"/>
              <a:cs typeface="Arial" panose="020B0604020202020204" pitchFamily="34" charset="0"/>
            </a:endParaRPr>
          </a:p>
        </p:txBody>
      </p:sp>
      <p:sp>
        <p:nvSpPr>
          <p:cNvPr id="2" name="Rounded Rectangle 1"/>
          <p:cNvSpPr/>
          <p:nvPr/>
        </p:nvSpPr>
        <p:spPr>
          <a:xfrm>
            <a:off x="7043738" y="3652839"/>
            <a:ext cx="4710112" cy="157162"/>
          </a:xfrm>
          <a:prstGeom prst="roundRect">
            <a:avLst/>
          </a:prstGeom>
          <a:solidFill>
            <a:srgbClr val="006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97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Objectives</a:t>
            </a:r>
            <a:endParaRPr sz="6000" b="1" dirty="0">
              <a:solidFill>
                <a:schemeClr val="bg1"/>
              </a:solidFill>
              <a:latin typeface="Arial Rounded MT Bold" panose="020F0704030504030204" pitchFamily="34" charset="0"/>
            </a:endParaRPr>
          </a:p>
        </p:txBody>
      </p:sp>
      <p:pic>
        <p:nvPicPr>
          <p:cNvPr id="2" name="Picture 1"/>
          <p:cNvPicPr>
            <a:picLocks noChangeAspect="1"/>
          </p:cNvPicPr>
          <p:nvPr/>
        </p:nvPicPr>
        <p:blipFill>
          <a:blip r:embed="rId3"/>
          <a:stretch>
            <a:fillRect/>
          </a:stretch>
        </p:blipFill>
        <p:spPr>
          <a:xfrm>
            <a:off x="285750" y="2414587"/>
            <a:ext cx="11620500" cy="2028825"/>
          </a:xfrm>
          <a:prstGeom prst="rect">
            <a:avLst/>
          </a:prstGeom>
        </p:spPr>
      </p:pic>
      <p:sp>
        <p:nvSpPr>
          <p:cNvPr id="7" name="TextBox 6"/>
          <p:cNvSpPr txBox="1"/>
          <p:nvPr/>
        </p:nvSpPr>
        <p:spPr>
          <a:xfrm>
            <a:off x="1261872" y="1730977"/>
            <a:ext cx="2983556"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FYP-II Timeline:</a:t>
            </a:r>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399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Expected Result</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258793"/>
            <a:ext cx="9692699" cy="297055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Unified platform with comprehensive exoplanet data</a:t>
            </a:r>
          </a:p>
          <a:p>
            <a:pPr marL="285750" indent="-285750">
              <a:lnSpc>
                <a:spcPct val="20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Refined and consistent dataset for advanced analysis</a:t>
            </a:r>
          </a:p>
          <a:p>
            <a:pPr marL="285750" indent="-285750">
              <a:lnSpc>
                <a:spcPct val="20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Visual representation of key exoplanet properties</a:t>
            </a:r>
          </a:p>
          <a:p>
            <a:pPr marL="285750" indent="-285750">
              <a:lnSpc>
                <a:spcPct val="20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Accurate stellar classification and habitable zone calculations</a:t>
            </a:r>
          </a:p>
          <a:p>
            <a:pPr marL="285750" indent="-285750">
              <a:lnSpc>
                <a:spcPct val="20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Enhanced exoplanet characterization algorithms</a:t>
            </a:r>
          </a:p>
          <a:p>
            <a:pPr marL="285750" indent="-285750">
              <a:lnSpc>
                <a:spcPct val="20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Trained machine learning model for precise habitability prediction</a:t>
            </a:r>
          </a:p>
        </p:txBody>
      </p:sp>
    </p:spTree>
    <p:extLst>
      <p:ext uri="{BB962C8B-B14F-4D97-AF65-F5344CB8AC3E}">
        <p14:creationId xmlns:p14="http://schemas.microsoft.com/office/powerpoint/2010/main" val="1161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Problem Statement</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2" y="2057220"/>
            <a:ext cx="9692699" cy="33855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The exploration of habitable exoplanets poses a multifaceted challenge.:</a:t>
            </a:r>
          </a:p>
        </p:txBody>
      </p:sp>
      <p:sp>
        <p:nvSpPr>
          <p:cNvPr id="7" name="Google Shape;117;p2"/>
          <p:cNvSpPr txBox="1">
            <a:spLocks/>
          </p:cNvSpPr>
          <p:nvPr/>
        </p:nvSpPr>
        <p:spPr>
          <a:xfrm>
            <a:off x="1261872" y="2529871"/>
            <a:ext cx="9692700" cy="3897055"/>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nSpc>
                <a:spcPct val="200000"/>
              </a:lnSpc>
              <a:spcBef>
                <a:spcPts val="0"/>
              </a:spcBef>
              <a:buSzPts val="1440"/>
            </a:pPr>
            <a:r>
              <a:rPr lang="en-US" sz="1600" dirty="0" smtClean="0">
                <a:solidFill>
                  <a:schemeClr val="bg1"/>
                </a:solidFill>
                <a:latin typeface="Arial" panose="020B0604020202020204" pitchFamily="34" charset="0"/>
                <a:cs typeface="Arial" panose="020B0604020202020204" pitchFamily="34" charset="0"/>
              </a:rPr>
              <a:t>Current data sources, while rich, lack a unified platform for comprehensive analysis and prediction of habitability.</a:t>
            </a:r>
          </a:p>
          <a:p>
            <a:pPr marL="182880" indent="-182880">
              <a:lnSpc>
                <a:spcPct val="200000"/>
              </a:lnSpc>
              <a:spcBef>
                <a:spcPts val="0"/>
              </a:spcBef>
              <a:buSzPts val="1440"/>
            </a:pPr>
            <a:r>
              <a:rPr lang="en-US" sz="1600" dirty="0" smtClean="0">
                <a:solidFill>
                  <a:schemeClr val="bg1"/>
                </a:solidFill>
                <a:latin typeface="Arial" panose="020B0604020202020204" pitchFamily="34" charset="0"/>
                <a:cs typeface="Arial" panose="020B0604020202020204" pitchFamily="34" charset="0"/>
              </a:rPr>
              <a:t>Existing methods for exoplanet characterization and habitable zone calculation require refinement.</a:t>
            </a:r>
          </a:p>
          <a:p>
            <a:pPr marL="182880" indent="-182880">
              <a:lnSpc>
                <a:spcPct val="200000"/>
              </a:lnSpc>
              <a:spcBef>
                <a:spcPts val="0"/>
              </a:spcBef>
              <a:buSzPts val="1440"/>
            </a:pPr>
            <a:r>
              <a:rPr lang="en-US" sz="1600" dirty="0" smtClean="0">
                <a:solidFill>
                  <a:schemeClr val="bg1"/>
                </a:solidFill>
                <a:latin typeface="Arial" panose="020B0604020202020204" pitchFamily="34" charset="0"/>
                <a:cs typeface="Arial" panose="020B0604020202020204" pitchFamily="34" charset="0"/>
              </a:rPr>
              <a:t>The absence of a sophisticated machine learning model limits our ability to predict habitability accurately.</a:t>
            </a:r>
          </a:p>
          <a:p>
            <a:pPr marL="182880" indent="-182880">
              <a:lnSpc>
                <a:spcPct val="200000"/>
              </a:lnSpc>
              <a:spcBef>
                <a:spcPts val="0"/>
              </a:spcBef>
              <a:buSzPts val="1440"/>
            </a:pPr>
            <a:r>
              <a:rPr lang="en-US" sz="1600" dirty="0" smtClean="0">
                <a:solidFill>
                  <a:schemeClr val="bg1"/>
                </a:solidFill>
                <a:latin typeface="Arial" panose="020B0604020202020204" pitchFamily="34" charset="0"/>
                <a:cs typeface="Arial" panose="020B0604020202020204" pitchFamily="34" charset="0"/>
              </a:rPr>
              <a:t>Additionally, the lack of an interactive visualization tool hampers public engagement and understanding. </a:t>
            </a:r>
          </a:p>
        </p:txBody>
      </p:sp>
    </p:spTree>
    <p:extLst>
      <p:ext uri="{BB962C8B-B14F-4D97-AF65-F5344CB8AC3E}">
        <p14:creationId xmlns:p14="http://schemas.microsoft.com/office/powerpoint/2010/main" val="179138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Team Work</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258793"/>
            <a:ext cx="9692699" cy="2554545"/>
          </a:xfrm>
          <a:prstGeom prst="rect">
            <a:avLst/>
          </a:prstGeom>
          <a:noFill/>
        </p:spPr>
        <p:txBody>
          <a:bodyPr wrap="square" rtlCol="0">
            <a:spAutoFit/>
          </a:bodyPr>
          <a:lstStyle/>
          <a:p>
            <a:pPr>
              <a:lnSpc>
                <a:spcPct val="200000"/>
              </a:lnSpc>
            </a:pPr>
            <a:r>
              <a:rPr lang="en-US" sz="1600" dirty="0" smtClean="0">
                <a:solidFill>
                  <a:schemeClr val="bg1"/>
                </a:solidFill>
                <a:latin typeface="Arial" panose="020B0604020202020204" pitchFamily="34" charset="0"/>
                <a:cs typeface="Arial" panose="020B0604020202020204" pitchFamily="34" charset="0"/>
              </a:rPr>
              <a:t>Given the solo nature of this project, all phases, from requirements to implementation, are led and executed by me. The effectiveness of work distribution is inherently streamlined, ensuring focused and consistent progress throughout each major phase. This approach allows for a seamless transition between project stages, eliminating the need for coordination among group members and providing an efficient and cohesive workflow.</a:t>
            </a:r>
          </a:p>
        </p:txBody>
      </p:sp>
    </p:spTree>
    <p:extLst>
      <p:ext uri="{BB962C8B-B14F-4D97-AF65-F5344CB8AC3E}">
        <p14:creationId xmlns:p14="http://schemas.microsoft.com/office/powerpoint/2010/main" val="266166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References</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232667"/>
            <a:ext cx="9692699" cy="5016758"/>
          </a:xfrm>
          <a:prstGeom prst="rect">
            <a:avLst/>
          </a:prstGeom>
          <a:noFill/>
        </p:spPr>
        <p:txBody>
          <a:bodyPr wrap="square" rtlCol="0">
            <a:spAutoFit/>
          </a:bodyPr>
          <a:lstStyle/>
          <a:p>
            <a:pPr>
              <a:lnSpc>
                <a:spcPct val="200000"/>
              </a:lnSpc>
            </a:pPr>
            <a:r>
              <a:rPr lang="en-US" sz="1600" b="1" dirty="0" smtClean="0">
                <a:solidFill>
                  <a:schemeClr val="bg1"/>
                </a:solidFill>
                <a:latin typeface="Arial" panose="020B0604020202020204" pitchFamily="34" charset="0"/>
                <a:cs typeface="Arial" panose="020B0604020202020204" pitchFamily="34" charset="0"/>
              </a:rPr>
              <a:t>Habitable planets around the star Gliese 581?</a:t>
            </a:r>
          </a:p>
          <a:p>
            <a:pPr>
              <a:lnSpc>
                <a:spcPct val="200000"/>
              </a:lnSpc>
            </a:pPr>
            <a:r>
              <a:rPr lang="en-US" sz="1600" dirty="0" smtClean="0">
                <a:solidFill>
                  <a:schemeClr val="bg1"/>
                </a:solidFill>
                <a:latin typeface="Arial" panose="020B0604020202020204" pitchFamily="34" charset="0"/>
                <a:cs typeface="Arial" panose="020B0604020202020204" pitchFamily="34" charset="0"/>
                <a:hlinkClick r:id="rId3"/>
              </a:rPr>
              <a:t>https://www.aanda.org/articles/aa/abs/2007/48/aa8091-07/aa8091-07.html</a:t>
            </a:r>
            <a:endParaRPr lang="en-US" sz="1600" dirty="0" smtClean="0">
              <a:solidFill>
                <a:schemeClr val="bg1"/>
              </a:solidFill>
              <a:latin typeface="Arial" panose="020B0604020202020204" pitchFamily="34" charset="0"/>
              <a:cs typeface="Arial" panose="020B0604020202020204" pitchFamily="34" charset="0"/>
            </a:endParaRPr>
          </a:p>
          <a:p>
            <a:pPr>
              <a:lnSpc>
                <a:spcPct val="200000"/>
              </a:lnSpc>
            </a:pPr>
            <a:r>
              <a:rPr lang="en-US" sz="1600" b="1" dirty="0">
                <a:solidFill>
                  <a:schemeClr val="bg1"/>
                </a:solidFill>
                <a:latin typeface="Arial" panose="020B0604020202020204" pitchFamily="34" charset="0"/>
                <a:cs typeface="Arial" panose="020B0604020202020204" pitchFamily="34" charset="0"/>
              </a:rPr>
              <a:t>The Occurrence of Rocky Habitable-zone Planets around Solar-like Stars from Kepler Data: </a:t>
            </a:r>
            <a:r>
              <a:rPr lang="en-US" sz="1600" dirty="0">
                <a:solidFill>
                  <a:schemeClr val="bg1"/>
                </a:solidFill>
                <a:latin typeface="Arial" panose="020B0604020202020204" pitchFamily="34" charset="0"/>
                <a:cs typeface="Arial" panose="020B0604020202020204" pitchFamily="34" charset="0"/>
                <a:hlinkClick r:id="rId4"/>
              </a:rPr>
              <a:t>https://iopscience.iop.org/article/10.3847/1538-3881/abc418/meta</a:t>
            </a:r>
            <a:endParaRPr lang="en-US" sz="1600" dirty="0">
              <a:solidFill>
                <a:schemeClr val="bg1"/>
              </a:solidFill>
              <a:latin typeface="Arial" panose="020B0604020202020204" pitchFamily="34" charset="0"/>
              <a:cs typeface="Arial" panose="020B0604020202020204" pitchFamily="34" charset="0"/>
            </a:endParaRPr>
          </a:p>
          <a:p>
            <a:pPr>
              <a:lnSpc>
                <a:spcPct val="200000"/>
              </a:lnSpc>
            </a:pPr>
            <a:endParaRPr lang="en-US" sz="1600" dirty="0" smtClean="0">
              <a:solidFill>
                <a:schemeClr val="bg1"/>
              </a:solidFill>
              <a:latin typeface="Arial" panose="020B0604020202020204" pitchFamily="34" charset="0"/>
              <a:cs typeface="Arial" panose="020B0604020202020204" pitchFamily="34" charset="0"/>
            </a:endParaRPr>
          </a:p>
          <a:p>
            <a:pPr>
              <a:lnSpc>
                <a:spcPct val="200000"/>
              </a:lnSpc>
            </a:pPr>
            <a:endParaRPr lang="en-US" sz="1600" dirty="0" smtClean="0">
              <a:solidFill>
                <a:schemeClr val="bg1"/>
              </a:solidFill>
              <a:latin typeface="Arial" panose="020B0604020202020204" pitchFamily="34" charset="0"/>
              <a:cs typeface="Arial" panose="020B0604020202020204" pitchFamily="34" charset="0"/>
            </a:endParaRPr>
          </a:p>
          <a:p>
            <a:pPr>
              <a:lnSpc>
                <a:spcPct val="200000"/>
              </a:lnSpc>
            </a:pPr>
            <a:endParaRPr lang="en-US" sz="1600" dirty="0">
              <a:solidFill>
                <a:schemeClr val="bg1"/>
              </a:solidFill>
              <a:latin typeface="Arial" panose="020B0604020202020204" pitchFamily="34" charset="0"/>
              <a:cs typeface="Arial" panose="020B0604020202020204" pitchFamily="34" charset="0"/>
            </a:endParaRPr>
          </a:p>
          <a:p>
            <a:pPr>
              <a:lnSpc>
                <a:spcPct val="200000"/>
              </a:lnSpc>
            </a:pPr>
            <a:endParaRPr lang="en-US" sz="1600" b="1" dirty="0" smtClean="0">
              <a:solidFill>
                <a:schemeClr val="bg1"/>
              </a:solidFill>
              <a:latin typeface="Arial" panose="020B0604020202020204" pitchFamily="34" charset="0"/>
              <a:cs typeface="Arial" panose="020B0604020202020204" pitchFamily="34" charset="0"/>
            </a:endParaRPr>
          </a:p>
          <a:p>
            <a:pPr>
              <a:lnSpc>
                <a:spcPct val="200000"/>
              </a:lnSpc>
            </a:pPr>
            <a:endParaRPr lang="en-US" sz="1600" b="1" dirty="0" smtClean="0">
              <a:solidFill>
                <a:schemeClr val="bg1"/>
              </a:solidFill>
              <a:latin typeface="Arial" panose="020B0604020202020204" pitchFamily="34" charset="0"/>
              <a:cs typeface="Arial" panose="020B0604020202020204" pitchFamily="34" charset="0"/>
            </a:endParaRPr>
          </a:p>
          <a:p>
            <a:pPr>
              <a:lnSpc>
                <a:spcPct val="200000"/>
              </a:lnSpc>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194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sz="6000" b="1" dirty="0" smtClean="0">
                <a:solidFill>
                  <a:schemeClr val="bg1"/>
                </a:solidFill>
                <a:latin typeface="Arial Rounded MT Bold" panose="020F0704030504030204" pitchFamily="34" charset="0"/>
              </a:rPr>
              <a:t>Solution Statement</a:t>
            </a:r>
            <a:endParaRPr sz="6000" b="1" dirty="0">
              <a:solidFill>
                <a:schemeClr val="bg1"/>
              </a:solidFill>
              <a:latin typeface="Arial Rounded MT Bold" panose="020F0704030504030204" pitchFamily="34" charset="0"/>
            </a:endParaRPr>
          </a:p>
        </p:txBody>
      </p:sp>
      <p:sp>
        <p:nvSpPr>
          <p:cNvPr id="10" name="TextBox 9"/>
          <p:cNvSpPr txBox="1"/>
          <p:nvPr/>
        </p:nvSpPr>
        <p:spPr>
          <a:xfrm>
            <a:off x="1261873" y="2024383"/>
            <a:ext cx="9692699" cy="4278094"/>
          </a:xfrm>
          <a:prstGeom prst="rect">
            <a:avLst/>
          </a:prstGeom>
          <a:noFill/>
        </p:spPr>
        <p:txBody>
          <a:bodyPr wrap="square" rtlCol="0">
            <a:spAutoFit/>
          </a:bodyPr>
          <a:lstStyle/>
          <a:p>
            <a:r>
              <a:rPr lang="en-US" sz="1600" b="1" dirty="0" smtClean="0">
                <a:solidFill>
                  <a:schemeClr val="bg1"/>
                </a:solidFill>
                <a:latin typeface="Arial" panose="020B0604020202020204" pitchFamily="34" charset="0"/>
                <a:cs typeface="Arial" panose="020B0604020202020204" pitchFamily="34" charset="0"/>
              </a:rPr>
              <a:t>This project aims to revolutionize the exploration of habitable exoplanets by:</a:t>
            </a:r>
          </a:p>
          <a:p>
            <a:endParaRPr lang="en-US" sz="1600" b="1" dirty="0" smtClean="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1. Unified Data Platform: </a:t>
            </a:r>
            <a:r>
              <a:rPr lang="en-US" sz="1600" dirty="0" smtClean="0">
                <a:solidFill>
                  <a:schemeClr val="bg1"/>
                </a:solidFill>
                <a:latin typeface="Arial" panose="020B0604020202020204" pitchFamily="34" charset="0"/>
                <a:cs typeface="Arial" panose="020B0604020202020204" pitchFamily="34" charset="0"/>
              </a:rPr>
              <a:t>Integrate diverse data sources into a unified platform for comprehensive analysis.</a:t>
            </a:r>
          </a:p>
          <a:p>
            <a:endParaRPr lang="en-US" sz="1600" b="1" dirty="0" smtClean="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2. Advanced Characterization Algorithms: </a:t>
            </a:r>
            <a:r>
              <a:rPr lang="en-US" sz="1600" dirty="0" smtClean="0">
                <a:solidFill>
                  <a:schemeClr val="bg1"/>
                </a:solidFill>
                <a:latin typeface="Arial" panose="020B0604020202020204" pitchFamily="34" charset="0"/>
                <a:cs typeface="Arial" panose="020B0604020202020204" pitchFamily="34" charset="0"/>
              </a:rPr>
              <a:t>Develop sophisticated algorithms for precise exoplanet characterization and habitable zone calculations.</a:t>
            </a:r>
          </a:p>
          <a:p>
            <a:endParaRPr lang="en-US" sz="1600" b="1" dirty="0" smtClean="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3. Machine Learning Model: Implement a state-of-the-art machine learning model for accurate habitability predictions.</a:t>
            </a:r>
          </a:p>
          <a:p>
            <a:endParaRPr lang="en-US" sz="1600" b="1" dirty="0" smtClean="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4. Interactive Visualization Tool: </a:t>
            </a:r>
            <a:r>
              <a:rPr lang="en-US" sz="1600" dirty="0" smtClean="0">
                <a:solidFill>
                  <a:schemeClr val="bg1"/>
                </a:solidFill>
                <a:latin typeface="Arial" panose="020B0604020202020204" pitchFamily="34" charset="0"/>
                <a:cs typeface="Arial" panose="020B0604020202020204" pitchFamily="34" charset="0"/>
              </a:rPr>
              <a:t>Create an intuitive web application for public engagement, allowing users to explore habitable exoplanets.</a:t>
            </a:r>
          </a:p>
          <a:p>
            <a:endParaRPr lang="en-US" sz="1600" b="1" dirty="0" smtClean="0">
              <a:solidFill>
                <a:schemeClr val="bg1"/>
              </a:solidFill>
              <a:latin typeface="Arial" panose="020B0604020202020204" pitchFamily="34" charset="0"/>
              <a:cs typeface="Arial" panose="020B0604020202020204" pitchFamily="34" charset="0"/>
            </a:endParaRPr>
          </a:p>
          <a:p>
            <a:r>
              <a:rPr lang="en-US" sz="1600" b="1" dirty="0" smtClean="0">
                <a:solidFill>
                  <a:schemeClr val="bg1"/>
                </a:solidFill>
                <a:latin typeface="Arial" panose="020B0604020202020204" pitchFamily="34" charset="0"/>
                <a:cs typeface="Arial" panose="020B0604020202020204" pitchFamily="34" charset="0"/>
              </a:rPr>
              <a:t>5. Ethical Framework: </a:t>
            </a:r>
            <a:r>
              <a:rPr lang="en-US" sz="1600" dirty="0" smtClean="0">
                <a:solidFill>
                  <a:schemeClr val="bg1"/>
                </a:solidFill>
                <a:latin typeface="Arial" panose="020B0604020202020204" pitchFamily="34" charset="0"/>
                <a:cs typeface="Arial" panose="020B0604020202020204" pitchFamily="34" charset="0"/>
              </a:rPr>
              <a:t>Embed ethical considerations in the project, ensuring responsible exploration and potential discoveries.</a:t>
            </a:r>
          </a:p>
          <a:p>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25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54429"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65995974"/>
              </p:ext>
            </p:extLst>
          </p:nvPr>
        </p:nvGraphicFramePr>
        <p:xfrm>
          <a:off x="0" y="0"/>
          <a:ext cx="12246428" cy="7110814"/>
        </p:xfrm>
        <a:graphic>
          <a:graphicData uri="http://schemas.openxmlformats.org/drawingml/2006/table">
            <a:tbl>
              <a:tblPr firstRow="1" bandRow="1">
                <a:tableStyleId>{5C22544A-7EE6-4342-B048-85BDC9FD1C3A}</a:tableStyleId>
              </a:tblPr>
              <a:tblGrid>
                <a:gridCol w="3061607">
                  <a:extLst>
                    <a:ext uri="{9D8B030D-6E8A-4147-A177-3AD203B41FA5}">
                      <a16:colId xmlns:a16="http://schemas.microsoft.com/office/drawing/2014/main" val="2365341278"/>
                    </a:ext>
                  </a:extLst>
                </a:gridCol>
                <a:gridCol w="3061607">
                  <a:extLst>
                    <a:ext uri="{9D8B030D-6E8A-4147-A177-3AD203B41FA5}">
                      <a16:colId xmlns:a16="http://schemas.microsoft.com/office/drawing/2014/main" val="351117738"/>
                    </a:ext>
                  </a:extLst>
                </a:gridCol>
                <a:gridCol w="3061607">
                  <a:extLst>
                    <a:ext uri="{9D8B030D-6E8A-4147-A177-3AD203B41FA5}">
                      <a16:colId xmlns:a16="http://schemas.microsoft.com/office/drawing/2014/main" val="1281497448"/>
                    </a:ext>
                  </a:extLst>
                </a:gridCol>
                <a:gridCol w="3061607">
                  <a:extLst>
                    <a:ext uri="{9D8B030D-6E8A-4147-A177-3AD203B41FA5}">
                      <a16:colId xmlns:a16="http://schemas.microsoft.com/office/drawing/2014/main" val="3113961145"/>
                    </a:ext>
                  </a:extLst>
                </a:gridCol>
              </a:tblGrid>
              <a:tr h="480618">
                <a:tc>
                  <a:txBody>
                    <a:bodyPr/>
                    <a:lstStyle/>
                    <a:p>
                      <a:r>
                        <a:rPr lang="en-US" dirty="0" smtClean="0"/>
                        <a:t>Paper Name</a:t>
                      </a:r>
                      <a:endParaRPr lang="en-US" dirty="0"/>
                    </a:p>
                  </a:txBody>
                  <a:tcPr>
                    <a:solidFill>
                      <a:srgbClr val="00162E"/>
                    </a:solidFill>
                  </a:tcPr>
                </a:tc>
                <a:tc>
                  <a:txBody>
                    <a:bodyPr/>
                    <a:lstStyle/>
                    <a:p>
                      <a:r>
                        <a:rPr lang="en-US" dirty="0" smtClean="0"/>
                        <a:t>Key Points</a:t>
                      </a:r>
                      <a:endParaRPr lang="en-US" dirty="0"/>
                    </a:p>
                  </a:txBody>
                  <a:tcPr>
                    <a:solidFill>
                      <a:srgbClr val="00162E"/>
                    </a:solidFill>
                  </a:tcPr>
                </a:tc>
                <a:tc>
                  <a:txBody>
                    <a:bodyPr/>
                    <a:lstStyle/>
                    <a:p>
                      <a:r>
                        <a:rPr lang="en-US" dirty="0" smtClean="0"/>
                        <a:t>Important Formulas or Discoveries</a:t>
                      </a:r>
                      <a:endParaRPr lang="en-US" dirty="0"/>
                    </a:p>
                  </a:txBody>
                  <a:tcPr>
                    <a:solidFill>
                      <a:srgbClr val="00162E"/>
                    </a:solidFill>
                  </a:tcPr>
                </a:tc>
                <a:tc>
                  <a:txBody>
                    <a:bodyPr/>
                    <a:lstStyle/>
                    <a:p>
                      <a:r>
                        <a:rPr lang="en-US" dirty="0" smtClean="0"/>
                        <a:t>Limitations</a:t>
                      </a:r>
                      <a:endParaRPr lang="en-US" dirty="0"/>
                    </a:p>
                  </a:txBody>
                  <a:tcPr>
                    <a:solidFill>
                      <a:srgbClr val="00162E"/>
                    </a:solidFill>
                  </a:tcPr>
                </a:tc>
                <a:extLst>
                  <a:ext uri="{0D108BD9-81ED-4DB2-BD59-A6C34878D82A}">
                    <a16:rowId xmlns:a16="http://schemas.microsoft.com/office/drawing/2014/main" val="2385907668"/>
                  </a:ext>
                </a:extLst>
              </a:tr>
              <a:tr h="892575">
                <a:tc>
                  <a:txBody>
                    <a:bodyPr/>
                    <a:lstStyle/>
                    <a:p>
                      <a:r>
                        <a:rPr lang="en-US" dirty="0" smtClean="0">
                          <a:solidFill>
                            <a:schemeClr val="bg1"/>
                          </a:solidFill>
                        </a:rPr>
                        <a:t>Bryson et al. (2021)</a:t>
                      </a:r>
                      <a:endParaRPr lang="en-US" dirty="0">
                        <a:solidFill>
                          <a:schemeClr val="bg1"/>
                        </a:solidFill>
                      </a:endParaRPr>
                    </a:p>
                  </a:txBody>
                  <a:tcPr>
                    <a:solidFill>
                      <a:schemeClr val="tx1"/>
                    </a:solidFill>
                  </a:tcPr>
                </a:tc>
                <a:tc>
                  <a:txBody>
                    <a:bodyPr/>
                    <a:lstStyle/>
                    <a:p>
                      <a:r>
                        <a:rPr lang="en-US" dirty="0" smtClean="0">
                          <a:solidFill>
                            <a:schemeClr val="bg1"/>
                          </a:solidFill>
                        </a:rPr>
                        <a:t>The Occurrence of Rocky Habitable-zone Planets around Solar-like Stars from Kepler Data</a:t>
                      </a:r>
                      <a:endParaRPr lang="en-US" dirty="0">
                        <a:solidFill>
                          <a:schemeClr val="bg1"/>
                        </a:solidFill>
                      </a:endParaRPr>
                    </a:p>
                  </a:txBody>
                  <a:tcPr>
                    <a:solidFill>
                      <a:schemeClr val="tx1"/>
                    </a:solidFill>
                  </a:tcPr>
                </a:tc>
                <a:tc>
                  <a:txBody>
                    <a:bodyPr/>
                    <a:lstStyle/>
                    <a:p>
                      <a:r>
                        <a:rPr lang="en-US" dirty="0" smtClean="0">
                          <a:solidFill>
                            <a:schemeClr val="bg1"/>
                          </a:solidFill>
                        </a:rPr>
                        <a:t>η⊕ for the conservative HZ is between 0.21+0.37−0.21 and 0.51+0.88−0.33 planets per star</a:t>
                      </a:r>
                      <a:endParaRPr lang="en-US" dirty="0">
                        <a:solidFill>
                          <a:schemeClr val="bg1"/>
                        </a:solidFill>
                      </a:endParaRPr>
                    </a:p>
                  </a:txBody>
                  <a:tcPr>
                    <a:solidFill>
                      <a:schemeClr val="tx1"/>
                    </a:solidFill>
                  </a:tcPr>
                </a:tc>
                <a:tc>
                  <a:txBody>
                    <a:bodyPr/>
                    <a:lstStyle/>
                    <a:p>
                      <a:r>
                        <a:rPr lang="en-US" dirty="0" smtClean="0">
                          <a:solidFill>
                            <a:schemeClr val="bg1"/>
                          </a:solidFill>
                        </a:rPr>
                        <a:t>Large uncertainties due to small sample size</a:t>
                      </a:r>
                      <a:endParaRPr lang="en-US" dirty="0">
                        <a:solidFill>
                          <a:schemeClr val="bg1"/>
                        </a:solidFill>
                      </a:endParaRPr>
                    </a:p>
                  </a:txBody>
                  <a:tcPr>
                    <a:solidFill>
                      <a:schemeClr val="tx1"/>
                    </a:solidFill>
                  </a:tcPr>
                </a:tc>
                <a:extLst>
                  <a:ext uri="{0D108BD9-81ED-4DB2-BD59-A6C34878D82A}">
                    <a16:rowId xmlns:a16="http://schemas.microsoft.com/office/drawing/2014/main" val="735349653"/>
                  </a:ext>
                </a:extLst>
              </a:tr>
              <a:tr h="480618">
                <a:tc>
                  <a:txBody>
                    <a:bodyPr/>
                    <a:lstStyle/>
                    <a:p>
                      <a:r>
                        <a:rPr lang="en-US" dirty="0" err="1" smtClean="0">
                          <a:solidFill>
                            <a:schemeClr val="bg1"/>
                          </a:solidFill>
                        </a:rPr>
                        <a:t>Dyck</a:t>
                      </a:r>
                      <a:r>
                        <a:rPr lang="en-US" dirty="0" smtClean="0">
                          <a:solidFill>
                            <a:schemeClr val="bg1"/>
                          </a:solidFill>
                        </a:rPr>
                        <a:t> et al. (2021)</a:t>
                      </a:r>
                      <a:endParaRPr lang="en-US" dirty="0">
                        <a:solidFill>
                          <a:schemeClr val="bg1"/>
                        </a:solidFill>
                      </a:endParaRPr>
                    </a:p>
                  </a:txBody>
                  <a:tcPr>
                    <a:solidFill>
                      <a:schemeClr val="tx1"/>
                    </a:solidFill>
                  </a:tcPr>
                </a:tc>
                <a:tc>
                  <a:txBody>
                    <a:bodyPr/>
                    <a:lstStyle/>
                    <a:p>
                      <a:r>
                        <a:rPr lang="fr-FR" dirty="0" err="1" smtClean="0">
                          <a:solidFill>
                            <a:schemeClr val="bg1"/>
                          </a:solidFill>
                        </a:rPr>
                        <a:t>Core</a:t>
                      </a:r>
                      <a:r>
                        <a:rPr lang="fr-FR" dirty="0" smtClean="0">
                          <a:solidFill>
                            <a:schemeClr val="bg1"/>
                          </a:solidFill>
                        </a:rPr>
                        <a:t> mass fraction, </a:t>
                      </a:r>
                      <a:r>
                        <a:rPr lang="fr-FR" dirty="0" err="1" smtClean="0">
                          <a:solidFill>
                            <a:schemeClr val="bg1"/>
                          </a:solidFill>
                        </a:rPr>
                        <a:t>crust</a:t>
                      </a:r>
                      <a:r>
                        <a:rPr lang="fr-FR" dirty="0" smtClean="0">
                          <a:solidFill>
                            <a:schemeClr val="bg1"/>
                          </a:solidFill>
                        </a:rPr>
                        <a:t> composition, </a:t>
                      </a:r>
                      <a:r>
                        <a:rPr lang="fr-FR" dirty="0" err="1" smtClean="0">
                          <a:solidFill>
                            <a:schemeClr val="bg1"/>
                          </a:solidFill>
                        </a:rPr>
                        <a:t>habitability</a:t>
                      </a:r>
                      <a:endParaRPr lang="en-US" dirty="0">
                        <a:solidFill>
                          <a:schemeClr val="bg1"/>
                        </a:solidFill>
                      </a:endParaRPr>
                    </a:p>
                  </a:txBody>
                  <a:tcPr>
                    <a:solidFill>
                      <a:schemeClr val="tx1"/>
                    </a:solidFill>
                  </a:tcPr>
                </a:tc>
                <a:tc>
                  <a:txBody>
                    <a:bodyPr/>
                    <a:lstStyle/>
                    <a:p>
                      <a:r>
                        <a:rPr lang="en-US" dirty="0" smtClean="0">
                          <a:solidFill>
                            <a:schemeClr val="bg1"/>
                          </a:solidFill>
                        </a:rPr>
                        <a:t>Petrological modeling</a:t>
                      </a:r>
                      <a:endParaRPr lang="en-US" dirty="0">
                        <a:solidFill>
                          <a:schemeClr val="bg1"/>
                        </a:solidFill>
                      </a:endParaRPr>
                    </a:p>
                  </a:txBody>
                  <a:tcPr>
                    <a:solidFill>
                      <a:schemeClr val="tx1"/>
                    </a:solidFill>
                  </a:tcPr>
                </a:tc>
                <a:tc>
                  <a:txBody>
                    <a:bodyPr/>
                    <a:lstStyle/>
                    <a:p>
                      <a:r>
                        <a:rPr lang="en-US" dirty="0" smtClean="0">
                          <a:solidFill>
                            <a:schemeClr val="bg1"/>
                          </a:solidFill>
                        </a:rPr>
                        <a:t>Simplified model assumptions</a:t>
                      </a:r>
                      <a:endParaRPr lang="en-US" dirty="0">
                        <a:solidFill>
                          <a:schemeClr val="bg1"/>
                        </a:solidFill>
                      </a:endParaRPr>
                    </a:p>
                  </a:txBody>
                  <a:tcPr>
                    <a:solidFill>
                      <a:schemeClr val="tx1"/>
                    </a:solidFill>
                  </a:tcPr>
                </a:tc>
                <a:extLst>
                  <a:ext uri="{0D108BD9-81ED-4DB2-BD59-A6C34878D82A}">
                    <a16:rowId xmlns:a16="http://schemas.microsoft.com/office/drawing/2014/main" val="1048590257"/>
                  </a:ext>
                </a:extLst>
              </a:tr>
              <a:tr h="480618">
                <a:tc>
                  <a:txBody>
                    <a:bodyPr/>
                    <a:lstStyle/>
                    <a:p>
                      <a:r>
                        <a:rPr lang="en-US" dirty="0" smtClean="0">
                          <a:solidFill>
                            <a:schemeClr val="bg1"/>
                          </a:solidFill>
                        </a:rPr>
                        <a:t>Dvorak et al. (2015)</a:t>
                      </a:r>
                      <a:endParaRPr lang="en-US" dirty="0">
                        <a:solidFill>
                          <a:schemeClr val="bg1"/>
                        </a:solidFill>
                      </a:endParaRPr>
                    </a:p>
                  </a:txBody>
                  <a:tcPr>
                    <a:solidFill>
                      <a:schemeClr val="tx1"/>
                    </a:solidFill>
                  </a:tcPr>
                </a:tc>
                <a:tc>
                  <a:txBody>
                    <a:bodyPr/>
                    <a:lstStyle/>
                    <a:p>
                      <a:r>
                        <a:rPr lang="en-US" dirty="0" smtClean="0">
                          <a:solidFill>
                            <a:schemeClr val="bg1"/>
                          </a:solidFill>
                        </a:rPr>
                        <a:t>Planet formation, water delivery, collisions</a:t>
                      </a:r>
                      <a:endParaRPr lang="en-US" dirty="0">
                        <a:solidFill>
                          <a:schemeClr val="bg1"/>
                        </a:solidFill>
                      </a:endParaRPr>
                    </a:p>
                  </a:txBody>
                  <a:tcPr>
                    <a:solidFill>
                      <a:schemeClr val="tx1"/>
                    </a:solidFill>
                  </a:tcPr>
                </a:tc>
                <a:tc>
                  <a:txBody>
                    <a:bodyPr/>
                    <a:lstStyle/>
                    <a:p>
                      <a:r>
                        <a:rPr lang="en-US" dirty="0" smtClean="0">
                          <a:solidFill>
                            <a:schemeClr val="bg1"/>
                          </a:solidFill>
                        </a:rPr>
                        <a:t>N-body and SPH simulations</a:t>
                      </a:r>
                      <a:endParaRPr lang="en-US" dirty="0">
                        <a:solidFill>
                          <a:schemeClr val="bg1"/>
                        </a:solidFill>
                      </a:endParaRPr>
                    </a:p>
                  </a:txBody>
                  <a:tcPr>
                    <a:solidFill>
                      <a:schemeClr val="tx1"/>
                    </a:solidFill>
                  </a:tcPr>
                </a:tc>
                <a:tc>
                  <a:txBody>
                    <a:bodyPr/>
                    <a:lstStyle/>
                    <a:p>
                      <a:r>
                        <a:rPr lang="en-US" dirty="0" smtClean="0">
                          <a:solidFill>
                            <a:schemeClr val="bg1"/>
                          </a:solidFill>
                        </a:rPr>
                        <a:t> Simplified collisions and initial conditions</a:t>
                      </a:r>
                      <a:endParaRPr lang="en-US" dirty="0">
                        <a:solidFill>
                          <a:schemeClr val="bg1"/>
                        </a:solidFill>
                      </a:endParaRPr>
                    </a:p>
                  </a:txBody>
                  <a:tcPr>
                    <a:solidFill>
                      <a:schemeClr val="tx1"/>
                    </a:solidFill>
                  </a:tcPr>
                </a:tc>
                <a:extLst>
                  <a:ext uri="{0D108BD9-81ED-4DB2-BD59-A6C34878D82A}">
                    <a16:rowId xmlns:a16="http://schemas.microsoft.com/office/drawing/2014/main" val="2110279963"/>
                  </a:ext>
                </a:extLst>
              </a:tr>
              <a:tr h="480618">
                <a:tc>
                  <a:txBody>
                    <a:bodyPr/>
                    <a:lstStyle/>
                    <a:p>
                      <a:r>
                        <a:rPr lang="en-US" dirty="0" err="1" smtClean="0">
                          <a:solidFill>
                            <a:schemeClr val="bg1"/>
                          </a:solidFill>
                        </a:rPr>
                        <a:t>Thebault</a:t>
                      </a:r>
                      <a:r>
                        <a:rPr lang="en-US" dirty="0" smtClean="0">
                          <a:solidFill>
                            <a:schemeClr val="bg1"/>
                          </a:solidFill>
                        </a:rPr>
                        <a:t> et al. (2009)</a:t>
                      </a:r>
                      <a:endParaRPr lang="en-US" dirty="0">
                        <a:solidFill>
                          <a:schemeClr val="bg1"/>
                        </a:solidFill>
                      </a:endParaRPr>
                    </a:p>
                  </a:txBody>
                  <a:tcPr>
                    <a:solidFill>
                      <a:schemeClr val="tx1"/>
                    </a:solidFill>
                  </a:tcPr>
                </a:tc>
                <a:tc>
                  <a:txBody>
                    <a:bodyPr/>
                    <a:lstStyle/>
                    <a:p>
                      <a:r>
                        <a:rPr lang="fr-FR" dirty="0" smtClean="0">
                          <a:solidFill>
                            <a:schemeClr val="bg1"/>
                          </a:solidFill>
                        </a:rPr>
                        <a:t>Alpha </a:t>
                      </a:r>
                      <a:r>
                        <a:rPr lang="fr-FR" dirty="0" err="1" smtClean="0">
                          <a:solidFill>
                            <a:schemeClr val="bg1"/>
                          </a:solidFill>
                        </a:rPr>
                        <a:t>Centauri</a:t>
                      </a:r>
                      <a:r>
                        <a:rPr lang="fr-FR" dirty="0" smtClean="0">
                          <a:solidFill>
                            <a:schemeClr val="bg1"/>
                          </a:solidFill>
                        </a:rPr>
                        <a:t> B, habitable zone, </a:t>
                      </a:r>
                      <a:r>
                        <a:rPr lang="fr-FR" dirty="0" err="1" smtClean="0">
                          <a:solidFill>
                            <a:schemeClr val="bg1"/>
                          </a:solidFill>
                        </a:rPr>
                        <a:t>planet</a:t>
                      </a:r>
                      <a:r>
                        <a:rPr lang="fr-FR" dirty="0" smtClean="0">
                          <a:solidFill>
                            <a:schemeClr val="bg1"/>
                          </a:solidFill>
                        </a:rPr>
                        <a:t> formation</a:t>
                      </a:r>
                      <a:endParaRPr lang="en-US" dirty="0">
                        <a:solidFill>
                          <a:schemeClr val="bg1"/>
                        </a:solidFill>
                      </a:endParaRPr>
                    </a:p>
                  </a:txBody>
                  <a:tcPr>
                    <a:solidFill>
                      <a:schemeClr val="tx1"/>
                    </a:solidFill>
                  </a:tcPr>
                </a:tc>
                <a:tc>
                  <a:txBody>
                    <a:bodyPr/>
                    <a:lstStyle/>
                    <a:p>
                      <a:r>
                        <a:rPr lang="en-US" dirty="0" smtClean="0">
                          <a:solidFill>
                            <a:schemeClr val="bg1"/>
                          </a:solidFill>
                        </a:rPr>
                        <a:t>Numerical simulations</a:t>
                      </a:r>
                      <a:endParaRPr lang="en-US" dirty="0">
                        <a:solidFill>
                          <a:schemeClr val="bg1"/>
                        </a:solidFill>
                      </a:endParaRPr>
                    </a:p>
                  </a:txBody>
                  <a:tcPr>
                    <a:solidFill>
                      <a:schemeClr val="tx1"/>
                    </a:solidFill>
                  </a:tcPr>
                </a:tc>
                <a:tc>
                  <a:txBody>
                    <a:bodyPr/>
                    <a:lstStyle/>
                    <a:p>
                      <a:r>
                        <a:rPr lang="en-US" dirty="0" smtClean="0">
                          <a:solidFill>
                            <a:schemeClr val="bg1"/>
                          </a:solidFill>
                        </a:rPr>
                        <a:t> Simplified simulations, uncertain initial conditions</a:t>
                      </a:r>
                      <a:endParaRPr lang="en-US" dirty="0">
                        <a:solidFill>
                          <a:schemeClr val="bg1"/>
                        </a:solidFill>
                      </a:endParaRPr>
                    </a:p>
                  </a:txBody>
                  <a:tcPr>
                    <a:solidFill>
                      <a:schemeClr val="tx1"/>
                    </a:solidFill>
                  </a:tcPr>
                </a:tc>
                <a:extLst>
                  <a:ext uri="{0D108BD9-81ED-4DB2-BD59-A6C34878D82A}">
                    <a16:rowId xmlns:a16="http://schemas.microsoft.com/office/drawing/2014/main" val="2912508826"/>
                  </a:ext>
                </a:extLst>
              </a:tr>
              <a:tr h="480618">
                <a:tc>
                  <a:txBody>
                    <a:bodyPr/>
                    <a:lstStyle/>
                    <a:p>
                      <a:r>
                        <a:rPr lang="en-US" dirty="0" err="1" smtClean="0">
                          <a:solidFill>
                            <a:schemeClr val="bg1"/>
                          </a:solidFill>
                        </a:rPr>
                        <a:t>Broecker</a:t>
                      </a:r>
                      <a:r>
                        <a:rPr lang="en-US" dirty="0" smtClean="0">
                          <a:solidFill>
                            <a:schemeClr val="bg1"/>
                          </a:solidFill>
                        </a:rPr>
                        <a:t> (1985)</a:t>
                      </a:r>
                      <a:endParaRPr lang="en-US" dirty="0">
                        <a:solidFill>
                          <a:schemeClr val="bg1"/>
                        </a:solidFill>
                      </a:endParaRPr>
                    </a:p>
                  </a:txBody>
                  <a:tcPr>
                    <a:solidFill>
                      <a:schemeClr val="tx1"/>
                    </a:solidFill>
                  </a:tcPr>
                </a:tc>
                <a:tc>
                  <a:txBody>
                    <a:bodyPr/>
                    <a:lstStyle/>
                    <a:p>
                      <a:r>
                        <a:rPr lang="en-US" dirty="0" smtClean="0">
                          <a:solidFill>
                            <a:schemeClr val="bg1"/>
                          </a:solidFill>
                        </a:rPr>
                        <a:t>Earth's history, habitability factors, geological processes</a:t>
                      </a:r>
                      <a:endParaRPr lang="en-US" dirty="0">
                        <a:solidFill>
                          <a:schemeClr val="bg1"/>
                        </a:solidFill>
                      </a:endParaRPr>
                    </a:p>
                  </a:txBody>
                  <a:tcPr>
                    <a:solidFill>
                      <a:schemeClr val="tx1"/>
                    </a:solidFill>
                  </a:tcPr>
                </a:tc>
                <a:tc>
                  <a:txBody>
                    <a:bodyPr/>
                    <a:lstStyle/>
                    <a:p>
                      <a:r>
                        <a:rPr lang="en-US" dirty="0" smtClean="0">
                          <a:solidFill>
                            <a:schemeClr val="bg1"/>
                          </a:solidFill>
                        </a:rPr>
                        <a:t>Radioactive decay, plate tectonics, carbon cycle</a:t>
                      </a:r>
                      <a:endParaRPr lang="en-US" dirty="0">
                        <a:solidFill>
                          <a:schemeClr val="bg1"/>
                        </a:solidFill>
                      </a:endParaRPr>
                    </a:p>
                  </a:txBody>
                  <a:tcPr>
                    <a:solidFill>
                      <a:schemeClr val="tx1"/>
                    </a:solidFill>
                  </a:tcPr>
                </a:tc>
                <a:tc>
                  <a:txBody>
                    <a:bodyPr/>
                    <a:lstStyle/>
                    <a:p>
                      <a:r>
                        <a:rPr lang="en-US" dirty="0" smtClean="0">
                          <a:solidFill>
                            <a:schemeClr val="bg1"/>
                          </a:solidFill>
                        </a:rPr>
                        <a:t>Outdated information (1985)</a:t>
                      </a:r>
                      <a:endParaRPr lang="en-US" dirty="0">
                        <a:solidFill>
                          <a:schemeClr val="bg1"/>
                        </a:solidFill>
                      </a:endParaRPr>
                    </a:p>
                  </a:txBody>
                  <a:tcPr>
                    <a:solidFill>
                      <a:schemeClr val="tx1"/>
                    </a:solidFill>
                  </a:tcPr>
                </a:tc>
                <a:extLst>
                  <a:ext uri="{0D108BD9-81ED-4DB2-BD59-A6C34878D82A}">
                    <a16:rowId xmlns:a16="http://schemas.microsoft.com/office/drawing/2014/main" val="3201464890"/>
                  </a:ext>
                </a:extLst>
              </a:tr>
              <a:tr h="686596">
                <a:tc>
                  <a:txBody>
                    <a:bodyPr/>
                    <a:lstStyle/>
                    <a:p>
                      <a:r>
                        <a:rPr lang="en-US" dirty="0" err="1" smtClean="0">
                          <a:solidFill>
                            <a:schemeClr val="bg1"/>
                          </a:solidFill>
                        </a:rPr>
                        <a:t>Selsis</a:t>
                      </a:r>
                      <a:r>
                        <a:rPr lang="en-US" dirty="0" smtClean="0">
                          <a:solidFill>
                            <a:schemeClr val="bg1"/>
                          </a:solidFill>
                        </a:rPr>
                        <a:t> et al. (2007)</a:t>
                      </a:r>
                      <a:endParaRPr lang="en-US" dirty="0">
                        <a:solidFill>
                          <a:schemeClr val="bg1"/>
                        </a:solidFill>
                      </a:endParaRPr>
                    </a:p>
                  </a:txBody>
                  <a:tcPr>
                    <a:solidFill>
                      <a:schemeClr val="tx1"/>
                    </a:solidFill>
                  </a:tcPr>
                </a:tc>
                <a:tc>
                  <a:txBody>
                    <a:bodyPr/>
                    <a:lstStyle/>
                    <a:p>
                      <a:r>
                        <a:rPr lang="fr-FR" dirty="0" err="1" smtClean="0">
                          <a:solidFill>
                            <a:schemeClr val="bg1"/>
                          </a:solidFill>
                        </a:rPr>
                        <a:t>Gliese</a:t>
                      </a:r>
                      <a:r>
                        <a:rPr lang="fr-FR" dirty="0" smtClean="0">
                          <a:solidFill>
                            <a:schemeClr val="bg1"/>
                          </a:solidFill>
                        </a:rPr>
                        <a:t> 581, habitable zone, </a:t>
                      </a:r>
                      <a:r>
                        <a:rPr lang="fr-FR" dirty="0" err="1" smtClean="0">
                          <a:solidFill>
                            <a:schemeClr val="bg1"/>
                          </a:solidFill>
                        </a:rPr>
                        <a:t>planet</a:t>
                      </a:r>
                      <a:r>
                        <a:rPr lang="fr-FR" dirty="0" smtClean="0">
                          <a:solidFill>
                            <a:schemeClr val="bg1"/>
                          </a:solidFill>
                        </a:rPr>
                        <a:t> </a:t>
                      </a:r>
                      <a:r>
                        <a:rPr lang="fr-FR" dirty="0" err="1" smtClean="0">
                          <a:solidFill>
                            <a:schemeClr val="bg1"/>
                          </a:solidFill>
                        </a:rPr>
                        <a:t>habitability</a:t>
                      </a:r>
                      <a:endParaRPr lang="en-US" dirty="0">
                        <a:solidFill>
                          <a:schemeClr val="bg1"/>
                        </a:solidFill>
                      </a:endParaRPr>
                    </a:p>
                  </a:txBody>
                  <a:tcPr>
                    <a:solidFill>
                      <a:schemeClr val="tx1"/>
                    </a:solidFill>
                  </a:tcPr>
                </a:tc>
                <a:tc>
                  <a:txBody>
                    <a:bodyPr/>
                    <a:lstStyle/>
                    <a:p>
                      <a:r>
                        <a:rPr lang="en-US" dirty="0" smtClean="0">
                          <a:solidFill>
                            <a:schemeClr val="bg1"/>
                          </a:solidFill>
                        </a:rPr>
                        <a:t>HZ boundaries based on stellar properties</a:t>
                      </a:r>
                      <a:endParaRPr lang="en-US" dirty="0">
                        <a:solidFill>
                          <a:schemeClr val="bg1"/>
                        </a:solidFill>
                      </a:endParaRPr>
                    </a:p>
                  </a:txBody>
                  <a:tcPr>
                    <a:solidFill>
                      <a:schemeClr val="tx1"/>
                    </a:solidFill>
                  </a:tcPr>
                </a:tc>
                <a:tc>
                  <a:txBody>
                    <a:bodyPr/>
                    <a:lstStyle/>
                    <a:p>
                      <a:r>
                        <a:rPr lang="en-US" dirty="0" smtClean="0">
                          <a:solidFill>
                            <a:schemeClr val="bg1"/>
                          </a:solidFill>
                        </a:rPr>
                        <a:t>Uncertainties in HZ boundaries and atmospheric properties</a:t>
                      </a:r>
                      <a:endParaRPr lang="en-US" dirty="0">
                        <a:solidFill>
                          <a:schemeClr val="bg1"/>
                        </a:solidFill>
                      </a:endParaRPr>
                    </a:p>
                  </a:txBody>
                  <a:tcPr>
                    <a:solidFill>
                      <a:schemeClr val="tx1"/>
                    </a:solidFill>
                  </a:tcPr>
                </a:tc>
                <a:extLst>
                  <a:ext uri="{0D108BD9-81ED-4DB2-BD59-A6C34878D82A}">
                    <a16:rowId xmlns:a16="http://schemas.microsoft.com/office/drawing/2014/main" val="351908369"/>
                  </a:ext>
                </a:extLst>
              </a:tr>
              <a:tr h="686596">
                <a:tc>
                  <a:txBody>
                    <a:bodyPr/>
                    <a:lstStyle/>
                    <a:p>
                      <a:r>
                        <a:rPr lang="en-US" dirty="0" err="1" smtClean="0">
                          <a:solidFill>
                            <a:schemeClr val="bg1"/>
                          </a:solidFill>
                        </a:rPr>
                        <a:t>Haghighipour</a:t>
                      </a:r>
                      <a:r>
                        <a:rPr lang="en-US" dirty="0" smtClean="0">
                          <a:solidFill>
                            <a:schemeClr val="bg1"/>
                          </a:solidFill>
                        </a:rPr>
                        <a:t> and Raymond (2007)</a:t>
                      </a:r>
                      <a:endParaRPr lang="en-US" dirty="0">
                        <a:solidFill>
                          <a:schemeClr val="bg1"/>
                        </a:solidFill>
                      </a:endParaRPr>
                    </a:p>
                  </a:txBody>
                  <a:tcPr>
                    <a:solidFill>
                      <a:schemeClr val="tx1"/>
                    </a:solidFill>
                  </a:tcPr>
                </a:tc>
                <a:tc>
                  <a:txBody>
                    <a:bodyPr/>
                    <a:lstStyle/>
                    <a:p>
                      <a:r>
                        <a:rPr lang="en-US" dirty="0" smtClean="0">
                          <a:solidFill>
                            <a:schemeClr val="bg1"/>
                          </a:solidFill>
                        </a:rPr>
                        <a:t>Binary stars, planet formation, habitable zone</a:t>
                      </a:r>
                      <a:endParaRPr lang="en-US" dirty="0">
                        <a:solidFill>
                          <a:schemeClr val="bg1"/>
                        </a:solidFill>
                      </a:endParaRPr>
                    </a:p>
                  </a:txBody>
                  <a:tcPr>
                    <a:solidFill>
                      <a:schemeClr val="tx1"/>
                    </a:solidFill>
                  </a:tcPr>
                </a:tc>
                <a:tc>
                  <a:txBody>
                    <a:bodyPr/>
                    <a:lstStyle/>
                    <a:p>
                      <a:r>
                        <a:rPr lang="en-US" dirty="0" smtClean="0">
                          <a:solidFill>
                            <a:schemeClr val="bg1"/>
                          </a:solidFill>
                        </a:rPr>
                        <a:t>Stability criterion for giant planets</a:t>
                      </a:r>
                      <a:endParaRPr lang="en-US" dirty="0">
                        <a:solidFill>
                          <a:schemeClr val="bg1"/>
                        </a:solidFill>
                      </a:endParaRPr>
                    </a:p>
                  </a:txBody>
                  <a:tcPr>
                    <a:solidFill>
                      <a:schemeClr val="tx1"/>
                    </a:solidFill>
                  </a:tcPr>
                </a:tc>
                <a:tc>
                  <a:txBody>
                    <a:bodyPr/>
                    <a:lstStyle/>
                    <a:p>
                      <a:r>
                        <a:rPr lang="en-US" dirty="0" smtClean="0">
                          <a:solidFill>
                            <a:schemeClr val="bg1"/>
                          </a:solidFill>
                        </a:rPr>
                        <a:t>Assumes terrestrial planet formation similar to single stars</a:t>
                      </a:r>
                      <a:endParaRPr lang="en-US" dirty="0">
                        <a:solidFill>
                          <a:schemeClr val="bg1"/>
                        </a:solidFill>
                      </a:endParaRPr>
                    </a:p>
                  </a:txBody>
                  <a:tcPr>
                    <a:solidFill>
                      <a:schemeClr val="tx1"/>
                    </a:solidFill>
                  </a:tcPr>
                </a:tc>
                <a:extLst>
                  <a:ext uri="{0D108BD9-81ED-4DB2-BD59-A6C34878D82A}">
                    <a16:rowId xmlns:a16="http://schemas.microsoft.com/office/drawing/2014/main" val="1898912758"/>
                  </a:ext>
                </a:extLst>
              </a:tr>
              <a:tr h="480618">
                <a:tc>
                  <a:txBody>
                    <a:bodyPr/>
                    <a:lstStyle/>
                    <a:p>
                      <a:r>
                        <a:rPr lang="en-US" dirty="0" smtClean="0">
                          <a:solidFill>
                            <a:schemeClr val="bg1"/>
                          </a:solidFill>
                        </a:rPr>
                        <a:t>Clement et al. (2022)</a:t>
                      </a:r>
                      <a:endParaRPr lang="en-US" dirty="0">
                        <a:solidFill>
                          <a:schemeClr val="bg1"/>
                        </a:solidFill>
                      </a:endParaRPr>
                    </a:p>
                  </a:txBody>
                  <a:tcPr>
                    <a:solidFill>
                      <a:schemeClr val="tx1"/>
                    </a:solidFill>
                  </a:tcPr>
                </a:tc>
                <a:tc>
                  <a:txBody>
                    <a:bodyPr/>
                    <a:lstStyle/>
                    <a:p>
                      <a:r>
                        <a:rPr lang="en-US" dirty="0" smtClean="0">
                          <a:solidFill>
                            <a:schemeClr val="bg1"/>
                          </a:solidFill>
                        </a:rPr>
                        <a:t>M dwarfs, volatile delivery, giant planets</a:t>
                      </a:r>
                      <a:endParaRPr lang="en-US" dirty="0">
                        <a:solidFill>
                          <a:schemeClr val="bg1"/>
                        </a:solidFill>
                      </a:endParaRPr>
                    </a:p>
                  </a:txBody>
                  <a:tcPr>
                    <a:solidFill>
                      <a:schemeClr val="tx1"/>
                    </a:solidFill>
                  </a:tcPr>
                </a:tc>
                <a:tc>
                  <a:txBody>
                    <a:bodyPr/>
                    <a:lstStyle/>
                    <a:p>
                      <a:r>
                        <a:rPr lang="en-US" dirty="0" smtClean="0">
                          <a:solidFill>
                            <a:schemeClr val="bg1"/>
                          </a:solidFill>
                        </a:rPr>
                        <a:t>Water-ice snow line location</a:t>
                      </a:r>
                      <a:endParaRPr lang="en-US" dirty="0">
                        <a:solidFill>
                          <a:schemeClr val="bg1"/>
                        </a:solidFill>
                      </a:endParaRPr>
                    </a:p>
                  </a:txBody>
                  <a:tcPr>
                    <a:solidFill>
                      <a:schemeClr val="tx1"/>
                    </a:solidFill>
                  </a:tcPr>
                </a:tc>
                <a:tc>
                  <a:txBody>
                    <a:bodyPr/>
                    <a:lstStyle/>
                    <a:p>
                      <a:r>
                        <a:rPr lang="en-US" dirty="0" smtClean="0">
                          <a:solidFill>
                            <a:schemeClr val="bg1"/>
                          </a:solidFill>
                        </a:rPr>
                        <a:t>Simplified models, no gas-disk interactions</a:t>
                      </a:r>
                      <a:endParaRPr lang="en-US" dirty="0">
                        <a:solidFill>
                          <a:schemeClr val="bg1"/>
                        </a:solidFill>
                      </a:endParaRPr>
                    </a:p>
                  </a:txBody>
                  <a:tcPr>
                    <a:solidFill>
                      <a:schemeClr val="tx1"/>
                    </a:solidFill>
                  </a:tcPr>
                </a:tc>
                <a:extLst>
                  <a:ext uri="{0D108BD9-81ED-4DB2-BD59-A6C34878D82A}">
                    <a16:rowId xmlns:a16="http://schemas.microsoft.com/office/drawing/2014/main" val="4204559380"/>
                  </a:ext>
                </a:extLst>
              </a:tr>
              <a:tr h="480618">
                <a:tc>
                  <a:txBody>
                    <a:bodyPr/>
                    <a:lstStyle/>
                    <a:p>
                      <a:endParaRPr lang="en-US" dirty="0">
                        <a:solidFill>
                          <a:schemeClr val="bg1"/>
                        </a:solidFill>
                      </a:endParaRPr>
                    </a:p>
                  </a:txBody>
                  <a:tcPr>
                    <a:solidFill>
                      <a:schemeClr val="tx1"/>
                    </a:solidFill>
                  </a:tcPr>
                </a:tc>
                <a:tc>
                  <a:txBody>
                    <a:bodyPr/>
                    <a:lstStyle/>
                    <a:p>
                      <a:endParaRPr lang="en-US" dirty="0">
                        <a:solidFill>
                          <a:schemeClr val="bg1"/>
                        </a:solidFill>
                      </a:endParaRPr>
                    </a:p>
                  </a:txBody>
                  <a:tcPr>
                    <a:solidFill>
                      <a:schemeClr val="tx1"/>
                    </a:solidFill>
                  </a:tcPr>
                </a:tc>
                <a:tc>
                  <a:txBody>
                    <a:bodyPr/>
                    <a:lstStyle/>
                    <a:p>
                      <a:endParaRPr lang="en-US" dirty="0">
                        <a:solidFill>
                          <a:schemeClr val="bg1"/>
                        </a:solidFill>
                      </a:endParaRPr>
                    </a:p>
                  </a:txBody>
                  <a:tcPr>
                    <a:solidFill>
                      <a:schemeClr val="tx1"/>
                    </a:solidFill>
                  </a:tcPr>
                </a:tc>
                <a:tc>
                  <a:txBody>
                    <a:bodyPr/>
                    <a:lstStyle/>
                    <a:p>
                      <a:endParaRPr lang="en-US" dirty="0">
                        <a:solidFill>
                          <a:schemeClr val="bg1"/>
                        </a:solidFill>
                      </a:endParaRPr>
                    </a:p>
                  </a:txBody>
                  <a:tcPr>
                    <a:solidFill>
                      <a:schemeClr val="tx1"/>
                    </a:solidFill>
                  </a:tcPr>
                </a:tc>
                <a:extLst>
                  <a:ext uri="{0D108BD9-81ED-4DB2-BD59-A6C34878D82A}">
                    <a16:rowId xmlns:a16="http://schemas.microsoft.com/office/drawing/2014/main" val="466587809"/>
                  </a:ext>
                </a:extLst>
              </a:tr>
            </a:tbl>
          </a:graphicData>
        </a:graphic>
      </p:graphicFrame>
    </p:spTree>
    <p:extLst>
      <p:ext uri="{BB962C8B-B14F-4D97-AF65-F5344CB8AC3E}">
        <p14:creationId xmlns:p14="http://schemas.microsoft.com/office/powerpoint/2010/main" val="49333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279400"/>
            <a:ext cx="9692700" cy="51036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ts val="4400"/>
              <a:buFont typeface="Century Schoolbook"/>
              <a:buNone/>
            </a:pPr>
            <a:r>
              <a:rPr lang="en-US" sz="3200" b="1" dirty="0" smtClean="0">
                <a:solidFill>
                  <a:schemeClr val="bg1"/>
                </a:solidFill>
                <a:latin typeface="Arial Rounded MT Bold" panose="020F0704030504030204" pitchFamily="34" charset="0"/>
              </a:rPr>
              <a:t>Project Workflow</a:t>
            </a:r>
            <a:endParaRPr sz="3200" b="1" dirty="0">
              <a:solidFill>
                <a:schemeClr val="bg1"/>
              </a:solidFill>
              <a:latin typeface="Arial Rounded MT Bold" panose="020F07040305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363" y="789760"/>
            <a:ext cx="7075274" cy="5538651"/>
          </a:xfrm>
          <a:prstGeom prst="rect">
            <a:avLst/>
          </a:prstGeom>
        </p:spPr>
      </p:pic>
    </p:spTree>
    <p:extLst>
      <p:ext uri="{BB962C8B-B14F-4D97-AF65-F5344CB8AC3E}">
        <p14:creationId xmlns:p14="http://schemas.microsoft.com/office/powerpoint/2010/main" val="130945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0" y="0"/>
            <a:ext cx="12192000" cy="6858000"/>
          </a:xfrm>
          <a:prstGeom prst="rect">
            <a:avLst/>
          </a:prstGeom>
          <a:solidFill>
            <a:schemeClr val="dk1">
              <a:alpha val="87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Google Shape;116;p2"/>
          <p:cNvSpPr txBox="1">
            <a:spLocks noGrp="1"/>
          </p:cNvSpPr>
          <p:nvPr>
            <p:ph type="title"/>
          </p:nvPr>
        </p:nvSpPr>
        <p:spPr>
          <a:xfrm>
            <a:off x="1261872" y="279400"/>
            <a:ext cx="9692700" cy="51036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ts val="4400"/>
              <a:buFont typeface="Century Schoolbook"/>
              <a:buNone/>
            </a:pPr>
            <a:r>
              <a:rPr lang="en-US" sz="3200" b="1" dirty="0" smtClean="0">
                <a:solidFill>
                  <a:schemeClr val="bg1"/>
                </a:solidFill>
                <a:latin typeface="Arial Rounded MT Bold" panose="020F0704030504030204" pitchFamily="34" charset="0"/>
              </a:rPr>
              <a:t>Sequence Diagram</a:t>
            </a:r>
            <a:endParaRPr sz="3200" b="1" dirty="0">
              <a:solidFill>
                <a:schemeClr val="bg1"/>
              </a:solidFill>
              <a:latin typeface="Arial Rounded MT Bold" panose="020F070403050403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995" b="69318"/>
          <a:stretch/>
        </p:blipFill>
        <p:spPr>
          <a:xfrm>
            <a:off x="1572325" y="827314"/>
            <a:ext cx="9071794" cy="5344886"/>
          </a:xfrm>
          <a:prstGeom prst="rect">
            <a:avLst/>
          </a:prstGeom>
        </p:spPr>
      </p:pic>
    </p:spTree>
    <p:extLst>
      <p:ext uri="{BB962C8B-B14F-4D97-AF65-F5344CB8AC3E}">
        <p14:creationId xmlns:p14="http://schemas.microsoft.com/office/powerpoint/2010/main" val="140645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4152</TotalTime>
  <Words>3204</Words>
  <Application>Microsoft Office PowerPoint</Application>
  <PresentationFormat>Widescreen</PresentationFormat>
  <Paragraphs>369</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Arial Narrow</vt:lpstr>
      <vt:lpstr>Arial Rounded MT Bold</vt:lpstr>
      <vt:lpstr>Calibri</vt:lpstr>
      <vt:lpstr>Calibri Light</vt:lpstr>
      <vt:lpstr>Century Schoolbook</vt:lpstr>
      <vt:lpstr>Office Theme</vt:lpstr>
      <vt:lpstr>HABITABLE</vt:lpstr>
      <vt:lpstr>Introduction</vt:lpstr>
      <vt:lpstr>Motivation</vt:lpstr>
      <vt:lpstr>Motivation</vt:lpstr>
      <vt:lpstr>Problem Statement</vt:lpstr>
      <vt:lpstr>Solution Statement</vt:lpstr>
      <vt:lpstr>PowerPoint Presentation</vt:lpstr>
      <vt:lpstr>Project Workflow</vt:lpstr>
      <vt:lpstr>Sequence Diagram</vt:lpstr>
      <vt:lpstr>Sequence Diagram</vt:lpstr>
      <vt:lpstr>Sequence Diagram</vt:lpstr>
      <vt:lpstr>Scope of project</vt:lpstr>
      <vt:lpstr>Scope of project</vt:lpstr>
      <vt:lpstr>Research steps:</vt:lpstr>
      <vt:lpstr>1. Data Acquisition &amp; Preprocessing</vt:lpstr>
      <vt:lpstr>1. Data Acquisition &amp; Preprocessing</vt:lpstr>
      <vt:lpstr>1. Data Acquisition &amp; Preprocessing</vt:lpstr>
      <vt:lpstr>1. Data Acquisition &amp; Preprocessing</vt:lpstr>
      <vt:lpstr>1. Data Acquisition &amp; Preprocessing</vt:lpstr>
      <vt:lpstr>2. Spectral Analysis</vt:lpstr>
      <vt:lpstr>2. Spectral Analysis</vt:lpstr>
      <vt:lpstr>2. Stellar Analysis</vt:lpstr>
      <vt:lpstr>2. Stellar Analysis</vt:lpstr>
      <vt:lpstr>2. Stellar Analysis</vt:lpstr>
      <vt:lpstr>3. Habitable Zone (HZ) – A More Refined Approach</vt:lpstr>
      <vt:lpstr>3. Habitable Zone (HZ) – A More Refined Approach</vt:lpstr>
      <vt:lpstr>3. Habitable Zone (HZ) – A More Refined Approach</vt:lpstr>
      <vt:lpstr>3. Habitable Zone (HZ) – A More Refined Approach</vt:lpstr>
      <vt:lpstr>3. Habitable Zone (HZ) – A More Refined Approach</vt:lpstr>
      <vt:lpstr>3. Habitable Zone (HZ) – A More Refined Approach</vt:lpstr>
      <vt:lpstr>3. Habitable Zone (HZ) – A More Refined Approach</vt:lpstr>
      <vt:lpstr>4. Exoplanet Characterization:</vt:lpstr>
      <vt:lpstr>4. Exoplanet Characterization:</vt:lpstr>
      <vt:lpstr>4. Exoplanet Characterization:</vt:lpstr>
      <vt:lpstr>4. Exoplanet Characterization:</vt:lpstr>
      <vt:lpstr>4. Exoplanet Characterization:</vt:lpstr>
      <vt:lpstr>4. Exoplanet Characterization:</vt:lpstr>
      <vt:lpstr>4. Exoplanet Characterization:</vt:lpstr>
      <vt:lpstr>Direct Imaging Analysis</vt:lpstr>
      <vt:lpstr>Direct Imaging Analysis</vt:lpstr>
      <vt:lpstr>Direct Imaging Analysis (cont.)</vt:lpstr>
      <vt:lpstr>Direct Imaging Analysis (cont.)</vt:lpstr>
      <vt:lpstr>Direct Imaging Analysis (cont.)</vt:lpstr>
      <vt:lpstr>Direct Imaging Analysis (cont.)</vt:lpstr>
      <vt:lpstr>Key Findings and Future Directions</vt:lpstr>
      <vt:lpstr>Key Findings and Future Directions</vt:lpstr>
      <vt:lpstr>Objectives</vt:lpstr>
      <vt:lpstr>Objectives</vt:lpstr>
      <vt:lpstr>Expected Result</vt:lpstr>
      <vt:lpstr>Team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HABITABLE</dc:title>
  <dc:creator>zenithpkhanif@gmail.com</dc:creator>
  <cp:lastModifiedBy>zenithpkhanif@gmail.com</cp:lastModifiedBy>
  <cp:revision>70</cp:revision>
  <dcterms:created xsi:type="dcterms:W3CDTF">2024-02-12T16:28:00Z</dcterms:created>
  <dcterms:modified xsi:type="dcterms:W3CDTF">2024-06-06T10:21:54Z</dcterms:modified>
</cp:coreProperties>
</file>