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8404800" cy="32918400"/>
  <p:notesSz cx="6858000" cy="9144000"/>
  <p:defaultTextStyle>
    <a:defPPr>
      <a:defRPr lang="en-US"/>
    </a:defPPr>
    <a:lvl1pPr marL="0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37626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075252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12879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150506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188132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225758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263384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301010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yse Zeynep Enkavi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570B3"/>
    <a:srgbClr val="D95F02"/>
    <a:srgbClr val="1B9E77"/>
    <a:srgbClr val="C61951"/>
    <a:srgbClr val="965F86"/>
    <a:srgbClr val="4AC6B7"/>
    <a:srgbClr val="4AC600"/>
    <a:srgbClr val="4AC000"/>
    <a:srgbClr val="000000"/>
    <a:srgbClr val="A40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364" autoAdjust="0"/>
    <p:restoredTop sz="99521" autoAdjust="0"/>
  </p:normalViewPr>
  <p:slideViewPr>
    <p:cSldViewPr snapToGrid="0" snapToObjects="1">
      <p:cViewPr>
        <p:scale>
          <a:sx n="66" d="100"/>
          <a:sy n="66" d="100"/>
        </p:scale>
        <p:origin x="2480" y="4016"/>
      </p:cViewPr>
      <p:guideLst>
        <p:guide orient="horz" pos="10368"/>
        <p:guide pos="12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16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D2877-6E47-914A-A562-5BB1D9253FF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D0D4B-4AAC-4145-81C5-0D35022A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75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C3FF2-16C4-3444-9527-EB6C5966600B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0" y="685800"/>
            <a:ext cx="4000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C17B3-A43F-F14E-98DF-9E9A96E1DC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6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37626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075252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112879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150506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188132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225758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263384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301010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0" y="685800"/>
            <a:ext cx="4000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2037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Variances of reliability estimates in flat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hddm</a:t>
            </a:r>
            <a:endParaRPr lang="en-US" sz="120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C17B3-A43F-F14E-98DF-9E9A96E1DC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0226048"/>
            <a:ext cx="32644080" cy="70561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8653760"/>
            <a:ext cx="2688336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3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09" y="1760223"/>
            <a:ext cx="6480813" cy="374446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5" y="1760223"/>
            <a:ext cx="18802353" cy="374446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6" y="21153121"/>
            <a:ext cx="32644080" cy="6537960"/>
          </a:xfrm>
        </p:spPr>
        <p:txBody>
          <a:bodyPr anchor="t"/>
          <a:lstStyle>
            <a:lvl1pPr algn="l">
              <a:defRPr sz="17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6" y="13952227"/>
            <a:ext cx="32644080" cy="7200897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626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07525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287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050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13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57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338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10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3" y="10241282"/>
            <a:ext cx="12641580" cy="28963623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1843" y="10241282"/>
            <a:ext cx="12641580" cy="28963623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318263"/>
            <a:ext cx="3456432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3" y="7368543"/>
            <a:ext cx="16968789" cy="3070857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26" indent="0">
              <a:buNone/>
              <a:defRPr sz="8900" b="1"/>
            </a:lvl2pPr>
            <a:lvl3pPr marL="4075252" indent="0">
              <a:buNone/>
              <a:defRPr sz="8100" b="1"/>
            </a:lvl3pPr>
            <a:lvl4pPr marL="6112879" indent="0">
              <a:buNone/>
              <a:defRPr sz="7100" b="1"/>
            </a:lvl4pPr>
            <a:lvl5pPr marL="8150506" indent="0">
              <a:buNone/>
              <a:defRPr sz="7100" b="1"/>
            </a:lvl5pPr>
            <a:lvl6pPr marL="10188132" indent="0">
              <a:buNone/>
              <a:defRPr sz="7100" b="1"/>
            </a:lvl6pPr>
            <a:lvl7pPr marL="12225758" indent="0">
              <a:buNone/>
              <a:defRPr sz="7100" b="1"/>
            </a:lvl7pPr>
            <a:lvl8pPr marL="14263384" indent="0">
              <a:buNone/>
              <a:defRPr sz="7100" b="1"/>
            </a:lvl8pPr>
            <a:lvl9pPr marL="16301010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3" y="10439400"/>
            <a:ext cx="16968789" cy="1896618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1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10" y="7368543"/>
            <a:ext cx="16975453" cy="3070857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26" indent="0">
              <a:buNone/>
              <a:defRPr sz="8900" b="1"/>
            </a:lvl2pPr>
            <a:lvl3pPr marL="4075252" indent="0">
              <a:buNone/>
              <a:defRPr sz="8100" b="1"/>
            </a:lvl3pPr>
            <a:lvl4pPr marL="6112879" indent="0">
              <a:buNone/>
              <a:defRPr sz="7100" b="1"/>
            </a:lvl4pPr>
            <a:lvl5pPr marL="8150506" indent="0">
              <a:buNone/>
              <a:defRPr sz="7100" b="1"/>
            </a:lvl5pPr>
            <a:lvl6pPr marL="10188132" indent="0">
              <a:buNone/>
              <a:defRPr sz="7100" b="1"/>
            </a:lvl6pPr>
            <a:lvl7pPr marL="12225758" indent="0">
              <a:buNone/>
              <a:defRPr sz="7100" b="1"/>
            </a:lvl7pPr>
            <a:lvl8pPr marL="14263384" indent="0">
              <a:buNone/>
              <a:defRPr sz="7100" b="1"/>
            </a:lvl8pPr>
            <a:lvl9pPr marL="16301010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10" y="10439400"/>
            <a:ext cx="16975453" cy="1896618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1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3" y="1310641"/>
            <a:ext cx="12634916" cy="557784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2" y="1310644"/>
            <a:ext cx="21469353" cy="28094943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3" y="6888484"/>
            <a:ext cx="12634916" cy="22517103"/>
          </a:xfrm>
        </p:spPr>
        <p:txBody>
          <a:bodyPr/>
          <a:lstStyle>
            <a:lvl1pPr marL="0" indent="0">
              <a:buNone/>
              <a:defRPr sz="6200"/>
            </a:lvl1pPr>
            <a:lvl2pPr marL="2037626" indent="0">
              <a:buNone/>
              <a:defRPr sz="5400"/>
            </a:lvl2pPr>
            <a:lvl3pPr marL="4075252" indent="0">
              <a:buNone/>
              <a:defRPr sz="4400"/>
            </a:lvl3pPr>
            <a:lvl4pPr marL="6112879" indent="0">
              <a:buNone/>
              <a:defRPr sz="4000"/>
            </a:lvl4pPr>
            <a:lvl5pPr marL="8150506" indent="0">
              <a:buNone/>
              <a:defRPr sz="4000"/>
            </a:lvl5pPr>
            <a:lvl6pPr marL="10188132" indent="0">
              <a:buNone/>
              <a:defRPr sz="4000"/>
            </a:lvl6pPr>
            <a:lvl7pPr marL="12225758" indent="0">
              <a:buNone/>
              <a:defRPr sz="4000"/>
            </a:lvl7pPr>
            <a:lvl8pPr marL="14263384" indent="0">
              <a:buNone/>
              <a:defRPr sz="4000"/>
            </a:lvl8pPr>
            <a:lvl9pPr marL="1630101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09" y="23042882"/>
            <a:ext cx="23042880" cy="2720343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09" y="2941319"/>
            <a:ext cx="23042880" cy="19751040"/>
          </a:xfrm>
        </p:spPr>
        <p:txBody>
          <a:bodyPr/>
          <a:lstStyle>
            <a:lvl1pPr marL="0" indent="0">
              <a:buNone/>
              <a:defRPr sz="14300"/>
            </a:lvl1pPr>
            <a:lvl2pPr marL="2037626" indent="0">
              <a:buNone/>
              <a:defRPr sz="12500"/>
            </a:lvl2pPr>
            <a:lvl3pPr marL="4075252" indent="0">
              <a:buNone/>
              <a:defRPr sz="10700"/>
            </a:lvl3pPr>
            <a:lvl4pPr marL="6112879" indent="0">
              <a:buNone/>
              <a:defRPr sz="8900"/>
            </a:lvl4pPr>
            <a:lvl5pPr marL="8150506" indent="0">
              <a:buNone/>
              <a:defRPr sz="8900"/>
            </a:lvl5pPr>
            <a:lvl6pPr marL="10188132" indent="0">
              <a:buNone/>
              <a:defRPr sz="8900"/>
            </a:lvl6pPr>
            <a:lvl7pPr marL="12225758" indent="0">
              <a:buNone/>
              <a:defRPr sz="8900"/>
            </a:lvl7pPr>
            <a:lvl8pPr marL="14263384" indent="0">
              <a:buNone/>
              <a:defRPr sz="8900"/>
            </a:lvl8pPr>
            <a:lvl9pPr marL="16301010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09" y="25763225"/>
            <a:ext cx="23042880" cy="3863337"/>
          </a:xfrm>
        </p:spPr>
        <p:txBody>
          <a:bodyPr/>
          <a:lstStyle>
            <a:lvl1pPr marL="0" indent="0">
              <a:buNone/>
              <a:defRPr sz="6200"/>
            </a:lvl1pPr>
            <a:lvl2pPr marL="2037626" indent="0">
              <a:buNone/>
              <a:defRPr sz="5400"/>
            </a:lvl2pPr>
            <a:lvl3pPr marL="4075252" indent="0">
              <a:buNone/>
              <a:defRPr sz="4400"/>
            </a:lvl3pPr>
            <a:lvl4pPr marL="6112879" indent="0">
              <a:buNone/>
              <a:defRPr sz="4000"/>
            </a:lvl4pPr>
            <a:lvl5pPr marL="8150506" indent="0">
              <a:buNone/>
              <a:defRPr sz="4000"/>
            </a:lvl5pPr>
            <a:lvl6pPr marL="10188132" indent="0">
              <a:buNone/>
              <a:defRPr sz="4000"/>
            </a:lvl6pPr>
            <a:lvl7pPr marL="12225758" indent="0">
              <a:buNone/>
              <a:defRPr sz="4000"/>
            </a:lvl7pPr>
            <a:lvl8pPr marL="14263384" indent="0">
              <a:buNone/>
              <a:defRPr sz="4000"/>
            </a:lvl8pPr>
            <a:lvl9pPr marL="1630101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318263"/>
            <a:ext cx="34564320" cy="5486400"/>
          </a:xfrm>
          <a:prstGeom prst="rect">
            <a:avLst/>
          </a:prstGeom>
        </p:spPr>
        <p:txBody>
          <a:bodyPr vert="horz" lIns="407526" tIns="203763" rIns="407526" bIns="2037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680967"/>
            <a:ext cx="34564320" cy="21724621"/>
          </a:xfrm>
          <a:prstGeom prst="rect">
            <a:avLst/>
          </a:prstGeom>
        </p:spPr>
        <p:txBody>
          <a:bodyPr vert="horz" lIns="407526" tIns="203763" rIns="407526" bIns="2037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0510486"/>
            <a:ext cx="8961120" cy="1752599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0383-EA84-CF41-8911-55C3D60C640A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0510486"/>
            <a:ext cx="12161520" cy="1752599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0510486"/>
            <a:ext cx="8961120" cy="1752599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7626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220" indent="-1528220" algn="l" defTabSz="2037626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143" indent="-1273516" algn="l" defTabSz="2037626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065" indent="-1018813" algn="l" defTabSz="2037626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1692" indent="-1018813" algn="l" defTabSz="2037626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69319" indent="-1018813" algn="l" defTabSz="2037626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6945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4571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2197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19823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626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252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12879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150506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132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5758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3384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1010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jpeg"/><Relationship Id="rId21" Type="http://schemas.openxmlformats.org/officeDocument/2006/relationships/image" Target="../media/image19.jpe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jpg"/><Relationship Id="rId13" Type="http://schemas.openxmlformats.org/officeDocument/2006/relationships/image" Target="../media/image11.jpeg"/><Relationship Id="rId14" Type="http://schemas.openxmlformats.org/officeDocument/2006/relationships/image" Target="../media/image12.png"/><Relationship Id="rId15" Type="http://schemas.openxmlformats.org/officeDocument/2006/relationships/image" Target="../media/image13.jpeg"/><Relationship Id="rId16" Type="http://schemas.openxmlformats.org/officeDocument/2006/relationships/image" Target="../media/image14.jpeg"/><Relationship Id="rId17" Type="http://schemas.openxmlformats.org/officeDocument/2006/relationships/image" Target="../media/image15.jpeg"/><Relationship Id="rId18" Type="http://schemas.openxmlformats.org/officeDocument/2006/relationships/image" Target="../media/image16.jpeg"/><Relationship Id="rId19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348" y="465737"/>
            <a:ext cx="37819451" cy="46588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07526" tIns="203763" rIns="407526" bIns="203763" rtlCol="0">
            <a:spAutoFit/>
          </a:bodyPr>
          <a:lstStyle/>
          <a:p>
            <a:r>
              <a:rPr lang="en-US" sz="8700" dirty="0" smtClean="0">
                <a:latin typeface="Arial"/>
                <a:cs typeface="Arial"/>
              </a:rPr>
              <a:t>A large-scale comparison of cognitive task measures of self-regulation: raw measures vs. model parameters for individual difference analyses</a:t>
            </a:r>
            <a:endParaRPr lang="en-US" sz="8700" dirty="0">
              <a:latin typeface="Arial"/>
              <a:cs typeface="Arial"/>
            </a:endParaRPr>
          </a:p>
          <a:p>
            <a:r>
              <a:rPr lang="en-US" sz="6000" dirty="0" smtClean="0">
                <a:latin typeface="Arial"/>
                <a:cs typeface="Arial"/>
              </a:rPr>
              <a:t>A. Zeynep Enkavi, Ian W. Eisenberg, Patrick G. </a:t>
            </a:r>
            <a:r>
              <a:rPr lang="en-US" sz="6000" dirty="0" err="1" smtClean="0">
                <a:latin typeface="Arial"/>
                <a:cs typeface="Arial"/>
              </a:rPr>
              <a:t>Bissett</a:t>
            </a:r>
            <a:r>
              <a:rPr lang="en-US" sz="6000" dirty="0" smtClean="0">
                <a:latin typeface="Arial"/>
                <a:cs typeface="Arial"/>
              </a:rPr>
              <a:t>, Russell A. </a:t>
            </a:r>
            <a:r>
              <a:rPr lang="en-US" sz="6000" dirty="0" err="1" smtClean="0">
                <a:latin typeface="Arial"/>
                <a:cs typeface="Arial"/>
              </a:rPr>
              <a:t>Poldrack</a:t>
            </a:r>
            <a:endParaRPr lang="en-US" sz="6000" baseline="30000" dirty="0">
              <a:latin typeface="Arial"/>
              <a:cs typeface="Arial"/>
            </a:endParaRPr>
          </a:p>
          <a:p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Department of Psychology, Stanford University</a:t>
            </a:r>
            <a:endParaRPr lang="en-US" sz="4200" baseline="300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9" name="Text Box 424"/>
          <p:cNvSpPr txBox="1">
            <a:spLocks noChangeArrowheads="1"/>
          </p:cNvSpPr>
          <p:nvPr/>
        </p:nvSpPr>
        <p:spPr bwMode="auto">
          <a:xfrm>
            <a:off x="466343" y="5381666"/>
            <a:ext cx="9769848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Introduction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" name="Frame 37"/>
          <p:cNvSpPr/>
          <p:nvPr/>
        </p:nvSpPr>
        <p:spPr>
          <a:xfrm>
            <a:off x="471431" y="5394944"/>
            <a:ext cx="9769848" cy="27317628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242" tIns="39621" rIns="79242" bIns="39621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 descr="NIH_Master_Logo_2Color-JPG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20"/>
          <a:stretch/>
        </p:blipFill>
        <p:spPr>
          <a:xfrm>
            <a:off x="34777277" y="3531186"/>
            <a:ext cx="2478404" cy="1554480"/>
          </a:xfrm>
          <a:prstGeom prst="rect">
            <a:avLst/>
          </a:prstGeom>
        </p:spPr>
      </p:pic>
      <p:sp>
        <p:nvSpPr>
          <p:cNvPr id="20" name="Text Box 424"/>
          <p:cNvSpPr txBox="1">
            <a:spLocks noChangeArrowheads="1"/>
          </p:cNvSpPr>
          <p:nvPr/>
        </p:nvSpPr>
        <p:spPr bwMode="auto">
          <a:xfrm>
            <a:off x="471431" y="13848930"/>
            <a:ext cx="9769848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Methods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6343" y="6289336"/>
            <a:ext cx="9774936" cy="7426664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Psychology is rich with behavioral tasks measuring of </a:t>
            </a:r>
            <a:r>
              <a:rPr lang="en-US" sz="4400" dirty="0">
                <a:latin typeface="Arial"/>
                <a:cs typeface="Arial"/>
              </a:rPr>
              <a:t>i</a:t>
            </a:r>
            <a:r>
              <a:rPr lang="en-US" sz="4400" dirty="0" smtClean="0">
                <a:latin typeface="Arial"/>
                <a:cs typeface="Arial"/>
              </a:rPr>
              <a:t>mpulsivity, self-control, </a:t>
            </a:r>
            <a:r>
              <a:rPr lang="en-US" sz="4400" dirty="0">
                <a:latin typeface="Arial"/>
                <a:cs typeface="Arial"/>
              </a:rPr>
              <a:t>inhibition, delay </a:t>
            </a:r>
            <a:r>
              <a:rPr lang="en-US" sz="4400" dirty="0" smtClean="0">
                <a:latin typeface="Arial"/>
                <a:cs typeface="Arial"/>
              </a:rPr>
              <a:t>discounting</a:t>
            </a:r>
            <a:endParaRPr lang="en-US" sz="44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These </a:t>
            </a:r>
            <a:r>
              <a:rPr lang="en-US" sz="4400" dirty="0">
                <a:latin typeface="Arial"/>
                <a:cs typeface="Arial"/>
              </a:rPr>
              <a:t>measures </a:t>
            </a:r>
            <a:r>
              <a:rPr lang="en-US" sz="4400" dirty="0" smtClean="0">
                <a:latin typeface="Arial"/>
                <a:cs typeface="Arial"/>
              </a:rPr>
              <a:t>are </a:t>
            </a:r>
            <a:r>
              <a:rPr lang="en-US" sz="4400" dirty="0">
                <a:latin typeface="Arial"/>
                <a:cs typeface="Arial"/>
              </a:rPr>
              <a:t>assumed to capture trait-like individual differences without evaluating their stability over </a:t>
            </a:r>
            <a:r>
              <a:rPr lang="en-US" sz="4400" dirty="0" smtClean="0">
                <a:latin typeface="Arial"/>
                <a:cs typeface="Arial"/>
              </a:rPr>
              <a:t>time </a:t>
            </a:r>
            <a:endParaRPr lang="en-US" sz="44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We compare two common measure types from a large battery of behavioral tasks to determine best trait measures and their features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1255" y="14684527"/>
            <a:ext cx="9774936" cy="7384182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14 tasks from larger battery on reliability of self-regulation measures</a:t>
            </a:r>
            <a:r>
              <a:rPr lang="en-US" sz="4400" baseline="30000" dirty="0" smtClean="0">
                <a:latin typeface="Arial"/>
                <a:cs typeface="Arial"/>
              </a:rPr>
              <a:t>1,2</a:t>
            </a:r>
            <a:r>
              <a:rPr lang="en-US" sz="4400" dirty="0" smtClean="0">
                <a:latin typeface="Arial"/>
                <a:cs typeface="Arial"/>
              </a:rPr>
              <a:t> (N</a:t>
            </a:r>
            <a:r>
              <a:rPr lang="en-US" sz="4400" dirty="0">
                <a:latin typeface="Arial"/>
                <a:cs typeface="Arial"/>
              </a:rPr>
              <a:t>=</a:t>
            </a:r>
            <a:r>
              <a:rPr lang="en-US" sz="4400" dirty="0" smtClean="0">
                <a:latin typeface="Arial"/>
                <a:cs typeface="Arial"/>
              </a:rPr>
              <a:t>150): N-back, ANT, choice RT, directed forgetting, DPX, local global, recent, probes, shape matching, </a:t>
            </a:r>
            <a:r>
              <a:rPr lang="en-US" sz="4400" dirty="0" err="1" smtClean="0">
                <a:latin typeface="Arial"/>
                <a:cs typeface="Arial"/>
              </a:rPr>
              <a:t>simon</a:t>
            </a:r>
            <a:r>
              <a:rPr lang="en-US" sz="4400" dirty="0" smtClean="0">
                <a:latin typeface="Arial"/>
                <a:cs typeface="Arial"/>
              </a:rPr>
              <a:t>, stop signal (x3), </a:t>
            </a:r>
            <a:r>
              <a:rPr lang="en-US" sz="4400" dirty="0" err="1" smtClean="0">
                <a:latin typeface="Arial"/>
                <a:cs typeface="Arial"/>
              </a:rPr>
              <a:t>stroop</a:t>
            </a:r>
            <a:r>
              <a:rPr lang="en-US" sz="4400" dirty="0" smtClean="0">
                <a:latin typeface="Arial"/>
                <a:cs typeface="Arial"/>
              </a:rPr>
              <a:t>, cued task switching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Raw measures: RT and accuracy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2 types of DDM: EZ and HDDM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Non-contrast measures = use all trials; contrast variables = subtraction of two conditions; condition variables = subset of trials</a:t>
            </a:r>
          </a:p>
        </p:txBody>
      </p:sp>
      <p:sp>
        <p:nvSpPr>
          <p:cNvPr id="49" name="Text Box 354"/>
          <p:cNvSpPr txBox="1">
            <a:spLocks noChangeArrowheads="1"/>
          </p:cNvSpPr>
          <p:nvPr/>
        </p:nvSpPr>
        <p:spPr bwMode="auto">
          <a:xfrm>
            <a:off x="10810242" y="32029700"/>
            <a:ext cx="26883360" cy="618611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  <a:latin typeface="Arial"/>
                <a:cs typeface="Arial"/>
              </a:rPr>
              <a:t>Contact: </a:t>
            </a:r>
            <a:r>
              <a:rPr lang="en-US" sz="3500" b="1" dirty="0" smtClean="0">
                <a:solidFill>
                  <a:schemeClr val="bg1"/>
                </a:solidFill>
                <a:latin typeface="Arial"/>
                <a:cs typeface="Arial"/>
              </a:rPr>
              <a:t>A. Zeynep </a:t>
            </a:r>
            <a:r>
              <a:rPr lang="en-US" sz="3500" b="1" dirty="0">
                <a:solidFill>
                  <a:schemeClr val="bg1"/>
                </a:solidFill>
                <a:latin typeface="Arial"/>
                <a:cs typeface="Arial"/>
              </a:rPr>
              <a:t>Enkavi </a:t>
            </a:r>
            <a:r>
              <a:rPr lang="en-US" sz="3500" b="1" dirty="0" smtClean="0">
                <a:solidFill>
                  <a:schemeClr val="bg1"/>
                </a:solidFill>
                <a:latin typeface="Arial"/>
                <a:cs typeface="Arial"/>
              </a:rPr>
              <a:t>&lt;</a:t>
            </a:r>
            <a:r>
              <a:rPr lang="en-US" sz="3500" b="1" dirty="0" err="1" smtClean="0">
                <a:solidFill>
                  <a:schemeClr val="bg1"/>
                </a:solidFill>
                <a:latin typeface="Arial"/>
                <a:cs typeface="Arial"/>
              </a:rPr>
              <a:t>zenkavi@stanford.edu</a:t>
            </a:r>
            <a:r>
              <a:rPr lang="en-US" sz="3500" b="1" dirty="0">
                <a:solidFill>
                  <a:schemeClr val="bg1"/>
                </a:solidFill>
                <a:latin typeface="Arial"/>
                <a:cs typeface="Arial"/>
              </a:rPr>
              <a:t>&gt;</a:t>
            </a:r>
          </a:p>
        </p:txBody>
      </p:sp>
      <p:sp>
        <p:nvSpPr>
          <p:cNvPr id="52" name="Text Box 354"/>
          <p:cNvSpPr txBox="1">
            <a:spLocks noChangeArrowheads="1"/>
          </p:cNvSpPr>
          <p:nvPr/>
        </p:nvSpPr>
        <p:spPr bwMode="auto">
          <a:xfrm>
            <a:off x="471431" y="30740533"/>
            <a:ext cx="9774936" cy="659507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800" b="1" dirty="0">
                <a:solidFill>
                  <a:schemeClr val="bg1"/>
                </a:solidFill>
                <a:latin typeface="Arial"/>
                <a:cs typeface="Arial"/>
              </a:rPr>
              <a:t>References</a:t>
            </a:r>
          </a:p>
        </p:txBody>
      </p:sp>
      <p:sp>
        <p:nvSpPr>
          <p:cNvPr id="70" name="Frame 69"/>
          <p:cNvSpPr/>
          <p:nvPr/>
        </p:nvSpPr>
        <p:spPr>
          <a:xfrm>
            <a:off x="10810241" y="5394944"/>
            <a:ext cx="26883359" cy="27253367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242" tIns="39621" rIns="79242" bIns="39621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4934" y="24521979"/>
            <a:ext cx="9774936" cy="6460433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DDM parameters show similar reliability to RT and accuracy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Reliability estimates stabilize n&gt;15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Hierarchical estimates do not change parameter value or reliability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Applying the same model across tasks yields 1. interpretable measures that 2. reduce to lower and more reliable trait measures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79" name="Text Box 424"/>
          <p:cNvSpPr txBox="1">
            <a:spLocks noChangeArrowheads="1"/>
          </p:cNvSpPr>
          <p:nvPr/>
        </p:nvSpPr>
        <p:spPr bwMode="auto">
          <a:xfrm>
            <a:off x="471431" y="23639323"/>
            <a:ext cx="9769848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smtClean="0">
                <a:solidFill>
                  <a:schemeClr val="bg1"/>
                </a:solidFill>
                <a:latin typeface="Arial"/>
                <a:cs typeface="Arial"/>
              </a:rPr>
              <a:t>Conclusions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SUSig_Seal_StnfrdOnly_Lef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902" y="3180356"/>
            <a:ext cx="6002095" cy="2256140"/>
          </a:xfrm>
          <a:prstGeom prst="rect">
            <a:avLst/>
          </a:prstGeom>
        </p:spPr>
      </p:pic>
      <p:pic>
        <p:nvPicPr>
          <p:cNvPr id="9" name="Picture 8" descr="Screen Shot 2018-08-11 at 6.37.2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27" y="6636990"/>
            <a:ext cx="5047134" cy="1869309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34463767" y="6787585"/>
            <a:ext cx="2565400" cy="3872505"/>
            <a:chOff x="34463767" y="6441733"/>
            <a:chExt cx="2565400" cy="3872505"/>
          </a:xfrm>
        </p:grpSpPr>
        <p:pic>
          <p:nvPicPr>
            <p:cNvPr id="14" name="Picture 13" descr="Screen Shot 2018-08-11 at 6.37.47 AM.png"/>
            <p:cNvPicPr>
              <a:picLocks noChangeAspect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7617" y="6441733"/>
              <a:ext cx="1917700" cy="1117600"/>
            </a:xfrm>
            <a:prstGeom prst="rect">
              <a:avLst/>
            </a:prstGeom>
          </p:spPr>
        </p:pic>
        <p:pic>
          <p:nvPicPr>
            <p:cNvPr id="16" name="Picture 15" descr="Screen Shot 2018-08-11 at 6.37.52 AM.png"/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9817" y="7872102"/>
              <a:ext cx="2273300" cy="457200"/>
            </a:xfrm>
            <a:prstGeom prst="rect">
              <a:avLst/>
            </a:prstGeom>
          </p:spPr>
        </p:pic>
        <p:pic>
          <p:nvPicPr>
            <p:cNvPr id="17" name="Picture 16" descr="Screen Shot 2018-08-11 at 6.37.56 AM.png"/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767" y="8625138"/>
              <a:ext cx="2565400" cy="1689100"/>
            </a:xfrm>
            <a:prstGeom prst="rect">
              <a:avLst/>
            </a:prstGeom>
          </p:spPr>
        </p:pic>
      </p:grpSp>
      <p:pic>
        <p:nvPicPr>
          <p:cNvPr id="19" name="Picture 18" descr="Screen Shot 2018-08-11 at 6.38.05 AM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" b="10101"/>
          <a:stretch/>
        </p:blipFill>
        <p:spPr>
          <a:xfrm>
            <a:off x="17202299" y="6695886"/>
            <a:ext cx="1483133" cy="2551801"/>
          </a:xfrm>
          <a:prstGeom prst="rect">
            <a:avLst/>
          </a:prstGeom>
        </p:spPr>
      </p:pic>
      <p:pic>
        <p:nvPicPr>
          <p:cNvPr id="21" name="Picture 20" descr="Screen Shot 2018-08-11 at 6.38.12 AM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3" b="4842"/>
          <a:stretch/>
        </p:blipFill>
        <p:spPr>
          <a:xfrm>
            <a:off x="19831481" y="6695886"/>
            <a:ext cx="1351412" cy="2551801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22583419" y="6655906"/>
            <a:ext cx="7710314" cy="1907462"/>
            <a:chOff x="22583419" y="5869796"/>
            <a:chExt cx="7710314" cy="1907462"/>
          </a:xfrm>
        </p:grpSpPr>
        <p:grpSp>
          <p:nvGrpSpPr>
            <p:cNvPr id="54" name="Group 53"/>
            <p:cNvGrpSpPr/>
            <p:nvPr/>
          </p:nvGrpSpPr>
          <p:grpSpPr>
            <a:xfrm>
              <a:off x="22583419" y="5950275"/>
              <a:ext cx="3108861" cy="1746504"/>
              <a:chOff x="22583419" y="5968681"/>
              <a:chExt cx="3108861" cy="1746504"/>
            </a:xfrm>
          </p:grpSpPr>
          <p:pic>
            <p:nvPicPr>
              <p:cNvPr id="22" name="Picture 21" descr="response-time.png"/>
              <p:cNvPicPr>
                <a:picLocks noChangeAspect="1"/>
              </p:cNvPicPr>
              <p:nvPr/>
            </p:nvPicPr>
            <p:blipFill>
              <a:blip r:embed="rId11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83419" y="5968681"/>
                <a:ext cx="1292413" cy="1746504"/>
              </a:xfrm>
              <a:prstGeom prst="rect">
                <a:avLst/>
              </a:prstGeom>
            </p:spPr>
          </p:pic>
          <p:pic>
            <p:nvPicPr>
              <p:cNvPr id="23" name="Picture 22" descr="accuracy.jp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53278" y="5972432"/>
                <a:ext cx="1739002" cy="1739002"/>
              </a:xfrm>
              <a:prstGeom prst="rect">
                <a:avLst/>
              </a:prstGeom>
            </p:spPr>
          </p:pic>
        </p:grpSp>
        <p:pic>
          <p:nvPicPr>
            <p:cNvPr id="24" name="Picture 23" descr="hddm-hierarchical-bayesian-estimation-of-the-drift-diffusion-model-in-python_20708267.jpeg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7" t="33013" r="3726" b="32488"/>
            <a:stretch/>
          </p:blipFill>
          <p:spPr>
            <a:xfrm>
              <a:off x="27031882" y="5869796"/>
              <a:ext cx="3261851" cy="1907462"/>
            </a:xfrm>
            <a:prstGeom prst="rect">
              <a:avLst/>
            </a:prstGeom>
          </p:spPr>
        </p:pic>
      </p:grpSp>
      <p:sp>
        <p:nvSpPr>
          <p:cNvPr id="51" name="Right Brace 50"/>
          <p:cNvSpPr/>
          <p:nvPr/>
        </p:nvSpPr>
        <p:spPr>
          <a:xfrm rot="5400000">
            <a:off x="26206027" y="5649051"/>
            <a:ext cx="806647" cy="6956656"/>
          </a:xfrm>
          <a:prstGeom prst="rightBrace">
            <a:avLst/>
          </a:prstGeom>
          <a:ln w="57150" cmpd="sng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024381" y="9696913"/>
            <a:ext cx="71699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rial"/>
                <a:cs typeface="Arial"/>
              </a:rPr>
              <a:t>Dimensionality reduction</a:t>
            </a:r>
            <a:endParaRPr lang="en-US" sz="5000" dirty="0">
              <a:latin typeface="Arial"/>
              <a:cs typeface="Arial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0852533" y="7474782"/>
            <a:ext cx="3403600" cy="978345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0869469" y="8592363"/>
            <a:ext cx="3403600" cy="978345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593598" y="9696913"/>
            <a:ext cx="30359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Prediction</a:t>
            </a:r>
            <a:endParaRPr lang="en-US" sz="50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Text Box 424"/>
          <p:cNvSpPr txBox="1">
            <a:spLocks noChangeArrowheads="1"/>
          </p:cNvSpPr>
          <p:nvPr/>
        </p:nvSpPr>
        <p:spPr bwMode="auto">
          <a:xfrm>
            <a:off x="10810241" y="5394944"/>
            <a:ext cx="2688336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Overview of Procedure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Right Brace 39"/>
          <p:cNvSpPr/>
          <p:nvPr/>
        </p:nvSpPr>
        <p:spPr>
          <a:xfrm rot="5400000">
            <a:off x="18841479" y="6844963"/>
            <a:ext cx="813816" cy="4572000"/>
          </a:xfrm>
          <a:prstGeom prst="rightBrace">
            <a:avLst/>
          </a:prstGeom>
          <a:ln w="57150" cmpd="sng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880070" y="9696913"/>
            <a:ext cx="29290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rial"/>
                <a:cs typeface="Arial"/>
              </a:rPr>
              <a:t>Reliability</a:t>
            </a:r>
            <a:endParaRPr lang="en-US" sz="5000" dirty="0">
              <a:latin typeface="Arial"/>
              <a:cs typeface="Arial"/>
            </a:endParaRPr>
          </a:p>
        </p:txBody>
      </p:sp>
      <p:pic>
        <p:nvPicPr>
          <p:cNvPr id="2" name="Picture 1" descr="Screen Shot 2018-09-21 at 10.28.04 A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41" y="8575060"/>
            <a:ext cx="5775307" cy="1874520"/>
          </a:xfrm>
          <a:prstGeom prst="rect">
            <a:avLst/>
          </a:prstGeom>
        </p:spPr>
      </p:pic>
      <p:sp>
        <p:nvSpPr>
          <p:cNvPr id="42" name="Text Box 424"/>
          <p:cNvSpPr txBox="1">
            <a:spLocks noChangeArrowheads="1"/>
          </p:cNvSpPr>
          <p:nvPr/>
        </p:nvSpPr>
        <p:spPr bwMode="auto">
          <a:xfrm>
            <a:off x="10810241" y="16501034"/>
            <a:ext cx="1280160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Sample size effects on reliability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Text Box 424"/>
          <p:cNvSpPr txBox="1">
            <a:spLocks noChangeArrowheads="1"/>
          </p:cNvSpPr>
          <p:nvPr/>
        </p:nvSpPr>
        <p:spPr bwMode="auto">
          <a:xfrm>
            <a:off x="24892000" y="16501034"/>
            <a:ext cx="1280160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Analysis of hierarchical estimates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Text Box 424"/>
          <p:cNvSpPr txBox="1">
            <a:spLocks noChangeArrowheads="1"/>
          </p:cNvSpPr>
          <p:nvPr/>
        </p:nvSpPr>
        <p:spPr bwMode="auto">
          <a:xfrm>
            <a:off x="10801499" y="23812632"/>
            <a:ext cx="2688336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Measures vs. lower dimensional projections as trait measures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418431" y="7595722"/>
            <a:ext cx="17013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2-4 </a:t>
            </a:r>
            <a:r>
              <a:rPr lang="en-US" sz="3800" dirty="0" err="1" smtClean="0">
                <a:latin typeface="Arial"/>
                <a:cs typeface="Arial"/>
              </a:rPr>
              <a:t>mo</a:t>
            </a:r>
            <a:endParaRPr lang="en-US" sz="3800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409231" y="8352822"/>
            <a:ext cx="22155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Raw DVs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432351" y="8352822"/>
            <a:ext cx="23504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DDM DVs</a:t>
            </a:r>
          </a:p>
        </p:txBody>
      </p:sp>
      <p:sp>
        <p:nvSpPr>
          <p:cNvPr id="61" name="Text Box 424"/>
          <p:cNvSpPr txBox="1">
            <a:spLocks noChangeArrowheads="1"/>
          </p:cNvSpPr>
          <p:nvPr/>
        </p:nvSpPr>
        <p:spPr bwMode="auto">
          <a:xfrm>
            <a:off x="10801498" y="10660090"/>
            <a:ext cx="2688336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/>
                <a:cs typeface="Arial"/>
              </a:rPr>
              <a:t>DDM </a:t>
            </a:r>
            <a:r>
              <a:rPr lang="en-US" sz="5000" b="1" dirty="0" err="1">
                <a:solidFill>
                  <a:schemeClr val="bg1"/>
                </a:solidFill>
                <a:latin typeface="Arial"/>
                <a:cs typeface="Arial"/>
              </a:rPr>
              <a:t>vs</a:t>
            </a:r>
            <a:r>
              <a:rPr lang="en-US" sz="5000" b="1" dirty="0">
                <a:solidFill>
                  <a:schemeClr val="bg1"/>
                </a:solidFill>
                <a:latin typeface="Arial"/>
                <a:cs typeface="Arial"/>
              </a:rPr>
              <a:t> Raw measure reliability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241763" y="11671070"/>
            <a:ext cx="6316318" cy="3022033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  <a:latin typeface="Arial"/>
                <a:cs typeface="Arial"/>
              </a:rPr>
              <a:t> Raw measures are comparable in reliability to DDM parameters (b = -0.03, t(512) = -0.83)</a:t>
            </a:r>
            <a:endParaRPr lang="en-US" sz="4400" dirty="0" smtClean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286242" y="17784391"/>
            <a:ext cx="7328521" cy="206157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Are pilot studies helpful in choosing trait variables?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Yes, BUT samples &lt;15 yield too variable and lower reliability estimates (b=0.001, t(505)=4.92)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4614763" y="22349007"/>
            <a:ext cx="12801600" cy="146362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No systematic difference in parameter estimate or reliability using hierarchical estimates 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9768" y="31392411"/>
            <a:ext cx="10398098" cy="124484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1800" dirty="0">
                <a:latin typeface="Arial"/>
                <a:cs typeface="Arial"/>
              </a:rPr>
              <a:t>Eisenberg, I., </a:t>
            </a:r>
            <a:r>
              <a:rPr lang="en-US" sz="1800" dirty="0" err="1">
                <a:latin typeface="Arial"/>
                <a:cs typeface="Arial"/>
              </a:rPr>
              <a:t>Bissett</a:t>
            </a:r>
            <a:r>
              <a:rPr lang="en-US" sz="1800" dirty="0">
                <a:latin typeface="Arial"/>
                <a:cs typeface="Arial"/>
              </a:rPr>
              <a:t>, P., Enkavi, A. Z., Li, J., MacKinnon, D., </a:t>
            </a:r>
            <a:r>
              <a:rPr lang="en-US" sz="1800" dirty="0" err="1">
                <a:latin typeface="Arial"/>
                <a:cs typeface="Arial"/>
              </a:rPr>
              <a:t>Marsch</a:t>
            </a:r>
            <a:r>
              <a:rPr lang="en-US" sz="1800" dirty="0">
                <a:latin typeface="Arial"/>
                <a:cs typeface="Arial"/>
              </a:rPr>
              <a:t>, L., &amp; </a:t>
            </a:r>
            <a:r>
              <a:rPr lang="en-US" sz="1800" dirty="0" err="1">
                <a:latin typeface="Arial"/>
                <a:cs typeface="Arial"/>
              </a:rPr>
              <a:t>Poldrack</a:t>
            </a:r>
            <a:r>
              <a:rPr lang="en-US" sz="1800" dirty="0">
                <a:latin typeface="Arial"/>
                <a:cs typeface="Arial"/>
              </a:rPr>
              <a:t>, R. (2018). Uncovering mental structure through data-driven ontology </a:t>
            </a:r>
            <a:r>
              <a:rPr lang="en-US" sz="1800" dirty="0" smtClean="0">
                <a:latin typeface="Arial"/>
                <a:cs typeface="Arial"/>
              </a:rPr>
              <a:t>discovery</a:t>
            </a:r>
          </a:p>
          <a:p>
            <a:r>
              <a:rPr lang="en-US" sz="1800" dirty="0">
                <a:latin typeface="Arial"/>
                <a:cs typeface="Arial"/>
              </a:rPr>
              <a:t>Enkavi, A. Z., Eisenberg, I., </a:t>
            </a:r>
            <a:r>
              <a:rPr lang="en-US" sz="1800" dirty="0" err="1">
                <a:latin typeface="Arial"/>
                <a:cs typeface="Arial"/>
              </a:rPr>
              <a:t>Bissett</a:t>
            </a:r>
            <a:r>
              <a:rPr lang="en-US" sz="1800" dirty="0">
                <a:latin typeface="Arial"/>
                <a:cs typeface="Arial"/>
              </a:rPr>
              <a:t>, P., </a:t>
            </a:r>
            <a:r>
              <a:rPr lang="en-US" sz="1800" dirty="0" err="1">
                <a:latin typeface="Arial"/>
                <a:cs typeface="Arial"/>
              </a:rPr>
              <a:t>Mazza</a:t>
            </a:r>
            <a:r>
              <a:rPr lang="en-US" sz="1800" dirty="0">
                <a:latin typeface="Arial"/>
                <a:cs typeface="Arial"/>
              </a:rPr>
              <a:t>, G. L., MacKinnon, D. P., </a:t>
            </a:r>
            <a:r>
              <a:rPr lang="en-US" sz="1800" dirty="0" err="1">
                <a:latin typeface="Arial"/>
                <a:cs typeface="Arial"/>
              </a:rPr>
              <a:t>Marsch</a:t>
            </a:r>
            <a:r>
              <a:rPr lang="en-US" sz="1800" dirty="0">
                <a:latin typeface="Arial"/>
                <a:cs typeface="Arial"/>
              </a:rPr>
              <a:t>, L. A., &amp; </a:t>
            </a:r>
            <a:r>
              <a:rPr lang="en-US" sz="1800" dirty="0" err="1">
                <a:latin typeface="Arial"/>
                <a:cs typeface="Arial"/>
              </a:rPr>
              <a:t>Poldrack</a:t>
            </a:r>
            <a:r>
              <a:rPr lang="en-US" sz="1800" dirty="0">
                <a:latin typeface="Arial"/>
                <a:cs typeface="Arial"/>
              </a:rPr>
              <a:t>, R. (2018). A large-scale analysis of test-retest reliabilities of self-regulation measures</a:t>
            </a:r>
            <a:r>
              <a:rPr lang="en-US" sz="1800" dirty="0" smtClean="0">
                <a:latin typeface="Arial"/>
                <a:cs typeface="Arial"/>
              </a:rPr>
              <a:t>.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</p:txBody>
      </p:sp>
      <p:pic>
        <p:nvPicPr>
          <p:cNvPr id="8" name="Picture 7" descr="Boot_ddm_plot.jpe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963" y="11504263"/>
            <a:ext cx="20116800" cy="383177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091332" y="15130684"/>
            <a:ext cx="265935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Both contrast (b = -0.37, t(512) = -9.99) </a:t>
            </a:r>
            <a:r>
              <a:rPr lang="en-US" sz="4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and </a:t>
            </a:r>
            <a:r>
              <a:rPr lang="en-US" sz="4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condition (b = -0.09, t(512) = -2.84) </a:t>
            </a:r>
            <a:r>
              <a:rPr lang="en-US" sz="4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measures are less reliable than </a:t>
            </a:r>
            <a:r>
              <a:rPr lang="en-US" sz="4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measures </a:t>
            </a:r>
            <a:r>
              <a:rPr lang="en-US" sz="4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that use </a:t>
            </a:r>
            <a:r>
              <a:rPr lang="en-US" sz="4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all trials </a:t>
            </a:r>
            <a:endParaRPr lang="en-US" sz="4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5" name="Picture 14" descr="Sample_size.jpe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167" y="17662817"/>
            <a:ext cx="6400800" cy="45720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1149278" y="22167597"/>
            <a:ext cx="132235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Conclusion does not change depending on </a:t>
            </a:r>
            <a:r>
              <a:rPr lang="en-US" sz="4400" dirty="0">
                <a:latin typeface="Arial"/>
                <a:cs typeface="Arial"/>
              </a:rPr>
              <a:t>measure type (</a:t>
            </a:r>
            <a:r>
              <a:rPr lang="en-US" sz="4400" dirty="0" smtClean="0">
                <a:latin typeface="Arial"/>
                <a:cs typeface="Arial"/>
              </a:rPr>
              <a:t>raw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vs. </a:t>
            </a:r>
            <a:r>
              <a:rPr lang="en-US" sz="4400" dirty="0" err="1" smtClean="0">
                <a:latin typeface="Arial"/>
                <a:cs typeface="Arial"/>
              </a:rPr>
              <a:t>ddm</a:t>
            </a:r>
            <a:r>
              <a:rPr lang="en-US" sz="4400" dirty="0" smtClean="0">
                <a:latin typeface="Arial"/>
                <a:cs typeface="Arial"/>
              </a:rPr>
              <a:t>, all trials vs. contrasts)</a:t>
            </a:r>
            <a:endParaRPr lang="en-US" sz="4400" dirty="0">
              <a:latin typeface="Arial"/>
              <a:cs typeface="Arial"/>
            </a:endParaRPr>
          </a:p>
        </p:txBody>
      </p:sp>
      <p:pic>
        <p:nvPicPr>
          <p:cNvPr id="3" name="Picture 2" descr="Flat_vs_hier_rel.jpe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17" y="17345207"/>
            <a:ext cx="5867400" cy="5029200"/>
          </a:xfrm>
          <a:prstGeom prst="rect">
            <a:avLst/>
          </a:prstGeom>
        </p:spPr>
      </p:pic>
      <p:pic>
        <p:nvPicPr>
          <p:cNvPr id="6" name="Picture 5" descr="Flat_vs_hier_est.jpe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917" y="17345207"/>
            <a:ext cx="5867400" cy="5029200"/>
          </a:xfrm>
          <a:prstGeom prst="rect">
            <a:avLst/>
          </a:prstGeom>
        </p:spPr>
      </p:pic>
      <p:pic>
        <p:nvPicPr>
          <p:cNvPr id="10" name="Picture 9" descr="EZ_clust_rel.jpe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882" y="25011846"/>
            <a:ext cx="6592982" cy="5727793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27705282" y="25375441"/>
            <a:ext cx="2888315" cy="1386776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Reliability of individual variables </a:t>
            </a:r>
            <a:endParaRPr lang="en-US" sz="3400" dirty="0"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125701" y="26335211"/>
            <a:ext cx="1252525" cy="24066"/>
          </a:xfrm>
          <a:prstGeom prst="straightConnector1">
            <a:avLst/>
          </a:prstGeom>
          <a:ln w="5715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4236155" y="25032700"/>
            <a:ext cx="3019526" cy="640777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Reliability of:</a:t>
            </a:r>
            <a:endParaRPr lang="en-US" sz="34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3997237" y="26120437"/>
            <a:ext cx="3670963" cy="613283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3400" dirty="0" smtClean="0">
                <a:solidFill>
                  <a:srgbClr val="1B9E77"/>
                </a:solidFill>
                <a:latin typeface="Arial"/>
                <a:cs typeface="Arial"/>
              </a:rPr>
              <a:t>PC1: Drift rates</a:t>
            </a:r>
            <a:endParaRPr lang="en-US" sz="3400" dirty="0">
              <a:solidFill>
                <a:srgbClr val="1B9E77"/>
              </a:solidFill>
              <a:latin typeface="Arial"/>
              <a:cs typeface="Arial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3997247" y="27486003"/>
            <a:ext cx="3435950" cy="1057683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3400" dirty="0" smtClean="0">
                <a:solidFill>
                  <a:srgbClr val="D95F02"/>
                </a:solidFill>
                <a:latin typeface="Arial"/>
                <a:cs typeface="Arial"/>
              </a:rPr>
              <a:t>PC2: Non-decision times</a:t>
            </a:r>
            <a:endParaRPr lang="en-US" sz="3400" dirty="0">
              <a:solidFill>
                <a:srgbClr val="D95F02"/>
              </a:solidFill>
              <a:latin typeface="Arial"/>
              <a:cs typeface="Arial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3997237" y="29271340"/>
            <a:ext cx="4026562" cy="613283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3400" dirty="0" smtClean="0">
                <a:solidFill>
                  <a:srgbClr val="7570B3"/>
                </a:solidFill>
                <a:latin typeface="Arial"/>
                <a:cs typeface="Arial"/>
              </a:rPr>
              <a:t>PC3: Thresholds</a:t>
            </a:r>
            <a:endParaRPr lang="en-US" sz="3400" dirty="0">
              <a:solidFill>
                <a:srgbClr val="7570B3"/>
              </a:solidFill>
              <a:latin typeface="Arial"/>
              <a:cs typeface="Arial"/>
            </a:endParaRPr>
          </a:p>
        </p:txBody>
      </p:sp>
      <p:cxnSp>
        <p:nvCxnSpPr>
          <p:cNvPr id="32" name="Straight Arrow Connector 31"/>
          <p:cNvCxnSpPr>
            <a:endCxn id="142" idx="1"/>
          </p:cNvCxnSpPr>
          <p:nvPr/>
        </p:nvCxnSpPr>
        <p:spPr>
          <a:xfrm>
            <a:off x="32791400" y="28841511"/>
            <a:ext cx="1205837" cy="736471"/>
          </a:xfrm>
          <a:prstGeom prst="straightConnector1">
            <a:avLst/>
          </a:prstGeom>
          <a:ln w="57150" cmpd="sng">
            <a:solidFill>
              <a:srgbClr val="7570B3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41" idx="1"/>
          </p:cNvCxnSpPr>
          <p:nvPr/>
        </p:nvCxnSpPr>
        <p:spPr>
          <a:xfrm>
            <a:off x="32422916" y="27486003"/>
            <a:ext cx="1574331" cy="528842"/>
          </a:xfrm>
          <a:prstGeom prst="straightConnector1">
            <a:avLst/>
          </a:prstGeom>
          <a:ln w="57150" cmpd="sng">
            <a:solidFill>
              <a:srgbClr val="D95F02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40" idx="1"/>
          </p:cNvCxnSpPr>
          <p:nvPr/>
        </p:nvCxnSpPr>
        <p:spPr>
          <a:xfrm>
            <a:off x="32422916" y="25722972"/>
            <a:ext cx="1574321" cy="704107"/>
          </a:xfrm>
          <a:prstGeom prst="straightConnector1">
            <a:avLst/>
          </a:prstGeom>
          <a:ln w="57150" cmpd="sng">
            <a:solidFill>
              <a:srgbClr val="1B9E77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10986911" y="24879931"/>
            <a:ext cx="6084227" cy="2186541"/>
            <a:chOff x="10986911" y="24879931"/>
            <a:chExt cx="6084227" cy="2186541"/>
          </a:xfrm>
        </p:grpSpPr>
        <p:grpSp>
          <p:nvGrpSpPr>
            <p:cNvPr id="100" name="Group 99"/>
            <p:cNvGrpSpPr/>
            <p:nvPr/>
          </p:nvGrpSpPr>
          <p:grpSpPr>
            <a:xfrm>
              <a:off x="10986911" y="24879931"/>
              <a:ext cx="484273" cy="2186541"/>
              <a:chOff x="10986911" y="24879931"/>
              <a:chExt cx="484273" cy="2186541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10986911" y="26464563"/>
                <a:ext cx="484273" cy="601909"/>
              </a:xfrm>
              <a:prstGeom prst="ellipse">
                <a:avLst/>
              </a:prstGeom>
              <a:solidFill>
                <a:srgbClr val="1B9E77">
                  <a:alpha val="53000"/>
                </a:srgbClr>
              </a:solidFill>
              <a:ln>
                <a:solidFill>
                  <a:srgbClr val="1B9E7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1B9E77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10986911" y="25672247"/>
                <a:ext cx="484273" cy="601909"/>
              </a:xfrm>
              <a:prstGeom prst="ellipse">
                <a:avLst/>
              </a:prstGeom>
              <a:solidFill>
                <a:srgbClr val="1B9E77">
                  <a:alpha val="70000"/>
                </a:srgbClr>
              </a:solidFill>
              <a:ln>
                <a:solidFill>
                  <a:srgbClr val="1B9E7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1B9E77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0986911" y="24879931"/>
                <a:ext cx="484273" cy="601909"/>
              </a:xfrm>
              <a:prstGeom prst="ellipse">
                <a:avLst/>
              </a:prstGeom>
              <a:solidFill>
                <a:srgbClr val="1B9E77"/>
              </a:solidFill>
              <a:ln>
                <a:solidFill>
                  <a:srgbClr val="1B9E7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1B9E77"/>
                  </a:solidFill>
                </a:endParaRP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13076046" y="25513543"/>
              <a:ext cx="3995092" cy="919316"/>
              <a:chOff x="13884978" y="25354840"/>
              <a:chExt cx="3995092" cy="919316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13884978" y="25354840"/>
                <a:ext cx="3995092" cy="919316"/>
              </a:xfrm>
              <a:prstGeom prst="ellipse">
                <a:avLst/>
              </a:prstGeom>
              <a:solidFill>
                <a:srgbClr val="1B9E7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4185900" y="25501600"/>
                <a:ext cx="333450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400" dirty="0" smtClean="0">
                    <a:latin typeface="Arial"/>
                    <a:cs typeface="Arial"/>
                  </a:rPr>
                  <a:t>PC1: Drift Rates</a:t>
                </a:r>
                <a:endParaRPr lang="en-US" sz="34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70" name="Group 169"/>
          <p:cNvGrpSpPr/>
          <p:nvPr/>
        </p:nvGrpSpPr>
        <p:grpSpPr>
          <a:xfrm>
            <a:off x="10986911" y="27256879"/>
            <a:ext cx="6084227" cy="2186541"/>
            <a:chOff x="10986911" y="27185957"/>
            <a:chExt cx="6084227" cy="2186541"/>
          </a:xfrm>
        </p:grpSpPr>
        <p:grpSp>
          <p:nvGrpSpPr>
            <p:cNvPr id="163" name="Group 162"/>
            <p:cNvGrpSpPr/>
            <p:nvPr/>
          </p:nvGrpSpPr>
          <p:grpSpPr>
            <a:xfrm>
              <a:off x="10986911" y="27185957"/>
              <a:ext cx="484273" cy="2186541"/>
              <a:chOff x="10986911" y="27256879"/>
              <a:chExt cx="484273" cy="2186541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0986911" y="28841511"/>
                <a:ext cx="484273" cy="601909"/>
              </a:xfrm>
              <a:prstGeom prst="ellipse">
                <a:avLst/>
              </a:prstGeom>
              <a:solidFill>
                <a:srgbClr val="D95F02">
                  <a:alpha val="50000"/>
                </a:srgbClr>
              </a:solidFill>
              <a:ln>
                <a:solidFill>
                  <a:srgbClr val="D95F0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0986911" y="27256879"/>
                <a:ext cx="484273" cy="601909"/>
              </a:xfrm>
              <a:prstGeom prst="ellipse">
                <a:avLst/>
              </a:prstGeom>
              <a:solidFill>
                <a:srgbClr val="D95F02"/>
              </a:solidFill>
              <a:ln>
                <a:solidFill>
                  <a:srgbClr val="D95F0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0986911" y="28049195"/>
                <a:ext cx="484273" cy="601909"/>
              </a:xfrm>
              <a:prstGeom prst="ellipse">
                <a:avLst/>
              </a:prstGeom>
              <a:solidFill>
                <a:srgbClr val="D95F02">
                  <a:alpha val="70000"/>
                </a:srgbClr>
              </a:solidFill>
              <a:ln>
                <a:solidFill>
                  <a:srgbClr val="D95F0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13076046" y="27819569"/>
              <a:ext cx="3995092" cy="919316"/>
              <a:chOff x="13961178" y="27115035"/>
              <a:chExt cx="3995092" cy="919316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13961178" y="27115035"/>
                <a:ext cx="3995092" cy="919316"/>
              </a:xfrm>
              <a:prstGeom prst="ellipse">
                <a:avLst/>
              </a:prstGeom>
              <a:solidFill>
                <a:srgbClr val="D95F0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14058900" y="27236395"/>
                <a:ext cx="381991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400" dirty="0" smtClean="0">
                    <a:latin typeface="Arial"/>
                    <a:cs typeface="Arial"/>
                  </a:rPr>
                  <a:t>PC2: Non-decision</a:t>
                </a:r>
                <a:endParaRPr lang="en-US" sz="34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71" name="Group 170"/>
          <p:cNvGrpSpPr/>
          <p:nvPr/>
        </p:nvGrpSpPr>
        <p:grpSpPr>
          <a:xfrm>
            <a:off x="10986911" y="29633827"/>
            <a:ext cx="6084227" cy="2186538"/>
            <a:chOff x="10986911" y="29633827"/>
            <a:chExt cx="6084227" cy="2186538"/>
          </a:xfrm>
        </p:grpSpPr>
        <p:grpSp>
          <p:nvGrpSpPr>
            <p:cNvPr id="164" name="Group 163"/>
            <p:cNvGrpSpPr/>
            <p:nvPr/>
          </p:nvGrpSpPr>
          <p:grpSpPr>
            <a:xfrm>
              <a:off x="10986911" y="29633827"/>
              <a:ext cx="484273" cy="2186538"/>
              <a:chOff x="10986911" y="29633827"/>
              <a:chExt cx="484273" cy="2186538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0986911" y="30426143"/>
                <a:ext cx="484273" cy="601909"/>
              </a:xfrm>
              <a:prstGeom prst="ellipse">
                <a:avLst/>
              </a:prstGeom>
              <a:solidFill>
                <a:srgbClr val="7570B3"/>
              </a:solidFill>
              <a:ln>
                <a:solidFill>
                  <a:srgbClr val="7570B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0986911" y="31218456"/>
                <a:ext cx="484273" cy="601909"/>
              </a:xfrm>
              <a:prstGeom prst="ellipse">
                <a:avLst/>
              </a:prstGeom>
              <a:solidFill>
                <a:srgbClr val="7570B3"/>
              </a:solidFill>
              <a:ln>
                <a:solidFill>
                  <a:srgbClr val="7570B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0986911" y="29633827"/>
                <a:ext cx="484273" cy="601909"/>
              </a:xfrm>
              <a:prstGeom prst="ellipse">
                <a:avLst/>
              </a:prstGeom>
              <a:solidFill>
                <a:srgbClr val="7570B3"/>
              </a:solidFill>
              <a:ln>
                <a:solidFill>
                  <a:srgbClr val="7570B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13076046" y="30267438"/>
              <a:ext cx="3995092" cy="919316"/>
              <a:chOff x="13961178" y="29978220"/>
              <a:chExt cx="3995092" cy="919316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13961178" y="29978220"/>
                <a:ext cx="3995092" cy="919316"/>
              </a:xfrm>
              <a:prstGeom prst="ellipse">
                <a:avLst/>
              </a:prstGeom>
              <a:solidFill>
                <a:srgbClr val="7570B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14262100" y="30124980"/>
                <a:ext cx="342413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400" dirty="0" smtClean="0">
                    <a:latin typeface="Arial"/>
                    <a:cs typeface="Arial"/>
                  </a:rPr>
                  <a:t>PC3: Thresholds</a:t>
                </a:r>
                <a:endParaRPr lang="en-US" sz="34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80" name="Group 179"/>
          <p:cNvGrpSpPr/>
          <p:nvPr/>
        </p:nvGrpSpPr>
        <p:grpSpPr>
          <a:xfrm>
            <a:off x="11471184" y="25180886"/>
            <a:ext cx="1604862" cy="1584632"/>
            <a:chOff x="11471184" y="25180886"/>
            <a:chExt cx="1604862" cy="1584632"/>
          </a:xfrm>
        </p:grpSpPr>
        <p:cxnSp>
          <p:nvCxnSpPr>
            <p:cNvPr id="173" name="Straight Arrow Connector 172"/>
            <p:cNvCxnSpPr>
              <a:stCxn id="158" idx="6"/>
              <a:endCxn id="74" idx="2"/>
            </p:cNvCxnSpPr>
            <p:nvPr/>
          </p:nvCxnSpPr>
          <p:spPr>
            <a:xfrm>
              <a:off x="11471184" y="25180886"/>
              <a:ext cx="1604862" cy="792315"/>
            </a:xfrm>
            <a:prstGeom prst="straightConnector1">
              <a:avLst/>
            </a:prstGeom>
            <a:ln w="57150" cmpd="sng">
              <a:solidFill>
                <a:srgbClr val="1B9E77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157" idx="6"/>
              <a:endCxn id="74" idx="2"/>
            </p:cNvCxnSpPr>
            <p:nvPr/>
          </p:nvCxnSpPr>
          <p:spPr>
            <a:xfrm flipV="1">
              <a:off x="11471184" y="25973201"/>
              <a:ext cx="1604862" cy="1"/>
            </a:xfrm>
            <a:prstGeom prst="straightConnector1">
              <a:avLst/>
            </a:prstGeom>
            <a:ln w="57150" cmpd="sng">
              <a:solidFill>
                <a:srgbClr val="1B9E77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56" idx="6"/>
              <a:endCxn id="74" idx="2"/>
            </p:cNvCxnSpPr>
            <p:nvPr/>
          </p:nvCxnSpPr>
          <p:spPr>
            <a:xfrm flipV="1">
              <a:off x="11471184" y="25973201"/>
              <a:ext cx="1604862" cy="792317"/>
            </a:xfrm>
            <a:prstGeom prst="straightConnector1">
              <a:avLst/>
            </a:prstGeom>
            <a:ln w="57150" cmpd="sng">
              <a:solidFill>
                <a:srgbClr val="1B9E77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11471184" y="27536585"/>
            <a:ext cx="1604862" cy="1584632"/>
            <a:chOff x="11471184" y="25180886"/>
            <a:chExt cx="1604862" cy="1584632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11471184" y="25180886"/>
              <a:ext cx="1604862" cy="792315"/>
            </a:xfrm>
            <a:prstGeom prst="straightConnector1">
              <a:avLst/>
            </a:prstGeom>
            <a:ln w="57150" cmpd="sng">
              <a:solidFill>
                <a:srgbClr val="D95F02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flipV="1">
              <a:off x="11471184" y="25973201"/>
              <a:ext cx="1604862" cy="1"/>
            </a:xfrm>
            <a:prstGeom prst="straightConnector1">
              <a:avLst/>
            </a:prstGeom>
            <a:ln w="57150" cmpd="sng">
              <a:solidFill>
                <a:srgbClr val="D95F02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V="1">
              <a:off x="11471184" y="25973201"/>
              <a:ext cx="1604862" cy="792317"/>
            </a:xfrm>
            <a:prstGeom prst="straightConnector1">
              <a:avLst/>
            </a:prstGeom>
            <a:ln w="57150" cmpd="sng">
              <a:solidFill>
                <a:srgbClr val="D95F02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11472696" y="29915963"/>
            <a:ext cx="1604862" cy="1584632"/>
            <a:chOff x="11471184" y="25180886"/>
            <a:chExt cx="1604862" cy="1584632"/>
          </a:xfrm>
        </p:grpSpPr>
        <p:cxnSp>
          <p:nvCxnSpPr>
            <p:cNvPr id="186" name="Straight Arrow Connector 185"/>
            <p:cNvCxnSpPr/>
            <p:nvPr/>
          </p:nvCxnSpPr>
          <p:spPr>
            <a:xfrm>
              <a:off x="11471184" y="25180886"/>
              <a:ext cx="1604862" cy="792315"/>
            </a:xfrm>
            <a:prstGeom prst="straightConnector1">
              <a:avLst/>
            </a:prstGeom>
            <a:ln w="57150" cmpd="sng">
              <a:solidFill>
                <a:srgbClr val="7570B3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 flipV="1">
              <a:off x="11471184" y="25973201"/>
              <a:ext cx="1604862" cy="1"/>
            </a:xfrm>
            <a:prstGeom prst="straightConnector1">
              <a:avLst/>
            </a:prstGeom>
            <a:ln w="57150" cmpd="sng">
              <a:solidFill>
                <a:srgbClr val="7570B3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11471184" y="25973201"/>
              <a:ext cx="1604862" cy="792317"/>
            </a:xfrm>
            <a:prstGeom prst="straightConnector1">
              <a:avLst/>
            </a:prstGeom>
            <a:ln w="57150" cmpd="sng">
              <a:solidFill>
                <a:srgbClr val="7570B3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9" name="Rectangle 188"/>
          <p:cNvSpPr/>
          <p:nvPr/>
        </p:nvSpPr>
        <p:spPr>
          <a:xfrm>
            <a:off x="17880070" y="30555310"/>
            <a:ext cx="20279985" cy="146362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Reducing the dimensionality of numerous measures that assess similar constructs increases their reliability (and suitability as trait measures)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8265387" y="25011846"/>
            <a:ext cx="4587420" cy="613283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3400" dirty="0" smtClean="0">
                <a:solidFill>
                  <a:srgbClr val="1B9E77"/>
                </a:solidFill>
                <a:latin typeface="Arial"/>
                <a:cs typeface="Arial"/>
              </a:rPr>
              <a:t>Example drift rate</a:t>
            </a:r>
            <a:endParaRPr lang="en-US" sz="3400" dirty="0">
              <a:solidFill>
                <a:srgbClr val="1B9E77"/>
              </a:solidFill>
              <a:latin typeface="Arial"/>
              <a:cs typeface="Arial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2916042" y="25011846"/>
            <a:ext cx="3888183" cy="613283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3400" dirty="0" smtClean="0">
                <a:solidFill>
                  <a:srgbClr val="1B9E77"/>
                </a:solidFill>
                <a:latin typeface="Arial"/>
                <a:cs typeface="Arial"/>
              </a:rPr>
              <a:t>PC1: Drift Rate</a:t>
            </a:r>
            <a:endParaRPr lang="en-US" sz="3400" dirty="0">
              <a:solidFill>
                <a:srgbClr val="1B9E77"/>
              </a:solidFill>
              <a:latin typeface="Arial"/>
              <a:cs typeface="Arial"/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17995999" y="25812915"/>
            <a:ext cx="3907746" cy="4572000"/>
            <a:chOff x="18437435" y="25639737"/>
            <a:chExt cx="3907746" cy="4572000"/>
          </a:xfrm>
        </p:grpSpPr>
        <p:pic>
          <p:nvPicPr>
            <p:cNvPr id="196" name="Picture 195" descr="measure_icc_eg.jpe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7435" y="25639737"/>
              <a:ext cx="3657600" cy="4572000"/>
            </a:xfrm>
            <a:prstGeom prst="rect">
              <a:avLst/>
            </a:prstGeom>
          </p:spPr>
        </p:pic>
        <p:sp>
          <p:nvSpPr>
            <p:cNvPr id="199" name="Rectangle 198"/>
            <p:cNvSpPr/>
            <p:nvPr/>
          </p:nvSpPr>
          <p:spPr>
            <a:xfrm>
              <a:off x="20760380" y="28625058"/>
              <a:ext cx="1584801" cy="640777"/>
            </a:xfrm>
            <a:prstGeom prst="rect">
              <a:avLst/>
            </a:prstGeom>
            <a:noFill/>
          </p:spPr>
          <p:txBody>
            <a:bodyPr wrap="square" lIns="274320" rIns="274320" rtlCol="0">
              <a:noAutofit/>
            </a:bodyPr>
            <a:lstStyle/>
            <a:p>
              <a:r>
                <a:rPr lang="en-US" sz="3000" dirty="0" smtClean="0">
                  <a:latin typeface="Arial"/>
                  <a:cs typeface="Arial"/>
                </a:rPr>
                <a:t>ICC = 0.05 </a:t>
              </a:r>
              <a:endParaRPr lang="en-US" sz="3000" dirty="0">
                <a:latin typeface="Arial"/>
                <a:cs typeface="Arial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22550444" y="25812915"/>
            <a:ext cx="4045273" cy="4572000"/>
            <a:chOff x="23005851" y="25639737"/>
            <a:chExt cx="4045273" cy="4572000"/>
          </a:xfrm>
        </p:grpSpPr>
        <p:pic>
          <p:nvPicPr>
            <p:cNvPr id="193" name="Picture 192" descr="drift_pc_icc_eg.jpe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5851" y="25639737"/>
              <a:ext cx="3657600" cy="4572000"/>
            </a:xfrm>
            <a:prstGeom prst="rect">
              <a:avLst/>
            </a:prstGeom>
          </p:spPr>
        </p:pic>
        <p:sp>
          <p:nvSpPr>
            <p:cNvPr id="201" name="Rectangle 200"/>
            <p:cNvSpPr/>
            <p:nvPr/>
          </p:nvSpPr>
          <p:spPr>
            <a:xfrm>
              <a:off x="25323617" y="28659044"/>
              <a:ext cx="1727507" cy="640777"/>
            </a:xfrm>
            <a:prstGeom prst="rect">
              <a:avLst/>
            </a:prstGeom>
            <a:noFill/>
          </p:spPr>
          <p:txBody>
            <a:bodyPr wrap="square" lIns="274320" rIns="274320" rtlCol="0">
              <a:noAutofit/>
            </a:bodyPr>
            <a:lstStyle/>
            <a:p>
              <a:r>
                <a:rPr lang="en-US" sz="3000" dirty="0" smtClean="0">
                  <a:latin typeface="Arial"/>
                  <a:cs typeface="Arial"/>
                </a:rPr>
                <a:t>ICC = 0.74 </a:t>
              </a:r>
              <a:endParaRPr lang="en-US" sz="30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20867</TotalTime>
  <Words>631</Words>
  <Application>Microsoft Macintosh PowerPoint</Application>
  <PresentationFormat>Custom</PresentationFormat>
  <Paragraphs>53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Zaval</dc:creator>
  <cp:lastModifiedBy>Ayse Zeynep Enkavi</cp:lastModifiedBy>
  <cp:revision>367</cp:revision>
  <cp:lastPrinted>2013-11-12T21:27:13Z</cp:lastPrinted>
  <dcterms:created xsi:type="dcterms:W3CDTF">2010-11-13T16:32:59Z</dcterms:created>
  <dcterms:modified xsi:type="dcterms:W3CDTF">2018-10-02T17:28:13Z</dcterms:modified>
</cp:coreProperties>
</file>