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60" r:id="rId2"/>
  </p:sldIdLst>
  <p:sldSz cx="38404800" cy="32918400"/>
  <p:notesSz cx="6858000" cy="9144000"/>
  <p:defaultTextStyle>
    <a:defPPr>
      <a:defRPr lang="en-US"/>
    </a:defPPr>
    <a:lvl1pPr marL="0" algn="l" defTabSz="2037626" rtl="0" eaLnBrk="1" latinLnBrk="0" hangingPunct="1">
      <a:defRPr sz="8100" kern="1200">
        <a:solidFill>
          <a:schemeClr val="tx1"/>
        </a:solidFill>
        <a:latin typeface="+mn-lt"/>
        <a:ea typeface="+mn-ea"/>
        <a:cs typeface="+mn-cs"/>
      </a:defRPr>
    </a:lvl1pPr>
    <a:lvl2pPr marL="2037626" algn="l" defTabSz="2037626" rtl="0" eaLnBrk="1" latinLnBrk="0" hangingPunct="1">
      <a:defRPr sz="8100" kern="1200">
        <a:solidFill>
          <a:schemeClr val="tx1"/>
        </a:solidFill>
        <a:latin typeface="+mn-lt"/>
        <a:ea typeface="+mn-ea"/>
        <a:cs typeface="+mn-cs"/>
      </a:defRPr>
    </a:lvl2pPr>
    <a:lvl3pPr marL="4075252" algn="l" defTabSz="2037626" rtl="0" eaLnBrk="1" latinLnBrk="0" hangingPunct="1">
      <a:defRPr sz="8100" kern="1200">
        <a:solidFill>
          <a:schemeClr val="tx1"/>
        </a:solidFill>
        <a:latin typeface="+mn-lt"/>
        <a:ea typeface="+mn-ea"/>
        <a:cs typeface="+mn-cs"/>
      </a:defRPr>
    </a:lvl3pPr>
    <a:lvl4pPr marL="6112879" algn="l" defTabSz="2037626" rtl="0" eaLnBrk="1" latinLnBrk="0" hangingPunct="1">
      <a:defRPr sz="8100" kern="1200">
        <a:solidFill>
          <a:schemeClr val="tx1"/>
        </a:solidFill>
        <a:latin typeface="+mn-lt"/>
        <a:ea typeface="+mn-ea"/>
        <a:cs typeface="+mn-cs"/>
      </a:defRPr>
    </a:lvl4pPr>
    <a:lvl5pPr marL="8150506" algn="l" defTabSz="2037626" rtl="0" eaLnBrk="1" latinLnBrk="0" hangingPunct="1">
      <a:defRPr sz="8100" kern="1200">
        <a:solidFill>
          <a:schemeClr val="tx1"/>
        </a:solidFill>
        <a:latin typeface="+mn-lt"/>
        <a:ea typeface="+mn-ea"/>
        <a:cs typeface="+mn-cs"/>
      </a:defRPr>
    </a:lvl5pPr>
    <a:lvl6pPr marL="10188132" algn="l" defTabSz="2037626" rtl="0" eaLnBrk="1" latinLnBrk="0" hangingPunct="1">
      <a:defRPr sz="8100" kern="1200">
        <a:solidFill>
          <a:schemeClr val="tx1"/>
        </a:solidFill>
        <a:latin typeface="+mn-lt"/>
        <a:ea typeface="+mn-ea"/>
        <a:cs typeface="+mn-cs"/>
      </a:defRPr>
    </a:lvl6pPr>
    <a:lvl7pPr marL="12225758" algn="l" defTabSz="2037626" rtl="0" eaLnBrk="1" latinLnBrk="0" hangingPunct="1">
      <a:defRPr sz="8100" kern="1200">
        <a:solidFill>
          <a:schemeClr val="tx1"/>
        </a:solidFill>
        <a:latin typeface="+mn-lt"/>
        <a:ea typeface="+mn-ea"/>
        <a:cs typeface="+mn-cs"/>
      </a:defRPr>
    </a:lvl7pPr>
    <a:lvl8pPr marL="14263384" algn="l" defTabSz="2037626" rtl="0" eaLnBrk="1" latinLnBrk="0" hangingPunct="1">
      <a:defRPr sz="8100" kern="1200">
        <a:solidFill>
          <a:schemeClr val="tx1"/>
        </a:solidFill>
        <a:latin typeface="+mn-lt"/>
        <a:ea typeface="+mn-ea"/>
        <a:cs typeface="+mn-cs"/>
      </a:defRPr>
    </a:lvl8pPr>
    <a:lvl9pPr marL="16301010" algn="l" defTabSz="2037626" rtl="0" eaLnBrk="1" latinLnBrk="0" hangingPunct="1">
      <a:defRPr sz="81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0368">
          <p15:clr>
            <a:srgbClr val="A4A3A4"/>
          </p15:clr>
        </p15:guide>
        <p15:guide id="2" pos="1209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yse Zeynep Enkavi"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A40A1D"/>
    <a:srgbClr val="29B564"/>
    <a:srgbClr val="6CD2B0"/>
    <a:srgbClr val="CEF3E9"/>
    <a:srgbClr val="E9FAF6"/>
    <a:srgbClr val="00BE7F"/>
    <a:srgbClr val="E5F9F3"/>
    <a:srgbClr val="EEFBF7"/>
    <a:srgbClr val="F4FCFA"/>
    <a:srgbClr val="C7F1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6364" autoAdjust="0"/>
    <p:restoredTop sz="99868" autoAdjust="0"/>
  </p:normalViewPr>
  <p:slideViewPr>
    <p:cSldViewPr snapToGrid="0" snapToObjects="1">
      <p:cViewPr varScale="1">
        <p:scale>
          <a:sx n="20" d="100"/>
          <a:sy n="20" d="100"/>
        </p:scale>
        <p:origin x="-1944" y="-176"/>
      </p:cViewPr>
      <p:guideLst>
        <p:guide orient="horz" pos="10368"/>
        <p:guide pos="1209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commentAuthors" Target="commentAuthors.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DD2877-6E47-914A-A562-5BB1D9253FFF}" type="datetimeFigureOut">
              <a:rPr lang="en-US" smtClean="0"/>
              <a:t>8/10/18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DD0D4B-4AAC-4145-81C5-0D35022A6FE9}" type="slidenum">
              <a:rPr lang="en-US" smtClean="0"/>
              <a:t>‹#›</a:t>
            </a:fld>
            <a:endParaRPr lang="en-US"/>
          </a:p>
        </p:txBody>
      </p:sp>
    </p:spTree>
    <p:extLst>
      <p:ext uri="{BB962C8B-B14F-4D97-AF65-F5344CB8AC3E}">
        <p14:creationId xmlns:p14="http://schemas.microsoft.com/office/powerpoint/2010/main" val="3849175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8C3FF2-16C4-3444-9527-EB6C5966600B}" type="datetimeFigureOut">
              <a:rPr lang="en-US" smtClean="0"/>
              <a:pPr/>
              <a:t>8/10/18</a:t>
            </a:fld>
            <a:endParaRPr lang="en-US"/>
          </a:p>
        </p:txBody>
      </p:sp>
      <p:sp>
        <p:nvSpPr>
          <p:cNvPr id="4" name="Slide Image Placeholder 3"/>
          <p:cNvSpPr>
            <a:spLocks noGrp="1" noRot="1" noChangeAspect="1"/>
          </p:cNvSpPr>
          <p:nvPr>
            <p:ph type="sldImg" idx="2"/>
          </p:nvPr>
        </p:nvSpPr>
        <p:spPr>
          <a:xfrm>
            <a:off x="1428750" y="685800"/>
            <a:ext cx="4000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4C17B3-A43F-F14E-98DF-9E9A96E1DCFC}" type="slidenum">
              <a:rPr lang="en-US" smtClean="0"/>
              <a:pPr/>
              <a:t>‹#›</a:t>
            </a:fld>
            <a:endParaRPr lang="en-US"/>
          </a:p>
        </p:txBody>
      </p:sp>
    </p:spTree>
    <p:extLst>
      <p:ext uri="{BB962C8B-B14F-4D97-AF65-F5344CB8AC3E}">
        <p14:creationId xmlns:p14="http://schemas.microsoft.com/office/powerpoint/2010/main" val="536864845"/>
      </p:ext>
    </p:extLst>
  </p:cSld>
  <p:clrMap bg1="lt1" tx1="dk1" bg2="lt2" tx2="dk2" accent1="accent1" accent2="accent2" accent3="accent3" accent4="accent4" accent5="accent5" accent6="accent6" hlink="hlink" folHlink="folHlink"/>
  <p:notesStyle>
    <a:lvl1pPr marL="0" algn="l" defTabSz="2037626" rtl="0" eaLnBrk="1" latinLnBrk="0" hangingPunct="1">
      <a:defRPr sz="5400" kern="1200">
        <a:solidFill>
          <a:schemeClr val="tx1"/>
        </a:solidFill>
        <a:latin typeface="+mn-lt"/>
        <a:ea typeface="+mn-ea"/>
        <a:cs typeface="+mn-cs"/>
      </a:defRPr>
    </a:lvl1pPr>
    <a:lvl2pPr marL="2037626" algn="l" defTabSz="2037626" rtl="0" eaLnBrk="1" latinLnBrk="0" hangingPunct="1">
      <a:defRPr sz="5400" kern="1200">
        <a:solidFill>
          <a:schemeClr val="tx1"/>
        </a:solidFill>
        <a:latin typeface="+mn-lt"/>
        <a:ea typeface="+mn-ea"/>
        <a:cs typeface="+mn-cs"/>
      </a:defRPr>
    </a:lvl2pPr>
    <a:lvl3pPr marL="4075252" algn="l" defTabSz="2037626" rtl="0" eaLnBrk="1" latinLnBrk="0" hangingPunct="1">
      <a:defRPr sz="5400" kern="1200">
        <a:solidFill>
          <a:schemeClr val="tx1"/>
        </a:solidFill>
        <a:latin typeface="+mn-lt"/>
        <a:ea typeface="+mn-ea"/>
        <a:cs typeface="+mn-cs"/>
      </a:defRPr>
    </a:lvl3pPr>
    <a:lvl4pPr marL="6112879" algn="l" defTabSz="2037626" rtl="0" eaLnBrk="1" latinLnBrk="0" hangingPunct="1">
      <a:defRPr sz="5400" kern="1200">
        <a:solidFill>
          <a:schemeClr val="tx1"/>
        </a:solidFill>
        <a:latin typeface="+mn-lt"/>
        <a:ea typeface="+mn-ea"/>
        <a:cs typeface="+mn-cs"/>
      </a:defRPr>
    </a:lvl4pPr>
    <a:lvl5pPr marL="8150506" algn="l" defTabSz="2037626" rtl="0" eaLnBrk="1" latinLnBrk="0" hangingPunct="1">
      <a:defRPr sz="5400" kern="1200">
        <a:solidFill>
          <a:schemeClr val="tx1"/>
        </a:solidFill>
        <a:latin typeface="+mn-lt"/>
        <a:ea typeface="+mn-ea"/>
        <a:cs typeface="+mn-cs"/>
      </a:defRPr>
    </a:lvl5pPr>
    <a:lvl6pPr marL="10188132" algn="l" defTabSz="2037626" rtl="0" eaLnBrk="1" latinLnBrk="0" hangingPunct="1">
      <a:defRPr sz="5400" kern="1200">
        <a:solidFill>
          <a:schemeClr val="tx1"/>
        </a:solidFill>
        <a:latin typeface="+mn-lt"/>
        <a:ea typeface="+mn-ea"/>
        <a:cs typeface="+mn-cs"/>
      </a:defRPr>
    </a:lvl6pPr>
    <a:lvl7pPr marL="12225758" algn="l" defTabSz="2037626" rtl="0" eaLnBrk="1" latinLnBrk="0" hangingPunct="1">
      <a:defRPr sz="5400" kern="1200">
        <a:solidFill>
          <a:schemeClr val="tx1"/>
        </a:solidFill>
        <a:latin typeface="+mn-lt"/>
        <a:ea typeface="+mn-ea"/>
        <a:cs typeface="+mn-cs"/>
      </a:defRPr>
    </a:lvl7pPr>
    <a:lvl8pPr marL="14263384" algn="l" defTabSz="2037626" rtl="0" eaLnBrk="1" latinLnBrk="0" hangingPunct="1">
      <a:defRPr sz="5400" kern="1200">
        <a:solidFill>
          <a:schemeClr val="tx1"/>
        </a:solidFill>
        <a:latin typeface="+mn-lt"/>
        <a:ea typeface="+mn-ea"/>
        <a:cs typeface="+mn-cs"/>
      </a:defRPr>
    </a:lvl8pPr>
    <a:lvl9pPr marL="16301010" algn="l" defTabSz="2037626" rtl="0" eaLnBrk="1" latinLnBrk="0" hangingPunct="1">
      <a:defRPr sz="5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0" y="685800"/>
            <a:ext cx="4000500" cy="3429000"/>
          </a:xfrm>
        </p:spPr>
      </p:sp>
      <p:sp>
        <p:nvSpPr>
          <p:cNvPr id="3" name="Notes Placeholder 2"/>
          <p:cNvSpPr>
            <a:spLocks noGrp="1"/>
          </p:cNvSpPr>
          <p:nvPr>
            <p:ph type="body" idx="1"/>
          </p:nvPr>
        </p:nvSpPr>
        <p:spPr/>
        <p:txBody>
          <a:bodyPr>
            <a:normAutofit fontScale="55000" lnSpcReduction="20000"/>
          </a:bodyPr>
          <a:lstStyle/>
          <a:p>
            <a:r>
              <a:rPr lang="en-US" sz="1200" dirty="0" smtClean="0"/>
              <a:t>-This study is an</a:t>
            </a:r>
            <a:r>
              <a:rPr lang="en-US" sz="1200" baseline="0" dirty="0" smtClean="0"/>
              <a:t> extension to our previous work in aging decision making</a:t>
            </a:r>
          </a:p>
          <a:p>
            <a:r>
              <a:rPr lang="en-US" sz="1200" baseline="0" dirty="0" smtClean="0"/>
              <a:t>-The paradox here is: as people get older they face more complicated decisions in life. </a:t>
            </a:r>
          </a:p>
          <a:p>
            <a:r>
              <a:rPr lang="en-US" sz="1200" baseline="0" dirty="0" smtClean="0"/>
              <a:t>-On the other hand, however, their cognitive abilities are declining. </a:t>
            </a:r>
          </a:p>
          <a:p>
            <a:r>
              <a:rPr lang="en-US" sz="1200" baseline="0" dirty="0" smtClean="0"/>
              <a:t>-How then are they able to make “good” decisions? How are they “wise”?</a:t>
            </a:r>
          </a:p>
          <a:p>
            <a:r>
              <a:rPr lang="en-US" sz="1200" baseline="0" dirty="0" smtClean="0"/>
              <a:t>-In our previous work we have shown that compensatory cognitive processes can account for this discrepancy. </a:t>
            </a:r>
          </a:p>
          <a:p>
            <a:r>
              <a:rPr lang="en-US" sz="1200" baseline="0" dirty="0" smtClean="0"/>
              <a:t>-Namely, as fluid intelligence (your working memory, ability to solve complex problems on the spot) declines your crystallized intelligence (your accumulated knowledge) increases. </a:t>
            </a:r>
          </a:p>
          <a:p>
            <a:r>
              <a:rPr lang="en-US" sz="1200" baseline="0" dirty="0" smtClean="0"/>
              <a:t>-In previous work, however, we have measured crystallized intelligence in a domain-general way like fluid intelligence. Using synonym, antonym and general knowledge tasks.</a:t>
            </a:r>
          </a:p>
          <a:p>
            <a:r>
              <a:rPr lang="en-US" sz="1200" baseline="0" dirty="0" smtClean="0"/>
              <a:t>-This is different than our previous work in that we are focusing in a real-world domain: financial decision making and we are not only comparing old people to young people but have a sample of people from all age groups </a:t>
            </a:r>
          </a:p>
          <a:p>
            <a:r>
              <a:rPr lang="en-US" sz="1200" baseline="0" dirty="0" smtClean="0"/>
              <a:t>-Furthermore we have expanded/improved/tailored our </a:t>
            </a:r>
            <a:r>
              <a:rPr lang="en-US" sz="1200" baseline="0" dirty="0" err="1" smtClean="0"/>
              <a:t>Gc</a:t>
            </a:r>
            <a:r>
              <a:rPr lang="en-US" sz="1200" baseline="0" dirty="0" smtClean="0"/>
              <a:t> measure to focus on this domain. So we have measured how financial literate people are and how much experience they have with financial products </a:t>
            </a:r>
          </a:p>
          <a:p>
            <a:r>
              <a:rPr lang="en-US" sz="1200" baseline="0" dirty="0" smtClean="0"/>
              <a:t>-What is fico: well it is quiet an important number actually. It is people’s credit scores. Asked in renting an apartment, buying a car or a house, applying for a credit card </a:t>
            </a:r>
            <a:r>
              <a:rPr lang="en-US" sz="1200" baseline="0" dirty="0" err="1" smtClean="0"/>
              <a:t>etc</a:t>
            </a:r>
            <a:endParaRPr lang="en-US" sz="1200" baseline="0" dirty="0" smtClean="0"/>
          </a:p>
          <a:p>
            <a:r>
              <a:rPr lang="en-US" sz="1200" baseline="0" dirty="0" smtClean="0"/>
              <a:t>-With all of these implications this measure places our study somewhere between a lab experiment and a field study. So this data set is quiet unique. </a:t>
            </a:r>
          </a:p>
          <a:p>
            <a:r>
              <a:rPr lang="en-US" sz="1200" baseline="0" dirty="0" smtClean="0"/>
              <a:t>-Given that fico is a historical measure older people are more likely to have higher scores: the more history you have the more likely you are to have a higher credit score, which implies and improvement in financial </a:t>
            </a:r>
            <a:r>
              <a:rPr lang="en-US" sz="1200" baseline="0" dirty="0" err="1" smtClean="0"/>
              <a:t>dm</a:t>
            </a:r>
            <a:r>
              <a:rPr lang="en-US" sz="1200" baseline="0" dirty="0" smtClean="0"/>
              <a:t> skill with age</a:t>
            </a:r>
          </a:p>
          <a:p>
            <a:r>
              <a:rPr lang="en-US" sz="1200" baseline="0" dirty="0" smtClean="0"/>
              <a:t>-But keeping this paradox of decision making skills and aging in mind it is difficult to explain this rise in credit scores</a:t>
            </a:r>
          </a:p>
          <a:p>
            <a:r>
              <a:rPr lang="en-US" sz="1200" baseline="0" dirty="0" smtClean="0"/>
              <a:t>-So here we combine what we know about compensatory cognitive abilities and real world measures</a:t>
            </a:r>
          </a:p>
          <a:p>
            <a:r>
              <a:rPr lang="en-US" sz="1200" baseline="0" dirty="0" smtClean="0"/>
              <a:t>-As our statistical method we use SEM. A combination of path and mediation analysis. Since we have so many different measures this method allows us to measure underlying constructs and examine the relationships between them establishing causal paths</a:t>
            </a:r>
          </a:p>
          <a:p>
            <a:r>
              <a:rPr lang="en-US" sz="1200" baseline="0" dirty="0" smtClean="0"/>
              <a:t>-What do we find: </a:t>
            </a:r>
          </a:p>
          <a:p>
            <a:r>
              <a:rPr lang="en-US" sz="1200" baseline="0" dirty="0" smtClean="0"/>
              <a:t>-So the CCC mechanism explains this increase</a:t>
            </a:r>
          </a:p>
          <a:p>
            <a:r>
              <a:rPr lang="en-US" sz="1200" baseline="0" dirty="0" smtClean="0"/>
              <a:t>-But we also have other personality and econ measures</a:t>
            </a:r>
          </a:p>
          <a:p>
            <a:r>
              <a:rPr lang="en-US" sz="1200" baseline="0" dirty="0" smtClean="0"/>
              <a:t>-So what else predicts fico </a:t>
            </a:r>
          </a:p>
          <a:p>
            <a:r>
              <a:rPr lang="en-US" sz="1200" baseline="0" dirty="0" smtClean="0"/>
              <a:t>-What we call economic phenotype here consists of measures often encountered in economics literature: relative risk attitude, delay discounting. Importantly we used multiple measures for these parameters as well.</a:t>
            </a:r>
          </a:p>
          <a:p>
            <a:r>
              <a:rPr lang="en-US" sz="1200" baseline="0" dirty="0" smtClean="0"/>
              <a:t>-So </a:t>
            </a:r>
            <a:r>
              <a:rPr lang="en-US" sz="1200" baseline="0" dirty="0" err="1" smtClean="0"/>
              <a:t>dospert</a:t>
            </a:r>
            <a:r>
              <a:rPr lang="en-US" sz="1200" baseline="0" dirty="0" smtClean="0"/>
              <a:t> is a self-administered questionnaire consisting of questions asking how likely people judge themselves to engage in certain activities involving risk</a:t>
            </a:r>
          </a:p>
          <a:p>
            <a:r>
              <a:rPr lang="en-US" sz="1200" baseline="0" dirty="0" smtClean="0"/>
              <a:t>-Lambda is the loss aversion parameter measured by an adaptive preference measurement task</a:t>
            </a:r>
          </a:p>
          <a:p>
            <a:r>
              <a:rPr lang="en-US" sz="1200" baseline="0" dirty="0" smtClean="0"/>
              <a:t>-Using the same task we can also estimate alpha (the probability distortion measure) and sigma (the curvature of the value function – diminishing sensitivity)</a:t>
            </a:r>
          </a:p>
          <a:p>
            <a:r>
              <a:rPr lang="en-US" sz="1200" baseline="0" dirty="0" smtClean="0"/>
              <a:t>-Beta and delta are measures of delay discounting (beta being the present bias and delta the discounting factor)</a:t>
            </a:r>
          </a:p>
          <a:p>
            <a:r>
              <a:rPr lang="en-US" sz="1200" baseline="0" dirty="0" smtClean="0"/>
              <a:t>-And a personality scale: Regulatory-</a:t>
            </a:r>
            <a:r>
              <a:rPr lang="en-US" sz="1200" baseline="0" smtClean="0"/>
              <a:t>Focus-Questionnaire: </a:t>
            </a:r>
            <a:r>
              <a:rPr lang="en-US" sz="1200" baseline="0" dirty="0" smtClean="0"/>
              <a:t>RFQ is scale with 11 questions and two psychometrically distinct subscales (promotion and prevention). Here we focus on the prevention subscale. This measures people’s subjective histories of prevention success (A sample question is: How often did you obey rules and regulations that were established by your parents?”. Regulatory focus is the way an individual approaches goals and consists of two orientations. Prevention orientation involves sensitivity to the presence or absence of negative outcomes and is characterized by strategies of avoiding losses and approaching non-losses. People are sensitive to the absence or presence of negative outcomes (So we can see how this could be related to people’s risk attitudes and eventually their credit scores)</a:t>
            </a:r>
          </a:p>
        </p:txBody>
      </p:sp>
      <p:sp>
        <p:nvSpPr>
          <p:cNvPr id="4" name="Slide Number Placeholder 3"/>
          <p:cNvSpPr>
            <a:spLocks noGrp="1"/>
          </p:cNvSpPr>
          <p:nvPr>
            <p:ph type="sldNum" sz="quarter" idx="10"/>
          </p:nvPr>
        </p:nvSpPr>
        <p:spPr/>
        <p:txBody>
          <a:bodyPr/>
          <a:lstStyle/>
          <a:p>
            <a:fld id="{ED4C17B3-A43F-F14E-98DF-9E9A96E1DCFC}" type="slidenum">
              <a:rPr lang="en-US" smtClean="0"/>
              <a:pPr/>
              <a:t>1</a:t>
            </a:fld>
            <a:endParaRPr lang="en-US"/>
          </a:p>
        </p:txBody>
      </p:sp>
    </p:spTree>
    <p:extLst>
      <p:ext uri="{BB962C8B-B14F-4D97-AF65-F5344CB8AC3E}">
        <p14:creationId xmlns:p14="http://schemas.microsoft.com/office/powerpoint/2010/main" val="873043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0226048"/>
            <a:ext cx="32644080" cy="7056119"/>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18653760"/>
            <a:ext cx="26883360" cy="8412480"/>
          </a:xfrm>
        </p:spPr>
        <p:txBody>
          <a:bodyPr/>
          <a:lstStyle>
            <a:lvl1pPr marL="0" indent="0" algn="ctr">
              <a:buNone/>
              <a:defRPr>
                <a:solidFill>
                  <a:schemeClr val="tx1">
                    <a:tint val="75000"/>
                  </a:schemeClr>
                </a:solidFill>
              </a:defRPr>
            </a:lvl1pPr>
            <a:lvl2pPr marL="2037626" indent="0" algn="ctr">
              <a:buNone/>
              <a:defRPr>
                <a:solidFill>
                  <a:schemeClr val="tx1">
                    <a:tint val="75000"/>
                  </a:schemeClr>
                </a:solidFill>
              </a:defRPr>
            </a:lvl2pPr>
            <a:lvl3pPr marL="4075252" indent="0" algn="ctr">
              <a:buNone/>
              <a:defRPr>
                <a:solidFill>
                  <a:schemeClr val="tx1">
                    <a:tint val="75000"/>
                  </a:schemeClr>
                </a:solidFill>
              </a:defRPr>
            </a:lvl3pPr>
            <a:lvl4pPr marL="6112879" indent="0" algn="ctr">
              <a:buNone/>
              <a:defRPr>
                <a:solidFill>
                  <a:schemeClr val="tx1">
                    <a:tint val="75000"/>
                  </a:schemeClr>
                </a:solidFill>
              </a:defRPr>
            </a:lvl4pPr>
            <a:lvl5pPr marL="8150506" indent="0" algn="ctr">
              <a:buNone/>
              <a:defRPr>
                <a:solidFill>
                  <a:schemeClr val="tx1">
                    <a:tint val="75000"/>
                  </a:schemeClr>
                </a:solidFill>
              </a:defRPr>
            </a:lvl5pPr>
            <a:lvl6pPr marL="10188132" indent="0" algn="ctr">
              <a:buNone/>
              <a:defRPr>
                <a:solidFill>
                  <a:schemeClr val="tx1">
                    <a:tint val="75000"/>
                  </a:schemeClr>
                </a:solidFill>
              </a:defRPr>
            </a:lvl6pPr>
            <a:lvl7pPr marL="12225758" indent="0" algn="ctr">
              <a:buNone/>
              <a:defRPr>
                <a:solidFill>
                  <a:schemeClr val="tx1">
                    <a:tint val="75000"/>
                  </a:schemeClr>
                </a:solidFill>
              </a:defRPr>
            </a:lvl7pPr>
            <a:lvl8pPr marL="14263384" indent="0" algn="ctr">
              <a:buNone/>
              <a:defRPr>
                <a:solidFill>
                  <a:schemeClr val="tx1">
                    <a:tint val="75000"/>
                  </a:schemeClr>
                </a:solidFill>
              </a:defRPr>
            </a:lvl8pPr>
            <a:lvl9pPr marL="1630101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8/10/18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8/10/18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882609" y="1760223"/>
            <a:ext cx="6480813" cy="374446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40185" y="1760223"/>
            <a:ext cx="18802353" cy="374446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8/10/18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EA0383-EA84-CF41-8911-55C3D60C640A}" type="datetimeFigureOut">
              <a:rPr lang="en-US" smtClean="0"/>
              <a:pPr/>
              <a:t>8/10/18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6" y="21153121"/>
            <a:ext cx="32644080" cy="6537960"/>
          </a:xfrm>
        </p:spPr>
        <p:txBody>
          <a:bodyPr anchor="t"/>
          <a:lstStyle>
            <a:lvl1pPr algn="l">
              <a:defRPr sz="179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6" y="13952227"/>
            <a:ext cx="32644080" cy="7200897"/>
          </a:xfrm>
        </p:spPr>
        <p:txBody>
          <a:bodyPr anchor="b"/>
          <a:lstStyle>
            <a:lvl1pPr marL="0" indent="0">
              <a:buNone/>
              <a:defRPr sz="8900">
                <a:solidFill>
                  <a:schemeClr val="tx1">
                    <a:tint val="75000"/>
                  </a:schemeClr>
                </a:solidFill>
              </a:defRPr>
            </a:lvl1pPr>
            <a:lvl2pPr marL="2037626" indent="0">
              <a:buNone/>
              <a:defRPr sz="8100">
                <a:solidFill>
                  <a:schemeClr val="tx1">
                    <a:tint val="75000"/>
                  </a:schemeClr>
                </a:solidFill>
              </a:defRPr>
            </a:lvl2pPr>
            <a:lvl3pPr marL="4075252" indent="0">
              <a:buNone/>
              <a:defRPr sz="7100">
                <a:solidFill>
                  <a:schemeClr val="tx1">
                    <a:tint val="75000"/>
                  </a:schemeClr>
                </a:solidFill>
              </a:defRPr>
            </a:lvl3pPr>
            <a:lvl4pPr marL="6112879" indent="0">
              <a:buNone/>
              <a:defRPr sz="6200">
                <a:solidFill>
                  <a:schemeClr val="tx1">
                    <a:tint val="75000"/>
                  </a:schemeClr>
                </a:solidFill>
              </a:defRPr>
            </a:lvl4pPr>
            <a:lvl5pPr marL="8150506" indent="0">
              <a:buNone/>
              <a:defRPr sz="6200">
                <a:solidFill>
                  <a:schemeClr val="tx1">
                    <a:tint val="75000"/>
                  </a:schemeClr>
                </a:solidFill>
              </a:defRPr>
            </a:lvl5pPr>
            <a:lvl6pPr marL="10188132" indent="0">
              <a:buNone/>
              <a:defRPr sz="6200">
                <a:solidFill>
                  <a:schemeClr val="tx1">
                    <a:tint val="75000"/>
                  </a:schemeClr>
                </a:solidFill>
              </a:defRPr>
            </a:lvl6pPr>
            <a:lvl7pPr marL="12225758" indent="0">
              <a:buNone/>
              <a:defRPr sz="6200">
                <a:solidFill>
                  <a:schemeClr val="tx1">
                    <a:tint val="75000"/>
                  </a:schemeClr>
                </a:solidFill>
              </a:defRPr>
            </a:lvl7pPr>
            <a:lvl8pPr marL="14263384" indent="0">
              <a:buNone/>
              <a:defRPr sz="6200">
                <a:solidFill>
                  <a:schemeClr val="tx1">
                    <a:tint val="75000"/>
                  </a:schemeClr>
                </a:solidFill>
              </a:defRPr>
            </a:lvl8pPr>
            <a:lvl9pPr marL="16301010" indent="0">
              <a:buNone/>
              <a:defRPr sz="6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EA0383-EA84-CF41-8911-55C3D60C640A}" type="datetimeFigureOut">
              <a:rPr lang="en-US" smtClean="0"/>
              <a:pPr/>
              <a:t>8/10/18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40183" y="10241282"/>
            <a:ext cx="12641580" cy="28963623"/>
          </a:xfrm>
        </p:spPr>
        <p:txBody>
          <a:bodyPr/>
          <a:lstStyle>
            <a:lvl1pPr>
              <a:defRPr sz="12500"/>
            </a:lvl1pPr>
            <a:lvl2pPr>
              <a:defRPr sz="10700"/>
            </a:lvl2pPr>
            <a:lvl3pPr>
              <a:defRPr sz="8900"/>
            </a:lvl3pPr>
            <a:lvl4pPr>
              <a:defRPr sz="8100"/>
            </a:lvl4pPr>
            <a:lvl5pPr>
              <a:defRPr sz="8100"/>
            </a:lvl5pPr>
            <a:lvl6pPr>
              <a:defRPr sz="8100"/>
            </a:lvl6pPr>
            <a:lvl7pPr>
              <a:defRPr sz="8100"/>
            </a:lvl7pPr>
            <a:lvl8pPr>
              <a:defRPr sz="8100"/>
            </a:lvl8pPr>
            <a:lvl9pPr>
              <a:defRPr sz="8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4721843" y="10241282"/>
            <a:ext cx="12641580" cy="28963623"/>
          </a:xfrm>
        </p:spPr>
        <p:txBody>
          <a:bodyPr/>
          <a:lstStyle>
            <a:lvl1pPr>
              <a:defRPr sz="12500"/>
            </a:lvl1pPr>
            <a:lvl2pPr>
              <a:defRPr sz="10700"/>
            </a:lvl2pPr>
            <a:lvl3pPr>
              <a:defRPr sz="8900"/>
            </a:lvl3pPr>
            <a:lvl4pPr>
              <a:defRPr sz="8100"/>
            </a:lvl4pPr>
            <a:lvl5pPr>
              <a:defRPr sz="8100"/>
            </a:lvl5pPr>
            <a:lvl6pPr>
              <a:defRPr sz="8100"/>
            </a:lvl6pPr>
            <a:lvl7pPr>
              <a:defRPr sz="8100"/>
            </a:lvl7pPr>
            <a:lvl8pPr>
              <a:defRPr sz="8100"/>
            </a:lvl8pPr>
            <a:lvl9pPr>
              <a:defRPr sz="8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EA0383-EA84-CF41-8911-55C3D60C640A}" type="datetimeFigureOut">
              <a:rPr lang="en-US" smtClean="0"/>
              <a:pPr/>
              <a:t>8/10/18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318263"/>
            <a:ext cx="3456432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3" y="7368543"/>
            <a:ext cx="16968789" cy="3070857"/>
          </a:xfrm>
        </p:spPr>
        <p:txBody>
          <a:bodyPr anchor="b"/>
          <a:lstStyle>
            <a:lvl1pPr marL="0" indent="0">
              <a:buNone/>
              <a:defRPr sz="10700" b="1"/>
            </a:lvl1pPr>
            <a:lvl2pPr marL="2037626" indent="0">
              <a:buNone/>
              <a:defRPr sz="8900" b="1"/>
            </a:lvl2pPr>
            <a:lvl3pPr marL="4075252" indent="0">
              <a:buNone/>
              <a:defRPr sz="8100" b="1"/>
            </a:lvl3pPr>
            <a:lvl4pPr marL="6112879" indent="0">
              <a:buNone/>
              <a:defRPr sz="7100" b="1"/>
            </a:lvl4pPr>
            <a:lvl5pPr marL="8150506" indent="0">
              <a:buNone/>
              <a:defRPr sz="7100" b="1"/>
            </a:lvl5pPr>
            <a:lvl6pPr marL="10188132" indent="0">
              <a:buNone/>
              <a:defRPr sz="7100" b="1"/>
            </a:lvl6pPr>
            <a:lvl7pPr marL="12225758" indent="0">
              <a:buNone/>
              <a:defRPr sz="7100" b="1"/>
            </a:lvl7pPr>
            <a:lvl8pPr marL="14263384" indent="0">
              <a:buNone/>
              <a:defRPr sz="7100" b="1"/>
            </a:lvl8pPr>
            <a:lvl9pPr marL="16301010" indent="0">
              <a:buNone/>
              <a:defRPr sz="7100" b="1"/>
            </a:lvl9pPr>
          </a:lstStyle>
          <a:p>
            <a:pPr lvl="0"/>
            <a:r>
              <a:rPr lang="en-US" smtClean="0"/>
              <a:t>Click to edit Master text styles</a:t>
            </a:r>
          </a:p>
        </p:txBody>
      </p:sp>
      <p:sp>
        <p:nvSpPr>
          <p:cNvPr id="4" name="Content Placeholder 3"/>
          <p:cNvSpPr>
            <a:spLocks noGrp="1"/>
          </p:cNvSpPr>
          <p:nvPr>
            <p:ph sz="half" idx="2"/>
          </p:nvPr>
        </p:nvSpPr>
        <p:spPr>
          <a:xfrm>
            <a:off x="1920243" y="10439400"/>
            <a:ext cx="16968789" cy="18966183"/>
          </a:xfrm>
        </p:spPr>
        <p:txBody>
          <a:bodyPr/>
          <a:lstStyle>
            <a:lvl1pPr>
              <a:defRPr sz="10700"/>
            </a:lvl1pPr>
            <a:lvl2pPr>
              <a:defRPr sz="8900"/>
            </a:lvl2pPr>
            <a:lvl3pPr>
              <a:defRPr sz="81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10" y="7368543"/>
            <a:ext cx="16975453" cy="3070857"/>
          </a:xfrm>
        </p:spPr>
        <p:txBody>
          <a:bodyPr anchor="b"/>
          <a:lstStyle>
            <a:lvl1pPr marL="0" indent="0">
              <a:buNone/>
              <a:defRPr sz="10700" b="1"/>
            </a:lvl1pPr>
            <a:lvl2pPr marL="2037626" indent="0">
              <a:buNone/>
              <a:defRPr sz="8900" b="1"/>
            </a:lvl2pPr>
            <a:lvl3pPr marL="4075252" indent="0">
              <a:buNone/>
              <a:defRPr sz="8100" b="1"/>
            </a:lvl3pPr>
            <a:lvl4pPr marL="6112879" indent="0">
              <a:buNone/>
              <a:defRPr sz="7100" b="1"/>
            </a:lvl4pPr>
            <a:lvl5pPr marL="8150506" indent="0">
              <a:buNone/>
              <a:defRPr sz="7100" b="1"/>
            </a:lvl5pPr>
            <a:lvl6pPr marL="10188132" indent="0">
              <a:buNone/>
              <a:defRPr sz="7100" b="1"/>
            </a:lvl6pPr>
            <a:lvl7pPr marL="12225758" indent="0">
              <a:buNone/>
              <a:defRPr sz="7100" b="1"/>
            </a:lvl7pPr>
            <a:lvl8pPr marL="14263384" indent="0">
              <a:buNone/>
              <a:defRPr sz="7100" b="1"/>
            </a:lvl8pPr>
            <a:lvl9pPr marL="16301010" indent="0">
              <a:buNone/>
              <a:defRPr sz="7100" b="1"/>
            </a:lvl9pPr>
          </a:lstStyle>
          <a:p>
            <a:pPr lvl="0"/>
            <a:r>
              <a:rPr lang="en-US" smtClean="0"/>
              <a:t>Click to edit Master text styles</a:t>
            </a:r>
          </a:p>
        </p:txBody>
      </p:sp>
      <p:sp>
        <p:nvSpPr>
          <p:cNvPr id="6" name="Content Placeholder 5"/>
          <p:cNvSpPr>
            <a:spLocks noGrp="1"/>
          </p:cNvSpPr>
          <p:nvPr>
            <p:ph sz="quarter" idx="4"/>
          </p:nvPr>
        </p:nvSpPr>
        <p:spPr>
          <a:xfrm>
            <a:off x="19509110" y="10439400"/>
            <a:ext cx="16975453" cy="18966183"/>
          </a:xfrm>
        </p:spPr>
        <p:txBody>
          <a:bodyPr/>
          <a:lstStyle>
            <a:lvl1pPr>
              <a:defRPr sz="10700"/>
            </a:lvl1pPr>
            <a:lvl2pPr>
              <a:defRPr sz="8900"/>
            </a:lvl2pPr>
            <a:lvl3pPr>
              <a:defRPr sz="81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EA0383-EA84-CF41-8911-55C3D60C640A}" type="datetimeFigureOut">
              <a:rPr lang="en-US" smtClean="0"/>
              <a:pPr/>
              <a:t>8/10/18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EA0383-EA84-CF41-8911-55C3D60C640A}" type="datetimeFigureOut">
              <a:rPr lang="en-US" smtClean="0"/>
              <a:pPr/>
              <a:t>8/10/18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EA0383-EA84-CF41-8911-55C3D60C640A}" type="datetimeFigureOut">
              <a:rPr lang="en-US" smtClean="0"/>
              <a:pPr/>
              <a:t>8/10/18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3" y="1310641"/>
            <a:ext cx="12634916" cy="5577840"/>
          </a:xfrm>
        </p:spPr>
        <p:txBody>
          <a:bodyPr anchor="b"/>
          <a:lstStyle>
            <a:lvl1pPr algn="l">
              <a:defRPr sz="8900" b="1"/>
            </a:lvl1pPr>
          </a:lstStyle>
          <a:p>
            <a:r>
              <a:rPr lang="en-US" smtClean="0"/>
              <a:t>Click to edit Master title style</a:t>
            </a:r>
            <a:endParaRPr lang="en-US"/>
          </a:p>
        </p:txBody>
      </p:sp>
      <p:sp>
        <p:nvSpPr>
          <p:cNvPr id="3" name="Content Placeholder 2"/>
          <p:cNvSpPr>
            <a:spLocks noGrp="1"/>
          </p:cNvSpPr>
          <p:nvPr>
            <p:ph idx="1"/>
          </p:nvPr>
        </p:nvSpPr>
        <p:spPr>
          <a:xfrm>
            <a:off x="15015212" y="1310644"/>
            <a:ext cx="21469353" cy="28094943"/>
          </a:xfrm>
        </p:spPr>
        <p:txBody>
          <a:bodyPr/>
          <a:lstStyle>
            <a:lvl1pPr>
              <a:defRPr sz="14300"/>
            </a:lvl1pPr>
            <a:lvl2pPr>
              <a:defRPr sz="12500"/>
            </a:lvl2pPr>
            <a:lvl3pPr>
              <a:defRPr sz="10700"/>
            </a:lvl3pPr>
            <a:lvl4pPr>
              <a:defRPr sz="8900"/>
            </a:lvl4pPr>
            <a:lvl5pPr>
              <a:defRPr sz="8900"/>
            </a:lvl5pPr>
            <a:lvl6pPr>
              <a:defRPr sz="8900"/>
            </a:lvl6pPr>
            <a:lvl7pPr>
              <a:defRPr sz="8900"/>
            </a:lvl7pPr>
            <a:lvl8pPr>
              <a:defRPr sz="8900"/>
            </a:lvl8pPr>
            <a:lvl9pPr>
              <a:defRPr sz="8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3" y="6888484"/>
            <a:ext cx="12634916" cy="22517103"/>
          </a:xfrm>
        </p:spPr>
        <p:txBody>
          <a:bodyPr/>
          <a:lstStyle>
            <a:lvl1pPr marL="0" indent="0">
              <a:buNone/>
              <a:defRPr sz="6200"/>
            </a:lvl1pPr>
            <a:lvl2pPr marL="2037626" indent="0">
              <a:buNone/>
              <a:defRPr sz="5400"/>
            </a:lvl2pPr>
            <a:lvl3pPr marL="4075252" indent="0">
              <a:buNone/>
              <a:defRPr sz="4400"/>
            </a:lvl3pPr>
            <a:lvl4pPr marL="6112879" indent="0">
              <a:buNone/>
              <a:defRPr sz="4000"/>
            </a:lvl4pPr>
            <a:lvl5pPr marL="8150506" indent="0">
              <a:buNone/>
              <a:defRPr sz="4000"/>
            </a:lvl5pPr>
            <a:lvl6pPr marL="10188132" indent="0">
              <a:buNone/>
              <a:defRPr sz="4000"/>
            </a:lvl6pPr>
            <a:lvl7pPr marL="12225758" indent="0">
              <a:buNone/>
              <a:defRPr sz="4000"/>
            </a:lvl7pPr>
            <a:lvl8pPr marL="14263384" indent="0">
              <a:buNone/>
              <a:defRPr sz="4000"/>
            </a:lvl8pPr>
            <a:lvl9pPr marL="16301010"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EA0383-EA84-CF41-8911-55C3D60C640A}" type="datetimeFigureOut">
              <a:rPr lang="en-US" smtClean="0"/>
              <a:pPr/>
              <a:t>8/10/18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09" y="23042882"/>
            <a:ext cx="23042880" cy="2720343"/>
          </a:xfrm>
        </p:spPr>
        <p:txBody>
          <a:bodyPr anchor="b"/>
          <a:lstStyle>
            <a:lvl1pPr algn="l">
              <a:defRPr sz="8900" b="1"/>
            </a:lvl1pPr>
          </a:lstStyle>
          <a:p>
            <a:r>
              <a:rPr lang="en-US" smtClean="0"/>
              <a:t>Click to edit Master title style</a:t>
            </a:r>
            <a:endParaRPr lang="en-US"/>
          </a:p>
        </p:txBody>
      </p:sp>
      <p:sp>
        <p:nvSpPr>
          <p:cNvPr id="3" name="Picture Placeholder 2"/>
          <p:cNvSpPr>
            <a:spLocks noGrp="1"/>
          </p:cNvSpPr>
          <p:nvPr>
            <p:ph type="pic" idx="1"/>
          </p:nvPr>
        </p:nvSpPr>
        <p:spPr>
          <a:xfrm>
            <a:off x="7527609" y="2941319"/>
            <a:ext cx="23042880" cy="19751040"/>
          </a:xfrm>
        </p:spPr>
        <p:txBody>
          <a:bodyPr/>
          <a:lstStyle>
            <a:lvl1pPr marL="0" indent="0">
              <a:buNone/>
              <a:defRPr sz="14300"/>
            </a:lvl1pPr>
            <a:lvl2pPr marL="2037626" indent="0">
              <a:buNone/>
              <a:defRPr sz="12500"/>
            </a:lvl2pPr>
            <a:lvl3pPr marL="4075252" indent="0">
              <a:buNone/>
              <a:defRPr sz="10700"/>
            </a:lvl3pPr>
            <a:lvl4pPr marL="6112879" indent="0">
              <a:buNone/>
              <a:defRPr sz="8900"/>
            </a:lvl4pPr>
            <a:lvl5pPr marL="8150506" indent="0">
              <a:buNone/>
              <a:defRPr sz="8900"/>
            </a:lvl5pPr>
            <a:lvl6pPr marL="10188132" indent="0">
              <a:buNone/>
              <a:defRPr sz="8900"/>
            </a:lvl6pPr>
            <a:lvl7pPr marL="12225758" indent="0">
              <a:buNone/>
              <a:defRPr sz="8900"/>
            </a:lvl7pPr>
            <a:lvl8pPr marL="14263384" indent="0">
              <a:buNone/>
              <a:defRPr sz="8900"/>
            </a:lvl8pPr>
            <a:lvl9pPr marL="16301010" indent="0">
              <a:buNone/>
              <a:defRPr sz="8900"/>
            </a:lvl9pPr>
          </a:lstStyle>
          <a:p>
            <a:endParaRPr lang="en-US"/>
          </a:p>
        </p:txBody>
      </p:sp>
      <p:sp>
        <p:nvSpPr>
          <p:cNvPr id="4" name="Text Placeholder 3"/>
          <p:cNvSpPr>
            <a:spLocks noGrp="1"/>
          </p:cNvSpPr>
          <p:nvPr>
            <p:ph type="body" sz="half" idx="2"/>
          </p:nvPr>
        </p:nvSpPr>
        <p:spPr>
          <a:xfrm>
            <a:off x="7527609" y="25763225"/>
            <a:ext cx="23042880" cy="3863337"/>
          </a:xfrm>
        </p:spPr>
        <p:txBody>
          <a:bodyPr/>
          <a:lstStyle>
            <a:lvl1pPr marL="0" indent="0">
              <a:buNone/>
              <a:defRPr sz="6200"/>
            </a:lvl1pPr>
            <a:lvl2pPr marL="2037626" indent="0">
              <a:buNone/>
              <a:defRPr sz="5400"/>
            </a:lvl2pPr>
            <a:lvl3pPr marL="4075252" indent="0">
              <a:buNone/>
              <a:defRPr sz="4400"/>
            </a:lvl3pPr>
            <a:lvl4pPr marL="6112879" indent="0">
              <a:buNone/>
              <a:defRPr sz="4000"/>
            </a:lvl4pPr>
            <a:lvl5pPr marL="8150506" indent="0">
              <a:buNone/>
              <a:defRPr sz="4000"/>
            </a:lvl5pPr>
            <a:lvl6pPr marL="10188132" indent="0">
              <a:buNone/>
              <a:defRPr sz="4000"/>
            </a:lvl6pPr>
            <a:lvl7pPr marL="12225758" indent="0">
              <a:buNone/>
              <a:defRPr sz="4000"/>
            </a:lvl7pPr>
            <a:lvl8pPr marL="14263384" indent="0">
              <a:buNone/>
              <a:defRPr sz="4000"/>
            </a:lvl8pPr>
            <a:lvl9pPr marL="16301010"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EA0383-EA84-CF41-8911-55C3D60C640A}" type="datetimeFigureOut">
              <a:rPr lang="en-US" smtClean="0"/>
              <a:pPr/>
              <a:t>8/10/18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A61CB-AC67-2C4E-ADD9-5E8C482C56C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318263"/>
            <a:ext cx="34564320" cy="5486400"/>
          </a:xfrm>
          <a:prstGeom prst="rect">
            <a:avLst/>
          </a:prstGeom>
        </p:spPr>
        <p:txBody>
          <a:bodyPr vert="horz" lIns="407526" tIns="203763" rIns="407526" bIns="203763"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7680967"/>
            <a:ext cx="34564320" cy="21724621"/>
          </a:xfrm>
          <a:prstGeom prst="rect">
            <a:avLst/>
          </a:prstGeom>
        </p:spPr>
        <p:txBody>
          <a:bodyPr vert="horz" lIns="407526" tIns="203763" rIns="407526" bIns="20376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30510486"/>
            <a:ext cx="8961120" cy="1752599"/>
          </a:xfrm>
          <a:prstGeom prst="rect">
            <a:avLst/>
          </a:prstGeom>
        </p:spPr>
        <p:txBody>
          <a:bodyPr vert="horz" lIns="407526" tIns="203763" rIns="407526" bIns="203763" rtlCol="0" anchor="ctr"/>
          <a:lstStyle>
            <a:lvl1pPr algn="l">
              <a:defRPr sz="5400">
                <a:solidFill>
                  <a:schemeClr val="tx1">
                    <a:tint val="75000"/>
                  </a:schemeClr>
                </a:solidFill>
              </a:defRPr>
            </a:lvl1pPr>
          </a:lstStyle>
          <a:p>
            <a:fld id="{34EA0383-EA84-CF41-8911-55C3D60C640A}" type="datetimeFigureOut">
              <a:rPr lang="en-US" smtClean="0"/>
              <a:pPr/>
              <a:t>8/10/18</a:t>
            </a:fld>
            <a:endParaRPr lang="en-US"/>
          </a:p>
        </p:txBody>
      </p:sp>
      <p:sp>
        <p:nvSpPr>
          <p:cNvPr id="5" name="Footer Placeholder 4"/>
          <p:cNvSpPr>
            <a:spLocks noGrp="1"/>
          </p:cNvSpPr>
          <p:nvPr>
            <p:ph type="ftr" sz="quarter" idx="3"/>
          </p:nvPr>
        </p:nvSpPr>
        <p:spPr>
          <a:xfrm>
            <a:off x="13121640" y="30510486"/>
            <a:ext cx="12161520" cy="1752599"/>
          </a:xfrm>
          <a:prstGeom prst="rect">
            <a:avLst/>
          </a:prstGeom>
        </p:spPr>
        <p:txBody>
          <a:bodyPr vert="horz" lIns="407526" tIns="203763" rIns="407526" bIns="203763" rtlCol="0" anchor="ctr"/>
          <a:lstStyle>
            <a:lvl1pPr algn="ctr">
              <a:defRPr sz="5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30510486"/>
            <a:ext cx="8961120" cy="1752599"/>
          </a:xfrm>
          <a:prstGeom prst="rect">
            <a:avLst/>
          </a:prstGeom>
        </p:spPr>
        <p:txBody>
          <a:bodyPr vert="horz" lIns="407526" tIns="203763" rIns="407526" bIns="203763" rtlCol="0" anchor="ctr"/>
          <a:lstStyle>
            <a:lvl1pPr algn="r">
              <a:defRPr sz="5400">
                <a:solidFill>
                  <a:schemeClr val="tx1">
                    <a:tint val="75000"/>
                  </a:schemeClr>
                </a:solidFill>
              </a:defRPr>
            </a:lvl1pPr>
          </a:lstStyle>
          <a:p>
            <a:fld id="{E3BA61CB-AC67-2C4E-ADD9-5E8C482C56C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37626" rtl="0" eaLnBrk="1" latinLnBrk="0" hangingPunct="1">
        <a:spcBef>
          <a:spcPct val="0"/>
        </a:spcBef>
        <a:buNone/>
        <a:defRPr sz="19600" kern="1200">
          <a:solidFill>
            <a:schemeClr val="tx1"/>
          </a:solidFill>
          <a:latin typeface="+mj-lt"/>
          <a:ea typeface="+mj-ea"/>
          <a:cs typeface="+mj-cs"/>
        </a:defRPr>
      </a:lvl1pPr>
    </p:titleStyle>
    <p:bodyStyle>
      <a:lvl1pPr marL="1528220" indent="-1528220" algn="l" defTabSz="2037626" rtl="0" eaLnBrk="1" latinLnBrk="0" hangingPunct="1">
        <a:spcBef>
          <a:spcPct val="20000"/>
        </a:spcBef>
        <a:buFont typeface="Arial"/>
        <a:buChar char="•"/>
        <a:defRPr sz="14300" kern="1200">
          <a:solidFill>
            <a:schemeClr val="tx1"/>
          </a:solidFill>
          <a:latin typeface="+mn-lt"/>
          <a:ea typeface="+mn-ea"/>
          <a:cs typeface="+mn-cs"/>
        </a:defRPr>
      </a:lvl1pPr>
      <a:lvl2pPr marL="3311143" indent="-1273516" algn="l" defTabSz="2037626" rtl="0" eaLnBrk="1" latinLnBrk="0" hangingPunct="1">
        <a:spcBef>
          <a:spcPct val="20000"/>
        </a:spcBef>
        <a:buFont typeface="Arial"/>
        <a:buChar char="–"/>
        <a:defRPr sz="12500" kern="1200">
          <a:solidFill>
            <a:schemeClr val="tx1"/>
          </a:solidFill>
          <a:latin typeface="+mn-lt"/>
          <a:ea typeface="+mn-ea"/>
          <a:cs typeface="+mn-cs"/>
        </a:defRPr>
      </a:lvl2pPr>
      <a:lvl3pPr marL="5094065" indent="-1018813" algn="l" defTabSz="2037626" rtl="0" eaLnBrk="1" latinLnBrk="0" hangingPunct="1">
        <a:spcBef>
          <a:spcPct val="20000"/>
        </a:spcBef>
        <a:buFont typeface="Arial"/>
        <a:buChar char="•"/>
        <a:defRPr sz="10700" kern="1200">
          <a:solidFill>
            <a:schemeClr val="tx1"/>
          </a:solidFill>
          <a:latin typeface="+mn-lt"/>
          <a:ea typeface="+mn-ea"/>
          <a:cs typeface="+mn-cs"/>
        </a:defRPr>
      </a:lvl3pPr>
      <a:lvl4pPr marL="7131692" indent="-1018813" algn="l" defTabSz="2037626" rtl="0" eaLnBrk="1" latinLnBrk="0" hangingPunct="1">
        <a:spcBef>
          <a:spcPct val="20000"/>
        </a:spcBef>
        <a:buFont typeface="Arial"/>
        <a:buChar char="–"/>
        <a:defRPr sz="8900" kern="1200">
          <a:solidFill>
            <a:schemeClr val="tx1"/>
          </a:solidFill>
          <a:latin typeface="+mn-lt"/>
          <a:ea typeface="+mn-ea"/>
          <a:cs typeface="+mn-cs"/>
        </a:defRPr>
      </a:lvl4pPr>
      <a:lvl5pPr marL="9169319" indent="-1018813" algn="l" defTabSz="2037626" rtl="0" eaLnBrk="1" latinLnBrk="0" hangingPunct="1">
        <a:spcBef>
          <a:spcPct val="20000"/>
        </a:spcBef>
        <a:buFont typeface="Arial"/>
        <a:buChar char="»"/>
        <a:defRPr sz="8900" kern="1200">
          <a:solidFill>
            <a:schemeClr val="tx1"/>
          </a:solidFill>
          <a:latin typeface="+mn-lt"/>
          <a:ea typeface="+mn-ea"/>
          <a:cs typeface="+mn-cs"/>
        </a:defRPr>
      </a:lvl5pPr>
      <a:lvl6pPr marL="11206945" indent="-1018813" algn="l" defTabSz="2037626" rtl="0" eaLnBrk="1" latinLnBrk="0" hangingPunct="1">
        <a:spcBef>
          <a:spcPct val="20000"/>
        </a:spcBef>
        <a:buFont typeface="Arial"/>
        <a:buChar char="•"/>
        <a:defRPr sz="8900" kern="1200">
          <a:solidFill>
            <a:schemeClr val="tx1"/>
          </a:solidFill>
          <a:latin typeface="+mn-lt"/>
          <a:ea typeface="+mn-ea"/>
          <a:cs typeface="+mn-cs"/>
        </a:defRPr>
      </a:lvl6pPr>
      <a:lvl7pPr marL="13244571" indent="-1018813" algn="l" defTabSz="2037626" rtl="0" eaLnBrk="1" latinLnBrk="0" hangingPunct="1">
        <a:spcBef>
          <a:spcPct val="20000"/>
        </a:spcBef>
        <a:buFont typeface="Arial"/>
        <a:buChar char="•"/>
        <a:defRPr sz="8900" kern="1200">
          <a:solidFill>
            <a:schemeClr val="tx1"/>
          </a:solidFill>
          <a:latin typeface="+mn-lt"/>
          <a:ea typeface="+mn-ea"/>
          <a:cs typeface="+mn-cs"/>
        </a:defRPr>
      </a:lvl7pPr>
      <a:lvl8pPr marL="15282197" indent="-1018813" algn="l" defTabSz="2037626" rtl="0" eaLnBrk="1" latinLnBrk="0" hangingPunct="1">
        <a:spcBef>
          <a:spcPct val="20000"/>
        </a:spcBef>
        <a:buFont typeface="Arial"/>
        <a:buChar char="•"/>
        <a:defRPr sz="8900" kern="1200">
          <a:solidFill>
            <a:schemeClr val="tx1"/>
          </a:solidFill>
          <a:latin typeface="+mn-lt"/>
          <a:ea typeface="+mn-ea"/>
          <a:cs typeface="+mn-cs"/>
        </a:defRPr>
      </a:lvl8pPr>
      <a:lvl9pPr marL="17319823" indent="-1018813" algn="l" defTabSz="2037626" rtl="0" eaLnBrk="1" latinLnBrk="0" hangingPunct="1">
        <a:spcBef>
          <a:spcPct val="20000"/>
        </a:spcBef>
        <a:buFont typeface="Arial"/>
        <a:buChar char="•"/>
        <a:defRPr sz="8900" kern="1200">
          <a:solidFill>
            <a:schemeClr val="tx1"/>
          </a:solidFill>
          <a:latin typeface="+mn-lt"/>
          <a:ea typeface="+mn-ea"/>
          <a:cs typeface="+mn-cs"/>
        </a:defRPr>
      </a:lvl9pPr>
    </p:bodyStyle>
    <p:otherStyle>
      <a:defPPr>
        <a:defRPr lang="en-US"/>
      </a:defPPr>
      <a:lvl1pPr marL="0" algn="l" defTabSz="2037626" rtl="0" eaLnBrk="1" latinLnBrk="0" hangingPunct="1">
        <a:defRPr sz="8100" kern="1200">
          <a:solidFill>
            <a:schemeClr val="tx1"/>
          </a:solidFill>
          <a:latin typeface="+mn-lt"/>
          <a:ea typeface="+mn-ea"/>
          <a:cs typeface="+mn-cs"/>
        </a:defRPr>
      </a:lvl1pPr>
      <a:lvl2pPr marL="2037626" algn="l" defTabSz="2037626" rtl="0" eaLnBrk="1" latinLnBrk="0" hangingPunct="1">
        <a:defRPr sz="8100" kern="1200">
          <a:solidFill>
            <a:schemeClr val="tx1"/>
          </a:solidFill>
          <a:latin typeface="+mn-lt"/>
          <a:ea typeface="+mn-ea"/>
          <a:cs typeface="+mn-cs"/>
        </a:defRPr>
      </a:lvl2pPr>
      <a:lvl3pPr marL="4075252" algn="l" defTabSz="2037626" rtl="0" eaLnBrk="1" latinLnBrk="0" hangingPunct="1">
        <a:defRPr sz="8100" kern="1200">
          <a:solidFill>
            <a:schemeClr val="tx1"/>
          </a:solidFill>
          <a:latin typeface="+mn-lt"/>
          <a:ea typeface="+mn-ea"/>
          <a:cs typeface="+mn-cs"/>
        </a:defRPr>
      </a:lvl3pPr>
      <a:lvl4pPr marL="6112879" algn="l" defTabSz="2037626" rtl="0" eaLnBrk="1" latinLnBrk="0" hangingPunct="1">
        <a:defRPr sz="8100" kern="1200">
          <a:solidFill>
            <a:schemeClr val="tx1"/>
          </a:solidFill>
          <a:latin typeface="+mn-lt"/>
          <a:ea typeface="+mn-ea"/>
          <a:cs typeface="+mn-cs"/>
        </a:defRPr>
      </a:lvl4pPr>
      <a:lvl5pPr marL="8150506" algn="l" defTabSz="2037626" rtl="0" eaLnBrk="1" latinLnBrk="0" hangingPunct="1">
        <a:defRPr sz="8100" kern="1200">
          <a:solidFill>
            <a:schemeClr val="tx1"/>
          </a:solidFill>
          <a:latin typeface="+mn-lt"/>
          <a:ea typeface="+mn-ea"/>
          <a:cs typeface="+mn-cs"/>
        </a:defRPr>
      </a:lvl5pPr>
      <a:lvl6pPr marL="10188132" algn="l" defTabSz="2037626" rtl="0" eaLnBrk="1" latinLnBrk="0" hangingPunct="1">
        <a:defRPr sz="8100" kern="1200">
          <a:solidFill>
            <a:schemeClr val="tx1"/>
          </a:solidFill>
          <a:latin typeface="+mn-lt"/>
          <a:ea typeface="+mn-ea"/>
          <a:cs typeface="+mn-cs"/>
        </a:defRPr>
      </a:lvl6pPr>
      <a:lvl7pPr marL="12225758" algn="l" defTabSz="2037626" rtl="0" eaLnBrk="1" latinLnBrk="0" hangingPunct="1">
        <a:defRPr sz="8100" kern="1200">
          <a:solidFill>
            <a:schemeClr val="tx1"/>
          </a:solidFill>
          <a:latin typeface="+mn-lt"/>
          <a:ea typeface="+mn-ea"/>
          <a:cs typeface="+mn-cs"/>
        </a:defRPr>
      </a:lvl7pPr>
      <a:lvl8pPr marL="14263384" algn="l" defTabSz="2037626" rtl="0" eaLnBrk="1" latinLnBrk="0" hangingPunct="1">
        <a:defRPr sz="8100" kern="1200">
          <a:solidFill>
            <a:schemeClr val="tx1"/>
          </a:solidFill>
          <a:latin typeface="+mn-lt"/>
          <a:ea typeface="+mn-ea"/>
          <a:cs typeface="+mn-cs"/>
        </a:defRPr>
      </a:lvl8pPr>
      <a:lvl9pPr marL="16301010" algn="l" defTabSz="2037626" rtl="0" eaLnBrk="1" latinLnBrk="0"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8.png"/><Relationship Id="rId12" Type="http://schemas.openxmlformats.org/officeDocument/2006/relationships/image" Target="../media/image9.png"/><Relationship Id="rId13" Type="http://schemas.openxmlformats.org/officeDocument/2006/relationships/image" Target="../media/image10.png"/><Relationship Id="rId14" Type="http://schemas.openxmlformats.org/officeDocument/2006/relationships/image" Target="../media/image11.jpg"/><Relationship Id="rId15" Type="http://schemas.openxmlformats.org/officeDocument/2006/relationships/image" Target="../media/image12.jpe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hyperlink" Target="https://expfactory.github.io/table.html" TargetMode="External"/><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5348" y="465737"/>
            <a:ext cx="37819451" cy="4658822"/>
          </a:xfrm>
          <a:prstGeom prst="rect">
            <a:avLst/>
          </a:prstGeom>
          <a:ln>
            <a:noFill/>
          </a:ln>
        </p:spPr>
        <p:style>
          <a:lnRef idx="2">
            <a:schemeClr val="dk1"/>
          </a:lnRef>
          <a:fillRef idx="1">
            <a:schemeClr val="lt1"/>
          </a:fillRef>
          <a:effectRef idx="0">
            <a:schemeClr val="dk1"/>
          </a:effectRef>
          <a:fontRef idx="minor">
            <a:schemeClr val="dk1"/>
          </a:fontRef>
        </p:style>
        <p:txBody>
          <a:bodyPr wrap="square" lIns="407526" tIns="203763" rIns="407526" bIns="203763" rtlCol="0">
            <a:spAutoFit/>
          </a:bodyPr>
          <a:lstStyle/>
          <a:p>
            <a:r>
              <a:rPr lang="en-US" sz="8700" dirty="0" smtClean="0">
                <a:latin typeface="Arial"/>
                <a:cs typeface="Arial"/>
              </a:rPr>
              <a:t>A large-scale </a:t>
            </a:r>
            <a:r>
              <a:rPr lang="en-US" sz="8700" dirty="0" smtClean="0">
                <a:latin typeface="Arial"/>
                <a:cs typeface="Arial"/>
              </a:rPr>
              <a:t>comparison of cognitive task measures of self-regulation: raw measures vs. model parameters </a:t>
            </a:r>
            <a:r>
              <a:rPr lang="en-US" sz="8700" dirty="0" smtClean="0">
                <a:latin typeface="Arial"/>
                <a:cs typeface="Arial"/>
              </a:rPr>
              <a:t>for individual difference analyses</a:t>
            </a:r>
            <a:endParaRPr lang="en-US" sz="8700" dirty="0">
              <a:latin typeface="Arial"/>
              <a:cs typeface="Arial"/>
            </a:endParaRPr>
          </a:p>
          <a:p>
            <a:r>
              <a:rPr lang="en-US" sz="6000" dirty="0" smtClean="0">
                <a:latin typeface="Arial"/>
                <a:cs typeface="Arial"/>
              </a:rPr>
              <a:t>A. Zeynep Enkavi, Ian </a:t>
            </a:r>
            <a:r>
              <a:rPr lang="en-US" sz="6000" dirty="0" smtClean="0">
                <a:latin typeface="Arial"/>
                <a:cs typeface="Arial"/>
              </a:rPr>
              <a:t>W. </a:t>
            </a:r>
            <a:r>
              <a:rPr lang="en-US" sz="6000" dirty="0" smtClean="0">
                <a:latin typeface="Arial"/>
                <a:cs typeface="Arial"/>
              </a:rPr>
              <a:t>Eisenberg, Patrick </a:t>
            </a:r>
            <a:r>
              <a:rPr lang="en-US" sz="6000" dirty="0" smtClean="0">
                <a:latin typeface="Arial"/>
                <a:cs typeface="Arial"/>
              </a:rPr>
              <a:t>G. </a:t>
            </a:r>
            <a:r>
              <a:rPr lang="en-US" sz="6000" dirty="0" err="1" smtClean="0">
                <a:latin typeface="Arial"/>
                <a:cs typeface="Arial"/>
              </a:rPr>
              <a:t>Bissett</a:t>
            </a:r>
            <a:r>
              <a:rPr lang="en-US" sz="6000" dirty="0" smtClean="0">
                <a:latin typeface="Arial"/>
                <a:cs typeface="Arial"/>
              </a:rPr>
              <a:t>, Russell A</a:t>
            </a:r>
            <a:r>
              <a:rPr lang="en-US" sz="6000" dirty="0" smtClean="0">
                <a:latin typeface="Arial"/>
                <a:cs typeface="Arial"/>
              </a:rPr>
              <a:t>. </a:t>
            </a:r>
            <a:r>
              <a:rPr lang="en-US" sz="6000" dirty="0" err="1" smtClean="0">
                <a:latin typeface="Arial"/>
                <a:cs typeface="Arial"/>
              </a:rPr>
              <a:t>Poldrack</a:t>
            </a:r>
            <a:endParaRPr lang="en-US" sz="6000" baseline="30000" dirty="0">
              <a:latin typeface="Arial"/>
              <a:cs typeface="Arial"/>
            </a:endParaRPr>
          </a:p>
          <a:p>
            <a:r>
              <a:rPr lang="en-US" sz="4200" dirty="0" smtClean="0">
                <a:solidFill>
                  <a:schemeClr val="bg1">
                    <a:lumMod val="50000"/>
                  </a:schemeClr>
                </a:solidFill>
                <a:latin typeface="Arial"/>
                <a:cs typeface="Arial"/>
              </a:rPr>
              <a:t>Department </a:t>
            </a:r>
            <a:r>
              <a:rPr lang="en-US" sz="4200" dirty="0" smtClean="0">
                <a:solidFill>
                  <a:schemeClr val="bg1">
                    <a:lumMod val="50000"/>
                  </a:schemeClr>
                </a:solidFill>
                <a:latin typeface="Arial"/>
                <a:cs typeface="Arial"/>
              </a:rPr>
              <a:t>of Psychology, Stanford </a:t>
            </a:r>
            <a:r>
              <a:rPr lang="en-US" sz="4200" dirty="0" smtClean="0">
                <a:solidFill>
                  <a:schemeClr val="bg1">
                    <a:lumMod val="50000"/>
                  </a:schemeClr>
                </a:solidFill>
                <a:latin typeface="Arial"/>
                <a:cs typeface="Arial"/>
              </a:rPr>
              <a:t>University</a:t>
            </a:r>
            <a:endParaRPr lang="en-US" sz="4200" baseline="30000" dirty="0">
              <a:solidFill>
                <a:schemeClr val="bg1">
                  <a:lumMod val="50000"/>
                </a:schemeClr>
              </a:solidFill>
              <a:latin typeface="Arial"/>
              <a:cs typeface="Arial"/>
            </a:endParaRPr>
          </a:p>
        </p:txBody>
      </p:sp>
      <p:sp>
        <p:nvSpPr>
          <p:cNvPr id="39" name="Text Box 424"/>
          <p:cNvSpPr txBox="1">
            <a:spLocks noChangeArrowheads="1"/>
          </p:cNvSpPr>
          <p:nvPr/>
        </p:nvSpPr>
        <p:spPr bwMode="auto">
          <a:xfrm>
            <a:off x="466343" y="5381666"/>
            <a:ext cx="9769848"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Introduction</a:t>
            </a:r>
            <a:endParaRPr lang="en-US" sz="5000" dirty="0">
              <a:solidFill>
                <a:schemeClr val="bg1"/>
              </a:solidFill>
              <a:latin typeface="Arial"/>
              <a:cs typeface="Arial"/>
            </a:endParaRPr>
          </a:p>
        </p:txBody>
      </p:sp>
      <p:sp>
        <p:nvSpPr>
          <p:cNvPr id="38" name="Frame 37"/>
          <p:cNvSpPr/>
          <p:nvPr/>
        </p:nvSpPr>
        <p:spPr>
          <a:xfrm>
            <a:off x="471431" y="5394944"/>
            <a:ext cx="9769848" cy="27317628"/>
          </a:xfrm>
          <a:prstGeom prst="frame">
            <a:avLst>
              <a:gd name="adj1" fmla="val 0"/>
            </a:avLst>
          </a:prstGeom>
          <a:solidFill>
            <a:schemeClr val="tx1"/>
          </a:solidFill>
          <a:ln w="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79242" tIns="39621" rIns="79242" bIns="39621" rtlCol="0" anchor="ctr"/>
          <a:lstStyle/>
          <a:p>
            <a:pPr algn="ctr"/>
            <a:endParaRPr lang="en-US" dirty="0">
              <a:solidFill>
                <a:schemeClr val="tx1"/>
              </a:solidFill>
            </a:endParaRPr>
          </a:p>
        </p:txBody>
      </p:sp>
      <p:pic>
        <p:nvPicPr>
          <p:cNvPr id="5" name="Picture 4" descr="NIH_Master_Logo_2Color-JPG.jpg"/>
          <p:cNvPicPr>
            <a:picLocks noChangeAspect="1"/>
          </p:cNvPicPr>
          <p:nvPr/>
        </p:nvPicPr>
        <p:blipFill rotWithShape="1">
          <a:blip r:embed="rId3">
            <a:extLst>
              <a:ext uri="{28A0092B-C50C-407E-A947-70E740481C1C}">
                <a14:useLocalDpi xmlns:a14="http://schemas.microsoft.com/office/drawing/2010/main" val="0"/>
              </a:ext>
            </a:extLst>
          </a:blip>
          <a:srcRect r="75420"/>
          <a:stretch/>
        </p:blipFill>
        <p:spPr>
          <a:xfrm>
            <a:off x="34777277" y="3531186"/>
            <a:ext cx="2478404" cy="1554480"/>
          </a:xfrm>
          <a:prstGeom prst="rect">
            <a:avLst/>
          </a:prstGeom>
        </p:spPr>
      </p:pic>
      <p:sp>
        <p:nvSpPr>
          <p:cNvPr id="20" name="Text Box 424"/>
          <p:cNvSpPr txBox="1">
            <a:spLocks noChangeArrowheads="1"/>
          </p:cNvSpPr>
          <p:nvPr/>
        </p:nvSpPr>
        <p:spPr bwMode="auto">
          <a:xfrm>
            <a:off x="471431" y="13848930"/>
            <a:ext cx="9769848"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dirty="0" smtClean="0">
                <a:solidFill>
                  <a:schemeClr val="bg1"/>
                </a:solidFill>
                <a:latin typeface="Arial"/>
                <a:cs typeface="Arial"/>
              </a:rPr>
              <a:t>Methods</a:t>
            </a:r>
            <a:endParaRPr lang="en-US" sz="5000" dirty="0">
              <a:solidFill>
                <a:schemeClr val="bg1"/>
              </a:solidFill>
              <a:latin typeface="Arial"/>
              <a:cs typeface="Arial"/>
            </a:endParaRPr>
          </a:p>
        </p:txBody>
      </p:sp>
      <p:sp>
        <p:nvSpPr>
          <p:cNvPr id="44" name="Rectangle 43"/>
          <p:cNvSpPr/>
          <p:nvPr/>
        </p:nvSpPr>
        <p:spPr>
          <a:xfrm>
            <a:off x="466343" y="6289336"/>
            <a:ext cx="9774936" cy="7426664"/>
          </a:xfrm>
          <a:prstGeom prst="rect">
            <a:avLst/>
          </a:prstGeom>
          <a:noFill/>
        </p:spPr>
        <p:txBody>
          <a:bodyPr wrap="square" lIns="274320" rIns="274320" rtlCol="0">
            <a:noAutofit/>
          </a:bodyPr>
          <a:lstStyle/>
          <a:p>
            <a:pPr>
              <a:buFont typeface="Arial"/>
              <a:buChar char="•"/>
            </a:pPr>
            <a:r>
              <a:rPr lang="en-US" sz="4400" dirty="0" smtClean="0">
                <a:latin typeface="Arial"/>
                <a:cs typeface="Arial"/>
              </a:rPr>
              <a:t> </a:t>
            </a:r>
            <a:r>
              <a:rPr lang="en-US" sz="4400" dirty="0" smtClean="0">
                <a:latin typeface="Arial"/>
                <a:cs typeface="Arial"/>
              </a:rPr>
              <a:t>Psychology </a:t>
            </a:r>
            <a:r>
              <a:rPr lang="en-US" sz="4400" dirty="0" smtClean="0">
                <a:latin typeface="Arial"/>
                <a:cs typeface="Arial"/>
              </a:rPr>
              <a:t>is rich with </a:t>
            </a:r>
            <a:r>
              <a:rPr lang="en-US" sz="4400" dirty="0" smtClean="0">
                <a:latin typeface="Arial"/>
                <a:cs typeface="Arial"/>
              </a:rPr>
              <a:t>behavioral tasks measuring </a:t>
            </a:r>
            <a:r>
              <a:rPr lang="en-US" sz="4400" dirty="0" smtClean="0">
                <a:latin typeface="Arial"/>
                <a:cs typeface="Arial"/>
              </a:rPr>
              <a:t>of </a:t>
            </a:r>
            <a:r>
              <a:rPr lang="en-US" sz="4400" dirty="0">
                <a:latin typeface="Arial"/>
                <a:cs typeface="Arial"/>
              </a:rPr>
              <a:t>i</a:t>
            </a:r>
            <a:r>
              <a:rPr lang="en-US" sz="4400" dirty="0" smtClean="0">
                <a:latin typeface="Arial"/>
                <a:cs typeface="Arial"/>
              </a:rPr>
              <a:t>mpulsivity, self-control, </a:t>
            </a:r>
            <a:r>
              <a:rPr lang="en-US" sz="4400" dirty="0">
                <a:latin typeface="Arial"/>
                <a:cs typeface="Arial"/>
              </a:rPr>
              <a:t>inhibition, delay </a:t>
            </a:r>
            <a:r>
              <a:rPr lang="en-US" sz="4400" dirty="0" smtClean="0">
                <a:latin typeface="Arial"/>
                <a:cs typeface="Arial"/>
              </a:rPr>
              <a:t>discounting</a:t>
            </a:r>
            <a:endParaRPr lang="en-US" sz="4400" dirty="0">
              <a:latin typeface="Arial"/>
              <a:cs typeface="Arial"/>
            </a:endParaRPr>
          </a:p>
          <a:p>
            <a:pPr>
              <a:buFont typeface="Arial"/>
              <a:buChar char="•"/>
            </a:pPr>
            <a:r>
              <a:rPr lang="en-US" sz="4400" dirty="0" smtClean="0">
                <a:latin typeface="Arial"/>
                <a:cs typeface="Arial"/>
              </a:rPr>
              <a:t> These </a:t>
            </a:r>
            <a:r>
              <a:rPr lang="en-US" sz="4400" dirty="0">
                <a:latin typeface="Arial"/>
                <a:cs typeface="Arial"/>
              </a:rPr>
              <a:t>measures </a:t>
            </a:r>
            <a:r>
              <a:rPr lang="en-US" sz="4400" dirty="0" smtClean="0">
                <a:latin typeface="Arial"/>
                <a:cs typeface="Arial"/>
              </a:rPr>
              <a:t>are </a:t>
            </a:r>
            <a:r>
              <a:rPr lang="en-US" sz="4400" dirty="0">
                <a:latin typeface="Arial"/>
                <a:cs typeface="Arial"/>
              </a:rPr>
              <a:t>assumed to capture trait-like individual differences without evaluating their stability over time</a:t>
            </a:r>
            <a:r>
              <a:rPr lang="en-US" sz="4400" dirty="0" smtClean="0">
                <a:latin typeface="Arial"/>
                <a:cs typeface="Arial"/>
              </a:rPr>
              <a:t>. </a:t>
            </a:r>
            <a:endParaRPr lang="en-US" sz="4400" dirty="0">
              <a:latin typeface="Arial"/>
              <a:cs typeface="Arial"/>
            </a:endParaRPr>
          </a:p>
          <a:p>
            <a:pPr>
              <a:buFont typeface="Arial"/>
              <a:buChar char="•"/>
            </a:pPr>
            <a:r>
              <a:rPr lang="en-US" sz="4400" dirty="0" smtClean="0">
                <a:latin typeface="Arial"/>
                <a:cs typeface="Arial"/>
              </a:rPr>
              <a:t> We </a:t>
            </a:r>
            <a:r>
              <a:rPr lang="en-US" sz="4400" dirty="0" smtClean="0">
                <a:latin typeface="Arial"/>
                <a:cs typeface="Arial"/>
              </a:rPr>
              <a:t>compare two common measure types from a large battery of behavioral tasks to determine best trait measures and their features</a:t>
            </a:r>
            <a:endParaRPr lang="en-US" sz="4400" dirty="0">
              <a:latin typeface="Arial"/>
              <a:cs typeface="Arial"/>
            </a:endParaRPr>
          </a:p>
        </p:txBody>
      </p:sp>
      <p:sp>
        <p:nvSpPr>
          <p:cNvPr id="48" name="Rectangle 47"/>
          <p:cNvSpPr/>
          <p:nvPr/>
        </p:nvSpPr>
        <p:spPr>
          <a:xfrm>
            <a:off x="461255" y="14684527"/>
            <a:ext cx="9774936" cy="7384182"/>
          </a:xfrm>
          <a:prstGeom prst="rect">
            <a:avLst/>
          </a:prstGeom>
          <a:noFill/>
        </p:spPr>
        <p:txBody>
          <a:bodyPr wrap="square" lIns="274320" rIns="274320" rtlCol="0">
            <a:noAutofit/>
          </a:bodyPr>
          <a:lstStyle/>
          <a:p>
            <a:pPr>
              <a:buFont typeface="Arial"/>
              <a:buChar char="•"/>
            </a:pPr>
            <a:r>
              <a:rPr lang="en-US" sz="4400" dirty="0" smtClean="0">
                <a:latin typeface="Arial"/>
                <a:cs typeface="Arial"/>
              </a:rPr>
              <a:t> </a:t>
            </a:r>
            <a:r>
              <a:rPr lang="en-US" sz="4400" smtClean="0">
                <a:latin typeface="Arial"/>
                <a:cs typeface="Arial"/>
              </a:rPr>
              <a:t>Extracted 14 </a:t>
            </a:r>
            <a:r>
              <a:rPr lang="en-US" sz="4400" dirty="0" smtClean="0">
                <a:latin typeface="Arial"/>
                <a:cs typeface="Arial"/>
              </a:rPr>
              <a:t>tasks from larger battery related to self</a:t>
            </a:r>
            <a:r>
              <a:rPr lang="en-US" sz="4400" dirty="0" smtClean="0">
                <a:latin typeface="Arial"/>
                <a:cs typeface="Arial"/>
              </a:rPr>
              <a:t>-regulation </a:t>
            </a:r>
            <a:r>
              <a:rPr lang="en-US" sz="4400" dirty="0" smtClean="0">
                <a:latin typeface="Arial"/>
                <a:cs typeface="Arial"/>
                <a:hlinkClick r:id="rId4"/>
              </a:rPr>
              <a:t>https:</a:t>
            </a:r>
            <a:r>
              <a:rPr lang="en-US" sz="4400" dirty="0">
                <a:latin typeface="Arial"/>
                <a:cs typeface="Arial"/>
                <a:hlinkClick r:id="rId4"/>
              </a:rPr>
              <a:t>//expfactory.github.io/</a:t>
            </a:r>
            <a:r>
              <a:rPr lang="en-US" sz="4400" dirty="0" smtClean="0">
                <a:latin typeface="Arial"/>
                <a:cs typeface="Arial"/>
                <a:hlinkClick r:id="rId4"/>
              </a:rPr>
              <a:t>table.html</a:t>
            </a:r>
            <a:endParaRPr lang="en-US" sz="4400" dirty="0" smtClean="0">
              <a:latin typeface="Arial"/>
              <a:cs typeface="Arial"/>
            </a:endParaRPr>
          </a:p>
          <a:p>
            <a:pPr>
              <a:buFont typeface="Arial"/>
              <a:buChar char="•"/>
            </a:pPr>
            <a:r>
              <a:rPr lang="en-US" sz="4400" dirty="0" smtClean="0">
                <a:latin typeface="Arial"/>
                <a:cs typeface="Arial"/>
              </a:rPr>
              <a:t> N</a:t>
            </a:r>
            <a:r>
              <a:rPr lang="en-US" sz="4400" dirty="0">
                <a:latin typeface="Arial"/>
                <a:cs typeface="Arial"/>
              </a:rPr>
              <a:t>=</a:t>
            </a:r>
            <a:r>
              <a:rPr lang="en-US" sz="4400" dirty="0" smtClean="0">
                <a:latin typeface="Arial"/>
                <a:cs typeface="Arial"/>
              </a:rPr>
              <a:t>150 passed QC</a:t>
            </a:r>
          </a:p>
          <a:p>
            <a:pPr>
              <a:buFont typeface="Arial"/>
              <a:buChar char="•"/>
            </a:pPr>
            <a:r>
              <a:rPr lang="en-US" sz="4400" dirty="0">
                <a:latin typeface="Arial"/>
                <a:cs typeface="Arial"/>
              </a:rPr>
              <a:t> </a:t>
            </a:r>
            <a:r>
              <a:rPr lang="en-US" sz="4400" dirty="0" smtClean="0">
                <a:latin typeface="Arial"/>
                <a:cs typeface="Arial"/>
              </a:rPr>
              <a:t>Average retest delay = 115 days (range = 60 - 228 days)</a:t>
            </a:r>
          </a:p>
          <a:p>
            <a:pPr>
              <a:buFont typeface="Arial"/>
              <a:buChar char="•"/>
            </a:pPr>
            <a:r>
              <a:rPr lang="en-US" sz="4400" dirty="0">
                <a:latin typeface="Arial"/>
                <a:cs typeface="Arial"/>
              </a:rPr>
              <a:t> </a:t>
            </a:r>
            <a:r>
              <a:rPr lang="en-US" sz="4400" dirty="0" smtClean="0">
                <a:latin typeface="Arial"/>
                <a:cs typeface="Arial"/>
              </a:rPr>
              <a:t>Bootstrapped </a:t>
            </a:r>
            <a:r>
              <a:rPr lang="en-US" sz="4400" dirty="0" smtClean="0">
                <a:latin typeface="Arial"/>
                <a:cs typeface="Arial"/>
              </a:rPr>
              <a:t>reliabilities (n = 1000</a:t>
            </a:r>
            <a:r>
              <a:rPr lang="en-US" sz="4400" dirty="0" smtClean="0">
                <a:latin typeface="Arial"/>
                <a:cs typeface="Arial"/>
              </a:rPr>
              <a:t>)</a:t>
            </a:r>
          </a:p>
          <a:p>
            <a:pPr>
              <a:buFont typeface="Arial"/>
              <a:buChar char="•"/>
            </a:pPr>
            <a:r>
              <a:rPr lang="en-US" sz="4400" dirty="0">
                <a:latin typeface="Arial"/>
                <a:cs typeface="Arial"/>
              </a:rPr>
              <a:t> </a:t>
            </a:r>
            <a:r>
              <a:rPr lang="en-US" sz="4400" dirty="0" smtClean="0">
                <a:latin typeface="Arial"/>
                <a:cs typeface="Arial"/>
              </a:rPr>
              <a:t>Raw measures: RT and accuracy</a:t>
            </a:r>
          </a:p>
          <a:p>
            <a:pPr>
              <a:buFont typeface="Arial"/>
              <a:buChar char="•"/>
            </a:pPr>
            <a:r>
              <a:rPr lang="en-US" sz="4400" dirty="0">
                <a:latin typeface="Arial"/>
                <a:cs typeface="Arial"/>
              </a:rPr>
              <a:t> </a:t>
            </a:r>
            <a:r>
              <a:rPr lang="en-US" sz="4400" dirty="0" smtClean="0">
                <a:latin typeface="Arial"/>
                <a:cs typeface="Arial"/>
              </a:rPr>
              <a:t>2 types of DDM: EZ and HDDM</a:t>
            </a:r>
            <a:endParaRPr lang="en-US" sz="4400" dirty="0" smtClean="0">
              <a:latin typeface="Arial"/>
              <a:cs typeface="Arial"/>
            </a:endParaRPr>
          </a:p>
        </p:txBody>
      </p:sp>
      <p:sp>
        <p:nvSpPr>
          <p:cNvPr id="49" name="Text Box 354"/>
          <p:cNvSpPr txBox="1">
            <a:spLocks noChangeArrowheads="1"/>
          </p:cNvSpPr>
          <p:nvPr/>
        </p:nvSpPr>
        <p:spPr bwMode="auto">
          <a:xfrm>
            <a:off x="10810242" y="32029700"/>
            <a:ext cx="26883360" cy="618611"/>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r>
              <a:rPr lang="en-US" sz="3500" b="1" dirty="0">
                <a:solidFill>
                  <a:schemeClr val="bg1"/>
                </a:solidFill>
              </a:rPr>
              <a:t>Contact: </a:t>
            </a:r>
            <a:r>
              <a:rPr lang="en-US" sz="3500" b="1" dirty="0" smtClean="0">
                <a:solidFill>
                  <a:schemeClr val="bg1"/>
                </a:solidFill>
              </a:rPr>
              <a:t>A. Zeynep </a:t>
            </a:r>
            <a:r>
              <a:rPr lang="en-US" sz="3500" b="1" dirty="0">
                <a:solidFill>
                  <a:schemeClr val="bg1"/>
                </a:solidFill>
              </a:rPr>
              <a:t>Enkavi </a:t>
            </a:r>
            <a:r>
              <a:rPr lang="en-US" sz="3500" b="1" dirty="0" smtClean="0">
                <a:solidFill>
                  <a:schemeClr val="bg1"/>
                </a:solidFill>
              </a:rPr>
              <a:t>&lt;</a:t>
            </a:r>
            <a:r>
              <a:rPr lang="en-US" sz="3500" b="1" dirty="0" err="1" smtClean="0">
                <a:solidFill>
                  <a:schemeClr val="bg1"/>
                </a:solidFill>
              </a:rPr>
              <a:t>zenkavi@stanford.edu</a:t>
            </a:r>
            <a:r>
              <a:rPr lang="en-US" sz="3500" b="1" dirty="0">
                <a:solidFill>
                  <a:schemeClr val="bg1"/>
                </a:solidFill>
              </a:rPr>
              <a:t>&gt;</a:t>
            </a:r>
          </a:p>
        </p:txBody>
      </p:sp>
      <p:sp>
        <p:nvSpPr>
          <p:cNvPr id="52" name="Text Box 354"/>
          <p:cNvSpPr txBox="1">
            <a:spLocks noChangeArrowheads="1"/>
          </p:cNvSpPr>
          <p:nvPr/>
        </p:nvSpPr>
        <p:spPr bwMode="auto">
          <a:xfrm>
            <a:off x="471431" y="30982413"/>
            <a:ext cx="9774936" cy="659507"/>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r>
              <a:rPr lang="en-US" sz="3800" b="1" dirty="0">
                <a:solidFill>
                  <a:schemeClr val="bg1"/>
                </a:solidFill>
                <a:latin typeface="Arial"/>
                <a:cs typeface="Arial"/>
              </a:rPr>
              <a:t>References</a:t>
            </a:r>
          </a:p>
        </p:txBody>
      </p:sp>
      <p:sp>
        <p:nvSpPr>
          <p:cNvPr id="70" name="Frame 69"/>
          <p:cNvSpPr/>
          <p:nvPr/>
        </p:nvSpPr>
        <p:spPr>
          <a:xfrm>
            <a:off x="10810241" y="5394944"/>
            <a:ext cx="26883359" cy="27253367"/>
          </a:xfrm>
          <a:prstGeom prst="frame">
            <a:avLst>
              <a:gd name="adj1" fmla="val 0"/>
            </a:avLst>
          </a:prstGeom>
          <a:solidFill>
            <a:schemeClr val="tx1"/>
          </a:solidFill>
          <a:ln w="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79242" tIns="39621" rIns="79242" bIns="39621" rtlCol="0" anchor="ctr"/>
          <a:lstStyle/>
          <a:p>
            <a:pPr algn="ctr"/>
            <a:endParaRPr lang="en-US">
              <a:solidFill>
                <a:schemeClr val="tx1"/>
              </a:solidFill>
            </a:endParaRPr>
          </a:p>
        </p:txBody>
      </p:sp>
      <p:sp>
        <p:nvSpPr>
          <p:cNvPr id="7" name="TextBox 6"/>
          <p:cNvSpPr txBox="1"/>
          <p:nvPr/>
        </p:nvSpPr>
        <p:spPr>
          <a:xfrm>
            <a:off x="471431" y="31641920"/>
            <a:ext cx="9774936" cy="1015663"/>
          </a:xfrm>
          <a:prstGeom prst="rect">
            <a:avLst/>
          </a:prstGeom>
          <a:noFill/>
        </p:spPr>
        <p:txBody>
          <a:bodyPr wrap="square" rtlCol="0">
            <a:spAutoFit/>
          </a:bodyPr>
          <a:lstStyle/>
          <a:p>
            <a:r>
              <a:rPr lang="en-US" sz="3000" dirty="0" smtClean="0">
                <a:latin typeface="Arial"/>
                <a:cs typeface="Arial"/>
              </a:rPr>
              <a:t>An interactive version of the literature review as well as a list of all the references can be found </a:t>
            </a:r>
            <a:r>
              <a:rPr lang="en-US" sz="3000" dirty="0" smtClean="0">
                <a:latin typeface="Arial"/>
                <a:cs typeface="Arial"/>
              </a:rPr>
              <a:t>at</a:t>
            </a:r>
            <a:endParaRPr lang="en-US" sz="3000" dirty="0">
              <a:latin typeface="Arial"/>
              <a:cs typeface="Arial"/>
            </a:endParaRPr>
          </a:p>
        </p:txBody>
      </p:sp>
      <p:sp>
        <p:nvSpPr>
          <p:cNvPr id="47" name="Rectangle 46"/>
          <p:cNvSpPr/>
          <p:nvPr/>
        </p:nvSpPr>
        <p:spPr>
          <a:xfrm>
            <a:off x="454934" y="23224704"/>
            <a:ext cx="9774936" cy="8200712"/>
          </a:xfrm>
          <a:prstGeom prst="rect">
            <a:avLst/>
          </a:prstGeom>
          <a:noFill/>
        </p:spPr>
        <p:txBody>
          <a:bodyPr wrap="square" lIns="274320" rIns="274320" rtlCol="0">
            <a:noAutofit/>
          </a:bodyPr>
          <a:lstStyle/>
          <a:p>
            <a:pPr>
              <a:buFont typeface="Arial"/>
              <a:buChar char="•"/>
            </a:pPr>
            <a:r>
              <a:rPr lang="en-US" sz="4400" dirty="0" smtClean="0">
                <a:latin typeface="Arial"/>
                <a:cs typeface="Arial"/>
              </a:rPr>
              <a:t> </a:t>
            </a:r>
            <a:r>
              <a:rPr lang="en-US" sz="4400" dirty="0" smtClean="0">
                <a:latin typeface="Arial"/>
                <a:cs typeface="Arial"/>
              </a:rPr>
              <a:t>Drift </a:t>
            </a:r>
            <a:r>
              <a:rPr lang="en-US" sz="4400" dirty="0" smtClean="0">
                <a:latin typeface="Arial"/>
                <a:cs typeface="Arial"/>
              </a:rPr>
              <a:t>diffusion parameters show similar reliability to RT and accuracy</a:t>
            </a:r>
            <a:endParaRPr lang="en-US" sz="4400" dirty="0">
              <a:latin typeface="Arial"/>
              <a:cs typeface="Arial"/>
            </a:endParaRPr>
          </a:p>
        </p:txBody>
      </p:sp>
      <p:sp>
        <p:nvSpPr>
          <p:cNvPr id="79" name="Text Box 424"/>
          <p:cNvSpPr txBox="1">
            <a:spLocks noChangeArrowheads="1"/>
          </p:cNvSpPr>
          <p:nvPr/>
        </p:nvSpPr>
        <p:spPr bwMode="auto">
          <a:xfrm>
            <a:off x="471431" y="22380531"/>
            <a:ext cx="9769848" cy="844173"/>
          </a:xfrm>
          <a:prstGeom prst="rect">
            <a:avLst/>
          </a:prstGeom>
          <a:solidFill>
            <a:srgbClr val="A40A1D"/>
          </a:solidFill>
          <a:ln w="25400">
            <a:noFill/>
            <a:miter lim="800000"/>
            <a:headEnd/>
            <a:tailEnd/>
          </a:ln>
          <a:effectLst/>
        </p:spPr>
        <p:txBody>
          <a:bodyPr wrap="square" lIns="79230" tIns="39614" rIns="79230" bIns="39614">
            <a:prstTxWarp prst="textNoShape">
              <a:avLst/>
            </a:prstTxWarp>
            <a:spAutoFit/>
          </a:bodyPr>
          <a:lstStyle/>
          <a:p>
            <a:pPr algn="ctr">
              <a:spcBef>
                <a:spcPct val="50000"/>
              </a:spcBef>
            </a:pPr>
            <a:r>
              <a:rPr lang="en-US" sz="5000" b="1" smtClean="0">
                <a:solidFill>
                  <a:schemeClr val="bg1"/>
                </a:solidFill>
                <a:latin typeface="Arial"/>
                <a:cs typeface="Arial"/>
              </a:rPr>
              <a:t>Conclusions</a:t>
            </a:r>
            <a:endParaRPr lang="en-US" sz="5000" dirty="0">
              <a:solidFill>
                <a:schemeClr val="bg1"/>
              </a:solidFill>
              <a:latin typeface="Arial"/>
              <a:cs typeface="Arial"/>
            </a:endParaRPr>
          </a:p>
        </p:txBody>
      </p:sp>
      <p:pic>
        <p:nvPicPr>
          <p:cNvPr id="18" name="Picture 17" descr="SUSig_Seal_StnfrdOnly_Lef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109902" y="3180356"/>
            <a:ext cx="6002095" cy="2256140"/>
          </a:xfrm>
          <a:prstGeom prst="rect">
            <a:avLst/>
          </a:prstGeom>
        </p:spPr>
      </p:pic>
      <p:pic>
        <p:nvPicPr>
          <p:cNvPr id="9" name="Picture 8" descr="Screen Shot 2018-08-11 at 6.37.29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21160" y="5850880"/>
            <a:ext cx="5047134" cy="1869309"/>
          </a:xfrm>
          <a:prstGeom prst="rect">
            <a:avLst/>
          </a:prstGeom>
        </p:spPr>
      </p:pic>
      <p:pic>
        <p:nvPicPr>
          <p:cNvPr id="13" name="Picture 12" descr="Screen Shot 2018-08-11 at 6.37.34 A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911579" y="7896544"/>
            <a:ext cx="3201061" cy="2055727"/>
          </a:xfrm>
          <a:prstGeom prst="rect">
            <a:avLst/>
          </a:prstGeom>
        </p:spPr>
      </p:pic>
      <p:grpSp>
        <p:nvGrpSpPr>
          <p:cNvPr id="57" name="Group 56"/>
          <p:cNvGrpSpPr/>
          <p:nvPr/>
        </p:nvGrpSpPr>
        <p:grpSpPr>
          <a:xfrm>
            <a:off x="34463767" y="6001475"/>
            <a:ext cx="2565400" cy="3872505"/>
            <a:chOff x="34463767" y="6441733"/>
            <a:chExt cx="2565400" cy="3872505"/>
          </a:xfrm>
        </p:grpSpPr>
        <p:pic>
          <p:nvPicPr>
            <p:cNvPr id="14" name="Picture 13" descr="Screen Shot 2018-08-11 at 6.37.47 A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87617" y="6441733"/>
              <a:ext cx="1917700" cy="1117600"/>
            </a:xfrm>
            <a:prstGeom prst="rect">
              <a:avLst/>
            </a:prstGeom>
          </p:spPr>
        </p:pic>
        <p:pic>
          <p:nvPicPr>
            <p:cNvPr id="16" name="Picture 15" descr="Screen Shot 2018-08-11 at 6.37.52 A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609817" y="7872102"/>
              <a:ext cx="2273300" cy="457200"/>
            </a:xfrm>
            <a:prstGeom prst="rect">
              <a:avLst/>
            </a:prstGeom>
          </p:spPr>
        </p:pic>
        <p:pic>
          <p:nvPicPr>
            <p:cNvPr id="17" name="Picture 16" descr="Screen Shot 2018-08-11 at 6.37.56 AM.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463767" y="8625138"/>
              <a:ext cx="2565400" cy="1689100"/>
            </a:xfrm>
            <a:prstGeom prst="rect">
              <a:avLst/>
            </a:prstGeom>
          </p:spPr>
        </p:pic>
      </p:grpSp>
      <p:pic>
        <p:nvPicPr>
          <p:cNvPr id="19" name="Picture 18" descr="Screen Shot 2018-08-11 at 6.38.05 AM.png"/>
          <p:cNvPicPr>
            <a:picLocks noChangeAspect="1"/>
          </p:cNvPicPr>
          <p:nvPr/>
        </p:nvPicPr>
        <p:blipFill rotWithShape="1">
          <a:blip r:embed="rId11">
            <a:extLst>
              <a:ext uri="{28A0092B-C50C-407E-A947-70E740481C1C}">
                <a14:useLocalDpi xmlns:a14="http://schemas.microsoft.com/office/drawing/2010/main" val="0"/>
              </a:ext>
            </a:extLst>
          </a:blip>
          <a:srcRect t="5783" b="10101"/>
          <a:stretch/>
        </p:blipFill>
        <p:spPr>
          <a:xfrm>
            <a:off x="17202299" y="6333066"/>
            <a:ext cx="1838847" cy="3163824"/>
          </a:xfrm>
          <a:prstGeom prst="rect">
            <a:avLst/>
          </a:prstGeom>
        </p:spPr>
      </p:pic>
      <p:pic>
        <p:nvPicPr>
          <p:cNvPr id="21" name="Picture 20" descr="Screen Shot 2018-08-11 at 6.38.12 AM.png"/>
          <p:cNvPicPr>
            <a:picLocks noChangeAspect="1"/>
          </p:cNvPicPr>
          <p:nvPr/>
        </p:nvPicPr>
        <p:blipFill rotWithShape="1">
          <a:blip r:embed="rId12">
            <a:extLst>
              <a:ext uri="{28A0092B-C50C-407E-A947-70E740481C1C}">
                <a14:useLocalDpi xmlns:a14="http://schemas.microsoft.com/office/drawing/2010/main" val="0"/>
              </a:ext>
            </a:extLst>
          </a:blip>
          <a:srcRect t="2293" b="4842"/>
          <a:stretch/>
        </p:blipFill>
        <p:spPr>
          <a:xfrm>
            <a:off x="19831481" y="6333066"/>
            <a:ext cx="1675534" cy="3163824"/>
          </a:xfrm>
          <a:prstGeom prst="rect">
            <a:avLst/>
          </a:prstGeom>
        </p:spPr>
      </p:pic>
      <p:grpSp>
        <p:nvGrpSpPr>
          <p:cNvPr id="56" name="Group 55"/>
          <p:cNvGrpSpPr/>
          <p:nvPr/>
        </p:nvGrpSpPr>
        <p:grpSpPr>
          <a:xfrm>
            <a:off x="22583419" y="5869796"/>
            <a:ext cx="7710314" cy="3897258"/>
            <a:chOff x="22583419" y="5869796"/>
            <a:chExt cx="7710314" cy="3897258"/>
          </a:xfrm>
        </p:grpSpPr>
        <p:grpSp>
          <p:nvGrpSpPr>
            <p:cNvPr id="55" name="Group 54"/>
            <p:cNvGrpSpPr/>
            <p:nvPr/>
          </p:nvGrpSpPr>
          <p:grpSpPr>
            <a:xfrm>
              <a:off x="22583419" y="5869796"/>
              <a:ext cx="7710314" cy="1907462"/>
              <a:chOff x="22583419" y="5869796"/>
              <a:chExt cx="7710314" cy="1907462"/>
            </a:xfrm>
          </p:grpSpPr>
          <p:grpSp>
            <p:nvGrpSpPr>
              <p:cNvPr id="54" name="Group 53"/>
              <p:cNvGrpSpPr/>
              <p:nvPr/>
            </p:nvGrpSpPr>
            <p:grpSpPr>
              <a:xfrm>
                <a:off x="22583419" y="5950275"/>
                <a:ext cx="3108861" cy="1746504"/>
                <a:chOff x="22583419" y="5968681"/>
                <a:chExt cx="3108861" cy="1746504"/>
              </a:xfrm>
            </p:grpSpPr>
            <p:pic>
              <p:nvPicPr>
                <p:cNvPr id="22" name="Picture 21" descr="response-time.png"/>
                <p:cNvPicPr>
                  <a:picLocks noChangeAspect="1"/>
                </p:cNvPicPr>
                <p:nvPr/>
              </p:nvPicPr>
              <p:blipFill>
                <a:blip r:embed="rId13">
                  <a:biLevel thresh="75000"/>
                  <a:extLst>
                    <a:ext uri="{28A0092B-C50C-407E-A947-70E740481C1C}">
                      <a14:useLocalDpi xmlns:a14="http://schemas.microsoft.com/office/drawing/2010/main" val="0"/>
                    </a:ext>
                  </a:extLst>
                </a:blip>
                <a:stretch>
                  <a:fillRect/>
                </a:stretch>
              </p:blipFill>
              <p:spPr>
                <a:xfrm>
                  <a:off x="22583419" y="5968681"/>
                  <a:ext cx="1292413" cy="1746504"/>
                </a:xfrm>
                <a:prstGeom prst="rect">
                  <a:avLst/>
                </a:prstGeom>
              </p:spPr>
            </p:pic>
            <p:pic>
              <p:nvPicPr>
                <p:cNvPr id="23" name="Picture 22" descr="accuracy.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3953278" y="5972432"/>
                  <a:ext cx="1739002" cy="1739002"/>
                </a:xfrm>
                <a:prstGeom prst="rect">
                  <a:avLst/>
                </a:prstGeom>
              </p:spPr>
            </p:pic>
          </p:grpSp>
          <p:pic>
            <p:nvPicPr>
              <p:cNvPr id="24" name="Picture 23" descr="hddm-hierarchical-bayesian-estimation-of-the-drift-diffusion-model-in-python_20708267.jpeg"/>
              <p:cNvPicPr>
                <a:picLocks noChangeAspect="1"/>
              </p:cNvPicPr>
              <p:nvPr/>
            </p:nvPicPr>
            <p:blipFill rotWithShape="1">
              <a:blip r:embed="rId15">
                <a:extLst>
                  <a:ext uri="{28A0092B-C50C-407E-A947-70E740481C1C}">
                    <a14:useLocalDpi xmlns:a14="http://schemas.microsoft.com/office/drawing/2010/main" val="0"/>
                  </a:ext>
                </a:extLst>
              </a:blip>
              <a:srcRect l="2467" t="33013" r="3726" b="32488"/>
              <a:stretch/>
            </p:blipFill>
            <p:spPr>
              <a:xfrm>
                <a:off x="27031882" y="5869796"/>
                <a:ext cx="3261851" cy="1907462"/>
              </a:xfrm>
              <a:prstGeom prst="rect">
                <a:avLst/>
              </a:prstGeom>
            </p:spPr>
          </p:pic>
        </p:grpSp>
        <p:sp>
          <p:nvSpPr>
            <p:cNvPr id="51" name="Right Brace 50"/>
            <p:cNvSpPr/>
            <p:nvPr/>
          </p:nvSpPr>
          <p:spPr>
            <a:xfrm rot="5400000">
              <a:off x="26035253" y="4862941"/>
              <a:ext cx="806647" cy="6956656"/>
            </a:xfrm>
            <a:prstGeom prst="rightBrace">
              <a:avLst/>
            </a:prstGeom>
            <a:ln w="57150" cmpd="sng">
              <a:headEnd type="none"/>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53" name="TextBox 52"/>
            <p:cNvSpPr txBox="1"/>
            <p:nvPr/>
          </p:nvSpPr>
          <p:spPr>
            <a:xfrm>
              <a:off x="24430467" y="8905280"/>
              <a:ext cx="4016219" cy="861774"/>
            </a:xfrm>
            <a:prstGeom prst="rect">
              <a:avLst/>
            </a:prstGeom>
            <a:noFill/>
          </p:spPr>
          <p:txBody>
            <a:bodyPr wrap="none" rtlCol="0">
              <a:spAutoFit/>
            </a:bodyPr>
            <a:lstStyle/>
            <a:p>
              <a:r>
                <a:rPr lang="en-US" sz="5000" dirty="0" smtClean="0"/>
                <a:t>Factor analysis</a:t>
              </a:r>
              <a:endParaRPr lang="en-US" sz="5000" dirty="0"/>
            </a:p>
          </p:txBody>
        </p:sp>
      </p:grpSp>
      <p:cxnSp>
        <p:nvCxnSpPr>
          <p:cNvPr id="59" name="Straight Arrow Connector 58"/>
          <p:cNvCxnSpPr/>
          <p:nvPr/>
        </p:nvCxnSpPr>
        <p:spPr>
          <a:xfrm>
            <a:off x="30852533" y="6688672"/>
            <a:ext cx="3403600" cy="978345"/>
          </a:xfrm>
          <a:prstGeom prst="straightConnector1">
            <a:avLst/>
          </a:prstGeom>
          <a:ln w="57150" cmpd="sng">
            <a:tailEnd type="arrow"/>
          </a:ln>
        </p:spPr>
        <p:style>
          <a:lnRef idx="2">
            <a:schemeClr val="dk1"/>
          </a:lnRef>
          <a:fillRef idx="0">
            <a:schemeClr val="dk1"/>
          </a:fillRef>
          <a:effectRef idx="1">
            <a:schemeClr val="dk1"/>
          </a:effectRef>
          <a:fontRef idx="minor">
            <a:schemeClr val="tx1"/>
          </a:fontRef>
        </p:style>
      </p:cxnSp>
      <p:cxnSp>
        <p:nvCxnSpPr>
          <p:cNvPr id="65" name="Straight Arrow Connector 64"/>
          <p:cNvCxnSpPr/>
          <p:nvPr/>
        </p:nvCxnSpPr>
        <p:spPr>
          <a:xfrm flipV="1">
            <a:off x="30869469" y="7806253"/>
            <a:ext cx="3403600" cy="978345"/>
          </a:xfrm>
          <a:prstGeom prst="straightConnector1">
            <a:avLst/>
          </a:prstGeom>
          <a:ln w="57150" cmpd="sng">
            <a:tailEnd type="arrow"/>
          </a:ln>
        </p:spPr>
        <p:style>
          <a:lnRef idx="2">
            <a:schemeClr val="dk1"/>
          </a:lnRef>
          <a:fillRef idx="0">
            <a:schemeClr val="dk1"/>
          </a:fillRef>
          <a:effectRef idx="1">
            <a:schemeClr val="dk1"/>
          </a:effectRef>
          <a:fontRef idx="minor">
            <a:schemeClr val="tx1"/>
          </a:fontRef>
        </p:style>
      </p:cxnSp>
      <p:sp>
        <p:nvSpPr>
          <p:cNvPr id="66" name="TextBox 65"/>
          <p:cNvSpPr txBox="1"/>
          <p:nvPr/>
        </p:nvSpPr>
        <p:spPr>
          <a:xfrm>
            <a:off x="30593598" y="8884867"/>
            <a:ext cx="2845901" cy="861774"/>
          </a:xfrm>
          <a:prstGeom prst="rect">
            <a:avLst/>
          </a:prstGeom>
          <a:noFill/>
        </p:spPr>
        <p:txBody>
          <a:bodyPr wrap="none" rtlCol="0">
            <a:spAutoFit/>
          </a:bodyPr>
          <a:lstStyle/>
          <a:p>
            <a:r>
              <a:rPr lang="en-US" sz="5000" dirty="0" smtClean="0"/>
              <a:t>Prediction</a:t>
            </a:r>
            <a:endParaRPr lang="en-US" sz="5000"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57150" cmpd="sng">
          <a:tailEnd type="arrow"/>
        </a:ln>
      </a:spPr>
      <a:bodyPr/>
      <a:lstStyle/>
      <a:style>
        <a:lnRef idx="2">
          <a:schemeClr val="dk1"/>
        </a:lnRef>
        <a:fillRef idx="0">
          <a:schemeClr val="dk1"/>
        </a:fillRef>
        <a:effectRef idx="1">
          <a:schemeClr val="dk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13155</TotalTime>
  <Words>935</Words>
  <Application>Microsoft Macintosh PowerPoint</Application>
  <PresentationFormat>Custom</PresentationFormat>
  <Paragraphs>47</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Columbia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Lisa Zaval</dc:creator>
  <cp:lastModifiedBy>Ayse Zeynep Enkavi</cp:lastModifiedBy>
  <cp:revision>288</cp:revision>
  <cp:lastPrinted>2013-11-12T21:27:13Z</cp:lastPrinted>
  <dcterms:created xsi:type="dcterms:W3CDTF">2010-11-13T16:32:59Z</dcterms:created>
  <dcterms:modified xsi:type="dcterms:W3CDTF">2018-08-11T14:57:58Z</dcterms:modified>
</cp:coreProperties>
</file>