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0" d="100"/>
          <a:sy n="20" d="100"/>
        </p:scale>
        <p:origin x="-1944" y="-17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9/27/18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9/27/18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9/27/18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jpeg"/><Relationship Id="rId16" Type="http://schemas.openxmlformats.org/officeDocument/2006/relationships/image" Target="../media/image14.jpeg"/><Relationship Id="rId17" Type="http://schemas.openxmlformats.org/officeDocument/2006/relationships/image" Target="../media/image15.jpeg"/><Relationship Id="rId18" Type="http://schemas.openxmlformats.org/officeDocument/2006/relationships/image" Target="../media/image16.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comparison of cognitive task measures of self-regulation: raw measures vs. model parameters for individual difference analyses</a:t>
            </a:r>
            <a:endParaRPr lang="en-US" sz="8700" dirty="0">
              <a:latin typeface="Arial"/>
              <a:cs typeface="Arial"/>
            </a:endParaRPr>
          </a:p>
          <a:p>
            <a:r>
              <a:rPr lang="en-US" sz="6000" dirty="0" smtClean="0">
                <a:latin typeface="Arial"/>
                <a:cs typeface="Arial"/>
              </a:rPr>
              <a:t>A. Zeynep Enkavi, Ian W. Eisenberg, Patrick G. </a:t>
            </a:r>
            <a:r>
              <a:rPr lang="en-US" sz="6000" dirty="0" err="1" smtClean="0">
                <a:latin typeface="Arial"/>
                <a:cs typeface="Arial"/>
              </a:rPr>
              <a:t>Bissett</a:t>
            </a:r>
            <a:r>
              <a:rPr lang="en-US" sz="6000" dirty="0" smtClean="0">
                <a:latin typeface="Arial"/>
                <a:cs typeface="Arial"/>
              </a:rPr>
              <a:t>, Russell A.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of Psychology, Stanford 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latin typeface="Arial"/>
              <a:cs typeface="Aria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Psychology is rich with behavioral tasks measuring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a:t>
            </a:r>
            <a:r>
              <a:rPr lang="en-US" sz="4400" dirty="0" smtClean="0">
                <a:latin typeface="Arial"/>
                <a:cs typeface="Arial"/>
              </a:rPr>
              <a:t>time </a:t>
            </a:r>
            <a:endParaRPr lang="en-US" sz="4400" dirty="0">
              <a:latin typeface="Arial"/>
              <a:cs typeface="Arial"/>
            </a:endParaRPr>
          </a:p>
          <a:p>
            <a:pPr>
              <a:buFont typeface="Arial"/>
              <a:buChar char="•"/>
            </a:pPr>
            <a:r>
              <a:rPr lang="en-US" sz="4400" dirty="0" smtClean="0">
                <a:latin typeface="Arial"/>
                <a:cs typeface="Arial"/>
              </a:rPr>
              <a:t> We 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14 tasks from larger battery on reliability of self-regulation measures</a:t>
            </a:r>
            <a:r>
              <a:rPr lang="en-US" sz="4400" baseline="30000" dirty="0" smtClean="0">
                <a:latin typeface="Arial"/>
                <a:cs typeface="Arial"/>
              </a:rPr>
              <a:t>1,2</a:t>
            </a:r>
            <a:r>
              <a:rPr lang="en-US" sz="4400" dirty="0" smtClean="0">
                <a:latin typeface="Arial"/>
                <a:cs typeface="Arial"/>
              </a:rPr>
              <a:t> (N</a:t>
            </a:r>
            <a:r>
              <a:rPr lang="en-US" sz="4400" dirty="0">
                <a:latin typeface="Arial"/>
                <a:cs typeface="Arial"/>
              </a:rPr>
              <a:t>=</a:t>
            </a:r>
            <a:r>
              <a:rPr lang="en-US" sz="4400" dirty="0" smtClean="0">
                <a:latin typeface="Arial"/>
                <a:cs typeface="Arial"/>
              </a:rPr>
              <a:t>150): N-back, ANT, choice RT, directed forgetting, DPX, local global, recent, probes, shape matching, </a:t>
            </a:r>
            <a:r>
              <a:rPr lang="en-US" sz="4400" dirty="0" err="1" smtClean="0">
                <a:latin typeface="Arial"/>
                <a:cs typeface="Arial"/>
              </a:rPr>
              <a:t>simon</a:t>
            </a:r>
            <a:r>
              <a:rPr lang="en-US" sz="4400" dirty="0" smtClean="0">
                <a:latin typeface="Arial"/>
                <a:cs typeface="Arial"/>
              </a:rPr>
              <a:t>, stop signal (x3), </a:t>
            </a:r>
            <a:r>
              <a:rPr lang="en-US" sz="4400" dirty="0" err="1" smtClean="0">
                <a:latin typeface="Arial"/>
                <a:cs typeface="Arial"/>
              </a:rPr>
              <a:t>stroop</a:t>
            </a:r>
            <a:r>
              <a:rPr lang="en-US" sz="4400" dirty="0" smtClean="0">
                <a:latin typeface="Arial"/>
                <a:cs typeface="Arial"/>
              </a:rPr>
              <a:t>, cued task switching</a:t>
            </a: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p>
          <a:p>
            <a:pPr>
              <a:buFont typeface="Arial"/>
              <a:buChar char="•"/>
            </a:pPr>
            <a:r>
              <a:rPr lang="en-US" sz="4400" dirty="0">
                <a:latin typeface="Arial"/>
                <a:cs typeface="Arial"/>
              </a:rPr>
              <a:t> </a:t>
            </a:r>
            <a:r>
              <a:rPr lang="en-US" sz="4400" dirty="0" smtClean="0">
                <a:latin typeface="Arial"/>
                <a:cs typeface="Arial"/>
              </a:rPr>
              <a:t>Non-contrast measures = use all trials; contrast variables = subtraction of two conditions; condition variables = subset of trials</a:t>
            </a: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latin typeface="Arial"/>
                <a:cs typeface="Arial"/>
              </a:rPr>
              <a:t>Contact: </a:t>
            </a:r>
            <a:r>
              <a:rPr lang="en-US" sz="3500" b="1" dirty="0" smtClean="0">
                <a:solidFill>
                  <a:schemeClr val="bg1"/>
                </a:solidFill>
                <a:latin typeface="Arial"/>
                <a:cs typeface="Arial"/>
              </a:rPr>
              <a:t>A. Zeynep </a:t>
            </a:r>
            <a:r>
              <a:rPr lang="en-US" sz="3500" b="1" dirty="0">
                <a:solidFill>
                  <a:schemeClr val="bg1"/>
                </a:solidFill>
                <a:latin typeface="Arial"/>
                <a:cs typeface="Arial"/>
              </a:rPr>
              <a:t>Enkavi </a:t>
            </a:r>
            <a:r>
              <a:rPr lang="en-US" sz="3500" b="1" dirty="0" smtClean="0">
                <a:solidFill>
                  <a:schemeClr val="bg1"/>
                </a:solidFill>
                <a:latin typeface="Arial"/>
                <a:cs typeface="Arial"/>
              </a:rPr>
              <a:t>&lt;</a:t>
            </a:r>
            <a:r>
              <a:rPr lang="en-US" sz="3500" b="1" dirty="0" err="1" smtClean="0">
                <a:solidFill>
                  <a:schemeClr val="bg1"/>
                </a:solidFill>
                <a:latin typeface="Arial"/>
                <a:cs typeface="Arial"/>
              </a:rPr>
              <a:t>zenkavi@stanford.edu</a:t>
            </a:r>
            <a:r>
              <a:rPr lang="en-US" sz="3500" b="1" dirty="0">
                <a:solidFill>
                  <a:schemeClr val="bg1"/>
                </a:solidFill>
                <a:latin typeface="Arial"/>
                <a:cs typeface="Aria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latin typeface="Arial"/>
              <a:cs typeface="Arial"/>
            </a:endParaRPr>
          </a:p>
        </p:txBody>
      </p:sp>
      <p:sp>
        <p:nvSpPr>
          <p:cNvPr id="47" name="Rectangle 46"/>
          <p:cNvSpPr/>
          <p:nvPr/>
        </p:nvSpPr>
        <p:spPr>
          <a:xfrm>
            <a:off x="454934" y="24521980"/>
            <a:ext cx="9774936" cy="543811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smtClean="0">
                <a:latin typeface="Arial"/>
                <a:cs typeface="Arial"/>
              </a:rPr>
              <a:t>DDM </a:t>
            </a:r>
            <a:r>
              <a:rPr lang="en-US" sz="4400" dirty="0" smtClean="0">
                <a:latin typeface="Arial"/>
                <a:cs typeface="Arial"/>
              </a:rPr>
              <a:t>parameters show similar reliability to RT and accuracy</a:t>
            </a:r>
          </a:p>
          <a:p>
            <a:pPr>
              <a:buFont typeface="Arial"/>
              <a:buChar char="•"/>
            </a:pPr>
            <a:r>
              <a:rPr lang="en-US" sz="4400" dirty="0">
                <a:latin typeface="Arial"/>
                <a:cs typeface="Arial"/>
              </a:rPr>
              <a:t> </a:t>
            </a:r>
            <a:r>
              <a:rPr lang="en-US" sz="4400" dirty="0" smtClean="0">
                <a:latin typeface="Arial"/>
                <a:cs typeface="Arial"/>
              </a:rPr>
              <a:t>Pilot studies of variable selection need n&gt;15 for reliable decisions </a:t>
            </a:r>
            <a:endParaRPr lang="en-US" sz="4400" dirty="0" smtClean="0">
              <a:latin typeface="Arial"/>
              <a:cs typeface="Arial"/>
            </a:endParaRPr>
          </a:p>
          <a:p>
            <a:pPr>
              <a:buFont typeface="Arial"/>
              <a:buChar char="•"/>
            </a:pPr>
            <a:r>
              <a:rPr lang="en-US" sz="4400" dirty="0">
                <a:latin typeface="Arial"/>
                <a:cs typeface="Arial"/>
              </a:rPr>
              <a:t> </a:t>
            </a:r>
            <a:r>
              <a:rPr lang="en-US" sz="4400" dirty="0" smtClean="0">
                <a:latin typeface="Arial"/>
                <a:cs typeface="Arial"/>
              </a:rPr>
              <a:t>Hierarchical </a:t>
            </a:r>
            <a:r>
              <a:rPr lang="en-US" sz="4400" dirty="0" smtClean="0">
                <a:latin typeface="Arial"/>
                <a:cs typeface="Arial"/>
              </a:rPr>
              <a:t>estimates </a:t>
            </a:r>
            <a:r>
              <a:rPr lang="en-US" sz="4400" dirty="0" smtClean="0">
                <a:latin typeface="Arial"/>
                <a:cs typeface="Arial"/>
              </a:rPr>
              <a:t>do not </a:t>
            </a:r>
            <a:r>
              <a:rPr lang="en-US" sz="4400" dirty="0" smtClean="0">
                <a:latin typeface="Arial"/>
                <a:cs typeface="Arial"/>
              </a:rPr>
              <a:t>change parameter </a:t>
            </a:r>
            <a:r>
              <a:rPr lang="en-US" sz="4400" dirty="0" smtClean="0">
                <a:latin typeface="Arial"/>
                <a:cs typeface="Arial"/>
              </a:rPr>
              <a:t>value </a:t>
            </a:r>
            <a:r>
              <a:rPr lang="en-US" sz="4400" dirty="0" smtClean="0">
                <a:latin typeface="Arial"/>
                <a:cs typeface="Arial"/>
              </a:rPr>
              <a:t>or reliability</a:t>
            </a:r>
            <a:endParaRPr lang="en-US" sz="4400" dirty="0">
              <a:latin typeface="Arial"/>
              <a:cs typeface="Arial"/>
            </a:endParaRPr>
          </a:p>
        </p:txBody>
      </p:sp>
      <p:sp>
        <p:nvSpPr>
          <p:cNvPr id="79" name="Text Box 424"/>
          <p:cNvSpPr txBox="1">
            <a:spLocks noChangeArrowheads="1"/>
          </p:cNvSpPr>
          <p:nvPr/>
        </p:nvSpPr>
        <p:spPr bwMode="auto">
          <a:xfrm>
            <a:off x="471431" y="23639323"/>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4327" y="6636990"/>
            <a:ext cx="5047134" cy="1869309"/>
          </a:xfrm>
          <a:prstGeom prst="rect">
            <a:avLst/>
          </a:prstGeom>
        </p:spPr>
      </p:pic>
      <p:grpSp>
        <p:nvGrpSpPr>
          <p:cNvPr id="57" name="Group 56"/>
          <p:cNvGrpSpPr/>
          <p:nvPr/>
        </p:nvGrpSpPr>
        <p:grpSpPr>
          <a:xfrm>
            <a:off x="34463767" y="6787585"/>
            <a:ext cx="2565400" cy="3872505"/>
            <a:chOff x="34463767" y="6441733"/>
            <a:chExt cx="2565400" cy="3872505"/>
          </a:xfrm>
        </p:grpSpPr>
        <p:pic>
          <p:nvPicPr>
            <p:cNvPr id="14" name="Picture 13" descr="Screen Shot 2018-08-11 at 6.3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9">
            <a:extLst>
              <a:ext uri="{28A0092B-C50C-407E-A947-70E740481C1C}">
                <a14:useLocalDpi xmlns:a14="http://schemas.microsoft.com/office/drawing/2010/main" val="0"/>
              </a:ext>
            </a:extLst>
          </a:blip>
          <a:srcRect t="5783" b="10101"/>
          <a:stretch/>
        </p:blipFill>
        <p:spPr>
          <a:xfrm>
            <a:off x="17202299" y="6695886"/>
            <a:ext cx="1483133" cy="2551801"/>
          </a:xfrm>
          <a:prstGeom prst="rect">
            <a:avLst/>
          </a:prstGeom>
        </p:spPr>
      </p:pic>
      <p:pic>
        <p:nvPicPr>
          <p:cNvPr id="21" name="Picture 20" descr="Screen Shot 2018-08-11 at 6.38.12 AM.png"/>
          <p:cNvPicPr>
            <a:picLocks noChangeAspect="1"/>
          </p:cNvPicPr>
          <p:nvPr/>
        </p:nvPicPr>
        <p:blipFill rotWithShape="1">
          <a:blip r:embed="rId10">
            <a:extLst>
              <a:ext uri="{28A0092B-C50C-407E-A947-70E740481C1C}">
                <a14:useLocalDpi xmlns:a14="http://schemas.microsoft.com/office/drawing/2010/main" val="0"/>
              </a:ext>
            </a:extLst>
          </a:blip>
          <a:srcRect t="2293" b="4842"/>
          <a:stretch/>
        </p:blipFill>
        <p:spPr>
          <a:xfrm>
            <a:off x="19831481" y="6695886"/>
            <a:ext cx="1351412" cy="2551801"/>
          </a:xfrm>
          <a:prstGeom prst="rect">
            <a:avLst/>
          </a:prstGeom>
        </p:spPr>
      </p:pic>
      <p:grpSp>
        <p:nvGrpSpPr>
          <p:cNvPr id="55" name="Group 54"/>
          <p:cNvGrpSpPr/>
          <p:nvPr/>
        </p:nvGrpSpPr>
        <p:grpSpPr>
          <a:xfrm>
            <a:off x="22583419" y="665590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3">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564905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53" name="TextBox 52"/>
          <p:cNvSpPr txBox="1"/>
          <p:nvPr/>
        </p:nvSpPr>
        <p:spPr>
          <a:xfrm>
            <a:off x="24430467" y="9696913"/>
            <a:ext cx="4496493" cy="861774"/>
          </a:xfrm>
          <a:prstGeom prst="rect">
            <a:avLst/>
          </a:prstGeom>
          <a:noFill/>
        </p:spPr>
        <p:txBody>
          <a:bodyPr wrap="none" rtlCol="0">
            <a:spAutoFit/>
          </a:bodyPr>
          <a:lstStyle/>
          <a:p>
            <a:r>
              <a:rPr lang="en-US" sz="5000" dirty="0" smtClean="0">
                <a:latin typeface="Arial"/>
                <a:cs typeface="Arial"/>
              </a:rPr>
              <a:t>Factor analysis</a:t>
            </a:r>
            <a:endParaRPr lang="en-US" sz="5000" dirty="0">
              <a:latin typeface="Arial"/>
              <a:cs typeface="Arial"/>
            </a:endParaRPr>
          </a:p>
        </p:txBody>
      </p:sp>
      <p:cxnSp>
        <p:nvCxnSpPr>
          <p:cNvPr id="59" name="Straight Arrow Connector 58"/>
          <p:cNvCxnSpPr/>
          <p:nvPr/>
        </p:nvCxnSpPr>
        <p:spPr>
          <a:xfrm>
            <a:off x="30852533" y="747478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859236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9696913"/>
            <a:ext cx="3035945" cy="861774"/>
          </a:xfrm>
          <a:prstGeom prst="rect">
            <a:avLst/>
          </a:prstGeom>
          <a:noFill/>
        </p:spPr>
        <p:txBody>
          <a:bodyPr wrap="none" rtlCol="0">
            <a:spAutoFit/>
          </a:bodyPr>
          <a:lstStyle/>
          <a:p>
            <a:r>
              <a:rPr lang="en-US" sz="5000" dirty="0" smtClean="0">
                <a:latin typeface="Arial"/>
                <a:cs typeface="Arial"/>
              </a:rPr>
              <a:t>Prediction</a:t>
            </a:r>
            <a:endParaRPr lang="en-US" sz="5000" dirty="0">
              <a:latin typeface="Arial"/>
              <a:cs typeface="Arial"/>
            </a:endParaRPr>
          </a:p>
        </p:txBody>
      </p:sp>
      <p:sp>
        <p:nvSpPr>
          <p:cNvPr id="35" name="Text Box 424"/>
          <p:cNvSpPr txBox="1">
            <a:spLocks noChangeArrowheads="1"/>
          </p:cNvSpPr>
          <p:nvPr/>
        </p:nvSpPr>
        <p:spPr bwMode="auto">
          <a:xfrm>
            <a:off x="10810241" y="5394944"/>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Overview of Procedure</a:t>
            </a:r>
            <a:endParaRPr lang="en-US" sz="5000" dirty="0">
              <a:solidFill>
                <a:schemeClr val="bg1"/>
              </a:solidFill>
              <a:latin typeface="Arial"/>
              <a:cs typeface="Arial"/>
            </a:endParaRPr>
          </a:p>
        </p:txBody>
      </p:sp>
      <p:sp>
        <p:nvSpPr>
          <p:cNvPr id="40" name="Right Brace 39"/>
          <p:cNvSpPr/>
          <p:nvPr/>
        </p:nvSpPr>
        <p:spPr>
          <a:xfrm rot="5400000">
            <a:off x="18841479" y="6844963"/>
            <a:ext cx="813816" cy="4572000"/>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41" name="TextBox 40"/>
          <p:cNvSpPr txBox="1"/>
          <p:nvPr/>
        </p:nvSpPr>
        <p:spPr>
          <a:xfrm>
            <a:off x="17880070" y="9696913"/>
            <a:ext cx="2929007" cy="861774"/>
          </a:xfrm>
          <a:prstGeom prst="rect">
            <a:avLst/>
          </a:prstGeom>
          <a:noFill/>
        </p:spPr>
        <p:txBody>
          <a:bodyPr wrap="none" rtlCol="0">
            <a:spAutoFit/>
          </a:bodyPr>
          <a:lstStyle/>
          <a:p>
            <a:r>
              <a:rPr lang="en-US" sz="5000" dirty="0" smtClean="0">
                <a:latin typeface="Arial"/>
                <a:cs typeface="Arial"/>
              </a:rPr>
              <a:t>Reliability</a:t>
            </a:r>
            <a:endParaRPr lang="en-US" sz="5000" dirty="0">
              <a:latin typeface="Arial"/>
              <a:cs typeface="Arial"/>
            </a:endParaRPr>
          </a:p>
        </p:txBody>
      </p:sp>
      <p:pic>
        <p:nvPicPr>
          <p:cNvPr id="2" name="Picture 1" descr="Screen Shot 2018-09-21 at 10.28.04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10241" y="8575060"/>
            <a:ext cx="5775307" cy="1874520"/>
          </a:xfrm>
          <a:prstGeom prst="rect">
            <a:avLst/>
          </a:prstGeom>
        </p:spPr>
      </p:pic>
      <p:sp>
        <p:nvSpPr>
          <p:cNvPr id="42" name="Text Box 424"/>
          <p:cNvSpPr txBox="1">
            <a:spLocks noChangeArrowheads="1"/>
          </p:cNvSpPr>
          <p:nvPr/>
        </p:nvSpPr>
        <p:spPr bwMode="auto">
          <a:xfrm>
            <a:off x="10810241"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Sample size effects on reliability</a:t>
            </a:r>
            <a:endParaRPr lang="en-US" sz="5000" dirty="0">
              <a:solidFill>
                <a:schemeClr val="bg1"/>
              </a:solidFill>
              <a:latin typeface="Arial"/>
              <a:cs typeface="Arial"/>
            </a:endParaRPr>
          </a:p>
        </p:txBody>
      </p:sp>
      <p:sp>
        <p:nvSpPr>
          <p:cNvPr id="43" name="Text Box 424"/>
          <p:cNvSpPr txBox="1">
            <a:spLocks noChangeArrowheads="1"/>
          </p:cNvSpPr>
          <p:nvPr/>
        </p:nvSpPr>
        <p:spPr bwMode="auto">
          <a:xfrm>
            <a:off x="24892000"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Analysis of hierarchical estimates</a:t>
            </a:r>
            <a:endParaRPr lang="en-US" sz="5000" dirty="0">
              <a:solidFill>
                <a:schemeClr val="bg1"/>
              </a:solidFill>
              <a:latin typeface="Arial"/>
              <a:cs typeface="Arial"/>
            </a:endParaRPr>
          </a:p>
        </p:txBody>
      </p:sp>
      <p:sp>
        <p:nvSpPr>
          <p:cNvPr id="45" name="Text Box 424"/>
          <p:cNvSpPr txBox="1">
            <a:spLocks noChangeArrowheads="1"/>
          </p:cNvSpPr>
          <p:nvPr/>
        </p:nvSpPr>
        <p:spPr bwMode="auto">
          <a:xfrm>
            <a:off x="10801499"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Clustering</a:t>
            </a:r>
            <a:endParaRPr lang="en-US" sz="5000" dirty="0">
              <a:solidFill>
                <a:schemeClr val="bg1"/>
              </a:solidFill>
              <a:latin typeface="Arial"/>
              <a:cs typeface="Arial"/>
            </a:endParaRPr>
          </a:p>
        </p:txBody>
      </p:sp>
      <p:sp>
        <p:nvSpPr>
          <p:cNvPr id="46" name="Text Box 424"/>
          <p:cNvSpPr txBox="1">
            <a:spLocks noChangeArrowheads="1"/>
          </p:cNvSpPr>
          <p:nvPr/>
        </p:nvSpPr>
        <p:spPr bwMode="auto">
          <a:xfrm>
            <a:off x="24883258"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Prediction</a:t>
            </a:r>
            <a:endParaRPr lang="en-US" sz="5000" dirty="0">
              <a:solidFill>
                <a:schemeClr val="bg1"/>
              </a:solidFill>
              <a:latin typeface="Arial"/>
              <a:cs typeface="Arial"/>
            </a:endParaRPr>
          </a:p>
        </p:txBody>
      </p:sp>
      <p:sp>
        <p:nvSpPr>
          <p:cNvPr id="50" name="TextBox 49"/>
          <p:cNvSpPr txBox="1"/>
          <p:nvPr/>
        </p:nvSpPr>
        <p:spPr>
          <a:xfrm>
            <a:off x="18418431" y="7595722"/>
            <a:ext cx="1701332" cy="677108"/>
          </a:xfrm>
          <a:prstGeom prst="rect">
            <a:avLst/>
          </a:prstGeom>
          <a:noFill/>
        </p:spPr>
        <p:txBody>
          <a:bodyPr wrap="none" rtlCol="0">
            <a:spAutoFit/>
          </a:bodyPr>
          <a:lstStyle/>
          <a:p>
            <a:r>
              <a:rPr lang="en-US" sz="3800" dirty="0" smtClean="0">
                <a:latin typeface="Arial"/>
                <a:cs typeface="Arial"/>
              </a:rPr>
              <a:t>2-4 </a:t>
            </a:r>
            <a:r>
              <a:rPr lang="en-US" sz="3800" dirty="0" err="1" smtClean="0">
                <a:latin typeface="Arial"/>
                <a:cs typeface="Arial"/>
              </a:rPr>
              <a:t>mo</a:t>
            </a:r>
            <a:endParaRPr lang="en-US" sz="3800" dirty="0">
              <a:latin typeface="Arial"/>
              <a:cs typeface="Arial"/>
            </a:endParaRPr>
          </a:p>
        </p:txBody>
      </p:sp>
      <p:sp>
        <p:nvSpPr>
          <p:cNvPr id="58" name="TextBox 57"/>
          <p:cNvSpPr txBox="1"/>
          <p:nvPr/>
        </p:nvSpPr>
        <p:spPr>
          <a:xfrm>
            <a:off x="23409231" y="8352822"/>
            <a:ext cx="2215533" cy="677108"/>
          </a:xfrm>
          <a:prstGeom prst="rect">
            <a:avLst/>
          </a:prstGeom>
          <a:noFill/>
        </p:spPr>
        <p:txBody>
          <a:bodyPr wrap="none" rtlCol="0">
            <a:spAutoFit/>
          </a:bodyPr>
          <a:lstStyle/>
          <a:p>
            <a:r>
              <a:rPr lang="en-US" sz="3800" dirty="0" smtClean="0">
                <a:latin typeface="Arial"/>
                <a:cs typeface="Arial"/>
              </a:rPr>
              <a:t>Raw DVs</a:t>
            </a:r>
          </a:p>
        </p:txBody>
      </p:sp>
      <p:sp>
        <p:nvSpPr>
          <p:cNvPr id="60" name="TextBox 59"/>
          <p:cNvSpPr txBox="1"/>
          <p:nvPr/>
        </p:nvSpPr>
        <p:spPr>
          <a:xfrm>
            <a:off x="27432351" y="8352822"/>
            <a:ext cx="2350448" cy="677108"/>
          </a:xfrm>
          <a:prstGeom prst="rect">
            <a:avLst/>
          </a:prstGeom>
          <a:noFill/>
        </p:spPr>
        <p:txBody>
          <a:bodyPr wrap="none" rtlCol="0">
            <a:spAutoFit/>
          </a:bodyPr>
          <a:lstStyle/>
          <a:p>
            <a:r>
              <a:rPr lang="en-US" sz="3800" dirty="0" smtClean="0">
                <a:latin typeface="Arial"/>
                <a:cs typeface="Arial"/>
              </a:rPr>
              <a:t>DDM DVs</a:t>
            </a:r>
          </a:p>
        </p:txBody>
      </p:sp>
      <p:pic>
        <p:nvPicPr>
          <p:cNvPr id="6" name="Picture 5" descr="Boot_ddm_plot.jpe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69528" y="11617029"/>
            <a:ext cx="20848319" cy="4389120"/>
          </a:xfrm>
          <a:prstGeom prst="rect">
            <a:avLst/>
          </a:prstGeom>
        </p:spPr>
      </p:pic>
      <p:sp>
        <p:nvSpPr>
          <p:cNvPr id="61" name="Text Box 424"/>
          <p:cNvSpPr txBox="1">
            <a:spLocks noChangeArrowheads="1"/>
          </p:cNvSpPr>
          <p:nvPr/>
        </p:nvSpPr>
        <p:spPr bwMode="auto">
          <a:xfrm>
            <a:off x="10801498" y="10660090"/>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DDM </a:t>
            </a:r>
            <a:r>
              <a:rPr lang="en-US" sz="5000" b="1" dirty="0" err="1">
                <a:solidFill>
                  <a:schemeClr val="bg1"/>
                </a:solidFill>
                <a:latin typeface="Arial"/>
                <a:cs typeface="Arial"/>
              </a:rPr>
              <a:t>vs</a:t>
            </a:r>
            <a:r>
              <a:rPr lang="en-US" sz="5000" b="1" dirty="0">
                <a:solidFill>
                  <a:schemeClr val="bg1"/>
                </a:solidFill>
                <a:latin typeface="Arial"/>
                <a:cs typeface="Arial"/>
              </a:rPr>
              <a:t> Raw measure reliability</a:t>
            </a:r>
            <a:endParaRPr lang="en-US" sz="5000" dirty="0">
              <a:solidFill>
                <a:schemeClr val="bg1"/>
              </a:solidFill>
              <a:latin typeface="Arial"/>
              <a:cs typeface="Arial"/>
            </a:endParaRPr>
          </a:p>
        </p:txBody>
      </p:sp>
      <p:sp>
        <p:nvSpPr>
          <p:cNvPr id="62" name="Rectangle 61"/>
          <p:cNvSpPr/>
          <p:nvPr/>
        </p:nvSpPr>
        <p:spPr>
          <a:xfrm>
            <a:off x="32418639" y="11671070"/>
            <a:ext cx="4382356" cy="4437029"/>
          </a:xfrm>
          <a:prstGeom prst="rect">
            <a:avLst/>
          </a:prstGeom>
          <a:noFill/>
        </p:spPr>
        <p:txBody>
          <a:bodyPr wrap="square" lIns="274320" rIns="274320" rtlCol="0">
            <a:noAutofit/>
          </a:bodyPr>
          <a:lstStyle/>
          <a:p>
            <a:pPr>
              <a:buFont typeface="Arial"/>
              <a:buChar char="•"/>
            </a:pPr>
            <a:r>
              <a:rPr lang="en-US" sz="4400" dirty="0" smtClean="0">
                <a:latin typeface="Arial"/>
                <a:cs typeface="Arial"/>
              </a:rPr>
              <a:t> Stats for figure </a:t>
            </a:r>
            <a:r>
              <a:rPr lang="en-US" sz="4400" dirty="0" smtClean="0">
                <a:latin typeface="Arial"/>
                <a:cs typeface="Arial"/>
                <a:sym typeface="Wingdings"/>
              </a:rPr>
              <a:t></a:t>
            </a:r>
          </a:p>
          <a:p>
            <a:pPr>
              <a:buFont typeface="Arial"/>
              <a:buChar char="•"/>
            </a:pPr>
            <a:r>
              <a:rPr lang="en-US" sz="4400" dirty="0">
                <a:latin typeface="Arial"/>
                <a:cs typeface="Arial"/>
                <a:sym typeface="Wingdings"/>
              </a:rPr>
              <a:t> </a:t>
            </a:r>
            <a:r>
              <a:rPr lang="en-US" sz="4400" dirty="0" smtClean="0">
                <a:latin typeface="Arial"/>
                <a:cs typeface="Arial"/>
                <a:sym typeface="Wingdings"/>
              </a:rPr>
              <a:t>Stats for variance differences</a:t>
            </a:r>
            <a:endParaRPr lang="en-US" sz="4400" dirty="0">
              <a:latin typeface="Arial"/>
              <a:cs typeface="Arial"/>
            </a:endParaRPr>
          </a:p>
        </p:txBody>
      </p:sp>
      <p:pic>
        <p:nvPicPr>
          <p:cNvPr id="25" name="Picture 24" descr="Sample_size.jpe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10242" y="17272000"/>
            <a:ext cx="12801600" cy="4572000"/>
          </a:xfrm>
          <a:prstGeom prst="rect">
            <a:avLst/>
          </a:prstGeom>
        </p:spPr>
      </p:pic>
      <p:sp>
        <p:nvSpPr>
          <p:cNvPr id="56" name="Rectangle 55"/>
          <p:cNvSpPr/>
          <p:nvPr/>
        </p:nvSpPr>
        <p:spPr>
          <a:xfrm>
            <a:off x="10928167" y="21751057"/>
            <a:ext cx="12801600" cy="2061575"/>
          </a:xfrm>
          <a:prstGeom prst="rect">
            <a:avLst/>
          </a:prstGeom>
          <a:noFill/>
        </p:spPr>
        <p:txBody>
          <a:bodyPr wrap="square" lIns="274320" rIns="274320" rtlCol="0">
            <a:noAutofit/>
          </a:bodyPr>
          <a:lstStyle/>
          <a:p>
            <a:pPr>
              <a:buFont typeface="Arial"/>
              <a:buChar char="•"/>
            </a:pPr>
            <a:r>
              <a:rPr lang="en-US" sz="4400" dirty="0">
                <a:latin typeface="Arial"/>
                <a:cs typeface="Arial"/>
              </a:rPr>
              <a:t> </a:t>
            </a:r>
            <a:r>
              <a:rPr lang="en-US" sz="4400" dirty="0" smtClean="0">
                <a:latin typeface="Arial"/>
                <a:cs typeface="Arial"/>
              </a:rPr>
              <a:t>Measurements </a:t>
            </a:r>
            <a:r>
              <a:rPr lang="en-US" sz="4400" dirty="0" smtClean="0">
                <a:latin typeface="Arial"/>
                <a:cs typeface="Arial"/>
              </a:rPr>
              <a:t>from samples &lt;15 are significantly less reliable (b=0.001, t(505)=4.92)</a:t>
            </a:r>
          </a:p>
          <a:p>
            <a:pPr>
              <a:buFont typeface="Arial"/>
              <a:buChar char="•"/>
            </a:pPr>
            <a:r>
              <a:rPr lang="en-US" sz="4400" dirty="0" smtClean="0">
                <a:latin typeface="Arial"/>
                <a:cs typeface="Arial"/>
              </a:rPr>
              <a:t> Independent of measure type (raw, contrast...)</a:t>
            </a:r>
            <a:endParaRPr lang="en-US" sz="4400" dirty="0">
              <a:latin typeface="Arial"/>
              <a:cs typeface="Arial"/>
            </a:endParaRPr>
          </a:p>
        </p:txBody>
      </p:sp>
      <p:pic>
        <p:nvPicPr>
          <p:cNvPr id="28" name="Picture 27" descr="Flat_vs_hier.jpe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071963" y="17373600"/>
            <a:ext cx="5867400" cy="5029200"/>
          </a:xfrm>
          <a:prstGeom prst="rect">
            <a:avLst/>
          </a:prstGeom>
        </p:spPr>
      </p:pic>
      <p:pic>
        <p:nvPicPr>
          <p:cNvPr id="29" name="Picture 28" descr="Flat_vs_hier_rel.jpe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54349" y="17373600"/>
            <a:ext cx="5867400" cy="5029200"/>
          </a:xfrm>
          <a:prstGeom prst="rect">
            <a:avLst/>
          </a:prstGeom>
        </p:spPr>
      </p:pic>
      <p:sp>
        <p:nvSpPr>
          <p:cNvPr id="63" name="Rectangle 62"/>
          <p:cNvSpPr/>
          <p:nvPr/>
        </p:nvSpPr>
        <p:spPr>
          <a:xfrm>
            <a:off x="24614763" y="22349007"/>
            <a:ext cx="12801600" cy="1463625"/>
          </a:xfrm>
          <a:prstGeom prst="rect">
            <a:avLst/>
          </a:prstGeom>
          <a:noFill/>
        </p:spPr>
        <p:txBody>
          <a:bodyPr wrap="square" lIns="274320" rIns="274320" rtlCol="0">
            <a:noAutofit/>
          </a:bodyPr>
          <a:lstStyle/>
          <a:p>
            <a:pPr>
              <a:buFont typeface="Arial"/>
              <a:buChar char="•"/>
            </a:pPr>
            <a:r>
              <a:rPr lang="en-US" sz="4400" dirty="0">
                <a:latin typeface="Arial"/>
                <a:cs typeface="Arial"/>
              </a:rPr>
              <a:t> </a:t>
            </a:r>
            <a:r>
              <a:rPr lang="en-US" sz="4400" dirty="0" smtClean="0">
                <a:latin typeface="Arial"/>
                <a:cs typeface="Arial"/>
              </a:rPr>
              <a:t>No difference in parameter estimate or reliability using hierarchical estimates </a:t>
            </a:r>
            <a:endParaRPr lang="en-US" sz="4400" dirty="0">
              <a:latin typeface="Arial"/>
              <a:cs typeface="Arial"/>
            </a:endParaRPr>
          </a:p>
        </p:txBody>
      </p:sp>
      <p:sp>
        <p:nvSpPr>
          <p:cNvPr id="3" name="TextBox 2"/>
          <p:cNvSpPr txBox="1"/>
          <p:nvPr/>
        </p:nvSpPr>
        <p:spPr>
          <a:xfrm>
            <a:off x="38960789" y="17373600"/>
            <a:ext cx="12033926" cy="2585323"/>
          </a:xfrm>
          <a:prstGeom prst="rect">
            <a:avLst/>
          </a:prstGeom>
          <a:noFill/>
        </p:spPr>
        <p:txBody>
          <a:bodyPr wrap="square" rtlCol="0">
            <a:spAutoFit/>
          </a:bodyPr>
          <a:lstStyle/>
          <a:p>
            <a:r>
              <a:rPr lang="en-US" dirty="0" smtClean="0"/>
              <a:t>Variances of reliability estimates in flat </a:t>
            </a:r>
            <a:r>
              <a:rPr lang="en-US" dirty="0" err="1" smtClean="0"/>
              <a:t>vs</a:t>
            </a:r>
            <a:r>
              <a:rPr lang="en-US" dirty="0" smtClean="0"/>
              <a:t> </a:t>
            </a:r>
            <a:r>
              <a:rPr lang="en-US" dirty="0" err="1" smtClean="0"/>
              <a:t>hddm</a:t>
            </a:r>
            <a:endParaRPr lang="en-US" dirty="0"/>
          </a:p>
        </p:txBody>
      </p:sp>
      <p:sp>
        <p:nvSpPr>
          <p:cNvPr id="64" name="Rectangle 63"/>
          <p:cNvSpPr/>
          <p:nvPr/>
        </p:nvSpPr>
        <p:spPr>
          <a:xfrm>
            <a:off x="259768" y="31573821"/>
            <a:ext cx="10398098" cy="1244845"/>
          </a:xfrm>
          <a:prstGeom prst="rect">
            <a:avLst/>
          </a:prstGeom>
          <a:noFill/>
        </p:spPr>
        <p:txBody>
          <a:bodyPr wrap="square" lIns="274320" rIns="274320" rtlCol="0">
            <a:noAutofit/>
          </a:bodyPr>
          <a:lstStyle/>
          <a:p>
            <a:r>
              <a:rPr lang="en-US" sz="1800" dirty="0">
                <a:latin typeface="Arial"/>
                <a:cs typeface="Arial"/>
              </a:rPr>
              <a:t>Eisenberg, I., </a:t>
            </a:r>
            <a:r>
              <a:rPr lang="en-US" sz="1800" dirty="0" err="1">
                <a:latin typeface="Arial"/>
                <a:cs typeface="Arial"/>
              </a:rPr>
              <a:t>Bissett</a:t>
            </a:r>
            <a:r>
              <a:rPr lang="en-US" sz="1800" dirty="0">
                <a:latin typeface="Arial"/>
                <a:cs typeface="Arial"/>
              </a:rPr>
              <a:t>, P., Enkavi, A. Z., Li, J., MacKinnon, D., </a:t>
            </a:r>
            <a:r>
              <a:rPr lang="en-US" sz="1800" dirty="0" err="1">
                <a:latin typeface="Arial"/>
                <a:cs typeface="Arial"/>
              </a:rPr>
              <a:t>Marsch</a:t>
            </a:r>
            <a:r>
              <a:rPr lang="en-US" sz="1800" dirty="0">
                <a:latin typeface="Arial"/>
                <a:cs typeface="Arial"/>
              </a:rPr>
              <a:t>, L., &amp; </a:t>
            </a:r>
            <a:r>
              <a:rPr lang="en-US" sz="1800" dirty="0" err="1">
                <a:latin typeface="Arial"/>
                <a:cs typeface="Arial"/>
              </a:rPr>
              <a:t>Poldrack</a:t>
            </a:r>
            <a:r>
              <a:rPr lang="en-US" sz="1800" dirty="0">
                <a:latin typeface="Arial"/>
                <a:cs typeface="Arial"/>
              </a:rPr>
              <a:t>, R. (2018). Uncovering mental structure through data-driven ontology </a:t>
            </a:r>
            <a:r>
              <a:rPr lang="en-US" sz="1800" dirty="0" smtClean="0">
                <a:latin typeface="Arial"/>
                <a:cs typeface="Arial"/>
              </a:rPr>
              <a:t>discovery</a:t>
            </a:r>
          </a:p>
          <a:p>
            <a:r>
              <a:rPr lang="en-US" sz="1800" dirty="0">
                <a:latin typeface="Arial"/>
                <a:cs typeface="Arial"/>
              </a:rPr>
              <a:t>Enkavi, A. Z., Eisenberg, I., </a:t>
            </a:r>
            <a:r>
              <a:rPr lang="en-US" sz="1800" dirty="0" err="1">
                <a:latin typeface="Arial"/>
                <a:cs typeface="Arial"/>
              </a:rPr>
              <a:t>Bissett</a:t>
            </a:r>
            <a:r>
              <a:rPr lang="en-US" sz="1800" dirty="0">
                <a:latin typeface="Arial"/>
                <a:cs typeface="Arial"/>
              </a:rPr>
              <a:t>, P., </a:t>
            </a:r>
            <a:r>
              <a:rPr lang="en-US" sz="1800" dirty="0" err="1">
                <a:latin typeface="Arial"/>
                <a:cs typeface="Arial"/>
              </a:rPr>
              <a:t>Mazza</a:t>
            </a:r>
            <a:r>
              <a:rPr lang="en-US" sz="1800" dirty="0">
                <a:latin typeface="Arial"/>
                <a:cs typeface="Arial"/>
              </a:rPr>
              <a:t>, G. L., MacKinnon, D. P., </a:t>
            </a:r>
            <a:r>
              <a:rPr lang="en-US" sz="1800" dirty="0" err="1">
                <a:latin typeface="Arial"/>
                <a:cs typeface="Arial"/>
              </a:rPr>
              <a:t>Marsch</a:t>
            </a:r>
            <a:r>
              <a:rPr lang="en-US" sz="1800" dirty="0">
                <a:latin typeface="Arial"/>
                <a:cs typeface="Arial"/>
              </a:rPr>
              <a:t>, L. A., &amp; </a:t>
            </a:r>
            <a:r>
              <a:rPr lang="en-US" sz="1800" dirty="0" err="1">
                <a:latin typeface="Arial"/>
                <a:cs typeface="Arial"/>
              </a:rPr>
              <a:t>Poldrack</a:t>
            </a:r>
            <a:r>
              <a:rPr lang="en-US" sz="1800" dirty="0">
                <a:latin typeface="Arial"/>
                <a:cs typeface="Arial"/>
              </a:rPr>
              <a:t>, R. (2018). A large-scale analysis of test-retest reliabilities of self-regulation measures</a:t>
            </a:r>
            <a:r>
              <a:rPr lang="en-US" sz="1800" dirty="0" smtClean="0">
                <a:latin typeface="Arial"/>
                <a:cs typeface="Arial"/>
              </a:rPr>
              <a:t>.</a:t>
            </a:r>
          </a:p>
          <a:p>
            <a:endParaRPr lang="en-US" sz="1800" dirty="0" smtClean="0">
              <a:latin typeface="Arial"/>
              <a:cs typeface="Arial"/>
            </a:endParaRPr>
          </a:p>
          <a:p>
            <a:endParaRPr lang="en-US" sz="18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18152</TotalTime>
  <Words>1173</Words>
  <Application>Microsoft Macintosh PowerPoint</Application>
  <PresentationFormat>Custom</PresentationFormat>
  <Paragraphs>64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309</cp:revision>
  <cp:lastPrinted>2013-11-12T21:27:13Z</cp:lastPrinted>
  <dcterms:created xsi:type="dcterms:W3CDTF">2010-11-13T16:32:59Z</dcterms:created>
  <dcterms:modified xsi:type="dcterms:W3CDTF">2018-09-27T18:49:59Z</dcterms:modified>
</cp:coreProperties>
</file>