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944"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8/10/18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8/10/18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8/10/18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8/10/18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8/10/18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8/10/18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jpg"/><Relationship Id="rId15" Type="http://schemas.openxmlformats.org/officeDocument/2006/relationships/image" Target="../media/image12.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expfactory.github.io/table.html"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a:t>
            </a:r>
            <a:r>
              <a:rPr lang="en-US" sz="8700" dirty="0" smtClean="0">
                <a:latin typeface="Arial"/>
                <a:cs typeface="Arial"/>
              </a:rPr>
              <a:t>comparison of cognitive task measures of self-regulation: raw measures vs. model parameters </a:t>
            </a:r>
            <a:r>
              <a:rPr lang="en-US" sz="8700" dirty="0" smtClean="0">
                <a:latin typeface="Arial"/>
                <a:cs typeface="Arial"/>
              </a:rPr>
              <a:t>for individual difference analyses</a:t>
            </a:r>
            <a:endParaRPr lang="en-US" sz="8700" dirty="0">
              <a:latin typeface="Arial"/>
              <a:cs typeface="Arial"/>
            </a:endParaRPr>
          </a:p>
          <a:p>
            <a:r>
              <a:rPr lang="en-US" sz="6000" dirty="0" smtClean="0">
                <a:latin typeface="Arial"/>
                <a:cs typeface="Arial"/>
              </a:rPr>
              <a:t>A. Zeynep Enkavi, Ian </a:t>
            </a:r>
            <a:r>
              <a:rPr lang="en-US" sz="6000" dirty="0" smtClean="0">
                <a:latin typeface="Arial"/>
                <a:cs typeface="Arial"/>
              </a:rPr>
              <a:t>W. </a:t>
            </a:r>
            <a:r>
              <a:rPr lang="en-US" sz="6000" dirty="0" smtClean="0">
                <a:latin typeface="Arial"/>
                <a:cs typeface="Arial"/>
              </a:rPr>
              <a:t>Eisenberg, Patrick </a:t>
            </a:r>
            <a:r>
              <a:rPr lang="en-US" sz="6000" dirty="0" smtClean="0">
                <a:latin typeface="Arial"/>
                <a:cs typeface="Arial"/>
              </a:rPr>
              <a:t>G. </a:t>
            </a:r>
            <a:r>
              <a:rPr lang="en-US" sz="6000" dirty="0" err="1" smtClean="0">
                <a:latin typeface="Arial"/>
                <a:cs typeface="Arial"/>
              </a:rPr>
              <a:t>Bissett</a:t>
            </a:r>
            <a:r>
              <a:rPr lang="en-US" sz="6000" dirty="0" smtClean="0">
                <a:latin typeface="Arial"/>
                <a:cs typeface="Arial"/>
              </a:rPr>
              <a:t>, Russell A</a:t>
            </a:r>
            <a:r>
              <a:rPr lang="en-US" sz="6000" dirty="0" smtClean="0">
                <a:latin typeface="Arial"/>
                <a:cs typeface="Arial"/>
              </a:rPr>
              <a:t>.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a:t>
            </a:r>
            <a:r>
              <a:rPr lang="en-US" sz="4200" dirty="0" smtClean="0">
                <a:solidFill>
                  <a:schemeClr val="bg1">
                    <a:lumMod val="50000"/>
                  </a:schemeClr>
                </a:solidFill>
                <a:latin typeface="Arial"/>
                <a:cs typeface="Arial"/>
              </a:rPr>
              <a:t>of Psychology, Stanford </a:t>
            </a:r>
            <a:r>
              <a:rPr lang="en-US" sz="4200" dirty="0" smtClean="0">
                <a:solidFill>
                  <a:schemeClr val="bg1">
                    <a:lumMod val="50000"/>
                  </a:schemeClr>
                </a:solidFill>
                <a:latin typeface="Arial"/>
                <a:cs typeface="Arial"/>
              </a:rPr>
              <a:t>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Psychology </a:t>
            </a:r>
            <a:r>
              <a:rPr lang="en-US" sz="4400" dirty="0" smtClean="0">
                <a:latin typeface="Arial"/>
                <a:cs typeface="Arial"/>
              </a:rPr>
              <a:t>is rich with </a:t>
            </a:r>
            <a:r>
              <a:rPr lang="en-US" sz="4400" dirty="0" smtClean="0">
                <a:latin typeface="Arial"/>
                <a:cs typeface="Arial"/>
              </a:rPr>
              <a:t>behavioral tasks measuring </a:t>
            </a:r>
            <a:r>
              <a:rPr lang="en-US" sz="4400" dirty="0" smtClean="0">
                <a:latin typeface="Arial"/>
                <a:cs typeface="Arial"/>
              </a:rPr>
              <a:t>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time</a:t>
            </a:r>
            <a:r>
              <a:rPr lang="en-US" sz="4400" dirty="0" smtClean="0">
                <a:latin typeface="Arial"/>
                <a:cs typeface="Arial"/>
              </a:rPr>
              <a:t>. </a:t>
            </a:r>
            <a:endParaRPr lang="en-US" sz="4400" dirty="0">
              <a:latin typeface="Arial"/>
              <a:cs typeface="Arial"/>
            </a:endParaRPr>
          </a:p>
          <a:p>
            <a:pPr>
              <a:buFont typeface="Arial"/>
              <a:buChar char="•"/>
            </a:pPr>
            <a:r>
              <a:rPr lang="en-US" sz="4400" dirty="0" smtClean="0">
                <a:latin typeface="Arial"/>
                <a:cs typeface="Arial"/>
              </a:rPr>
              <a:t> We </a:t>
            </a:r>
            <a:r>
              <a:rPr lang="en-US" sz="4400" dirty="0" smtClean="0">
                <a:latin typeface="Arial"/>
                <a:cs typeface="Arial"/>
              </a:rPr>
              <a:t>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Battery consisted of 37 cognitive tasks </a:t>
            </a:r>
            <a:r>
              <a:rPr lang="en-US" sz="4400" dirty="0" smtClean="0">
                <a:latin typeface="Arial"/>
                <a:cs typeface="Arial"/>
              </a:rPr>
              <a:t>related </a:t>
            </a:r>
            <a:r>
              <a:rPr lang="en-US" sz="4400" dirty="0" smtClean="0">
                <a:latin typeface="Arial"/>
                <a:cs typeface="Arial"/>
              </a:rPr>
              <a:t>to self-regulation </a:t>
            </a:r>
            <a:r>
              <a:rPr lang="en-US" sz="4400" dirty="0" smtClean="0">
                <a:latin typeface="Arial"/>
                <a:cs typeface="Arial"/>
                <a:hlinkClick r:id="rId4"/>
              </a:rPr>
              <a:t>https:</a:t>
            </a:r>
            <a:r>
              <a:rPr lang="en-US" sz="4400" dirty="0">
                <a:latin typeface="Arial"/>
                <a:cs typeface="Arial"/>
                <a:hlinkClick r:id="rId4"/>
              </a:rPr>
              <a:t>//expfactory.github.io/</a:t>
            </a:r>
            <a:r>
              <a:rPr lang="en-US" sz="4400" dirty="0" smtClean="0">
                <a:latin typeface="Arial"/>
                <a:cs typeface="Arial"/>
                <a:hlinkClick r:id="rId4"/>
              </a:rPr>
              <a:t>table.html</a:t>
            </a:r>
            <a:endParaRPr lang="en-US" sz="4400" dirty="0" smtClean="0">
              <a:latin typeface="Arial"/>
              <a:cs typeface="Arial"/>
            </a:endParaRPr>
          </a:p>
          <a:p>
            <a:pPr>
              <a:buFont typeface="Arial"/>
              <a:buChar char="•"/>
            </a:pPr>
            <a:r>
              <a:rPr lang="en-US" sz="4400" dirty="0" smtClean="0">
                <a:latin typeface="Arial"/>
                <a:cs typeface="Arial"/>
              </a:rPr>
              <a:t> N</a:t>
            </a:r>
            <a:r>
              <a:rPr lang="en-US" sz="4400" dirty="0">
                <a:latin typeface="Arial"/>
                <a:cs typeface="Arial"/>
              </a:rPr>
              <a:t>=</a:t>
            </a:r>
            <a:r>
              <a:rPr lang="en-US" sz="4400" dirty="0" smtClean="0">
                <a:latin typeface="Arial"/>
                <a:cs typeface="Arial"/>
              </a:rPr>
              <a:t>150 passed QC</a:t>
            </a:r>
          </a:p>
          <a:p>
            <a:pPr>
              <a:buFont typeface="Arial"/>
              <a:buChar char="•"/>
            </a:pPr>
            <a:r>
              <a:rPr lang="en-US" sz="4400" dirty="0">
                <a:latin typeface="Arial"/>
                <a:cs typeface="Arial"/>
              </a:rPr>
              <a:t> </a:t>
            </a:r>
            <a:r>
              <a:rPr lang="en-US" sz="4400" dirty="0" smtClean="0">
                <a:latin typeface="Arial"/>
                <a:cs typeface="Arial"/>
              </a:rPr>
              <a:t>Average retest delay = 115 days (range = 60 - 228 days)</a:t>
            </a:r>
          </a:p>
          <a:p>
            <a:pPr>
              <a:buFont typeface="Arial"/>
              <a:buChar char="•"/>
            </a:pPr>
            <a:r>
              <a:rPr lang="en-US" sz="4400" dirty="0">
                <a:latin typeface="Arial"/>
                <a:cs typeface="Arial"/>
              </a:rPr>
              <a:t> </a:t>
            </a:r>
            <a:r>
              <a:rPr lang="en-US" sz="4400" dirty="0" smtClean="0">
                <a:latin typeface="Arial"/>
                <a:cs typeface="Arial"/>
              </a:rPr>
              <a:t>Bootstrapped </a:t>
            </a:r>
            <a:r>
              <a:rPr lang="en-US" sz="4400" dirty="0" smtClean="0">
                <a:latin typeface="Arial"/>
                <a:cs typeface="Arial"/>
              </a:rPr>
              <a:t>reliabilities (n = 1000</a:t>
            </a:r>
            <a:r>
              <a:rPr lang="en-US" sz="4400" dirty="0" smtClean="0">
                <a:latin typeface="Arial"/>
                <a:cs typeface="Arial"/>
              </a:rPr>
              <a:t>)</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endParaRPr lang="en-US" sz="4400" dirty="0" smtClean="0">
              <a:latin typeface="Arial"/>
              <a:cs typeface="Arial"/>
            </a:endParaRP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7" name="TextBox 6"/>
          <p:cNvSpPr txBox="1"/>
          <p:nvPr/>
        </p:nvSpPr>
        <p:spPr>
          <a:xfrm>
            <a:off x="471431" y="31641920"/>
            <a:ext cx="9774936" cy="1015663"/>
          </a:xfrm>
          <a:prstGeom prst="rect">
            <a:avLst/>
          </a:prstGeom>
          <a:noFill/>
        </p:spPr>
        <p:txBody>
          <a:bodyPr wrap="square" rtlCol="0">
            <a:spAutoFit/>
          </a:bodyPr>
          <a:lstStyle/>
          <a:p>
            <a:r>
              <a:rPr lang="en-US" sz="3000" dirty="0" smtClean="0">
                <a:latin typeface="Arial"/>
                <a:cs typeface="Arial"/>
              </a:rPr>
              <a:t>An interactive version of the literature review as well as a list of all the references can be found </a:t>
            </a:r>
            <a:r>
              <a:rPr lang="en-US" sz="3000" dirty="0" smtClean="0">
                <a:latin typeface="Arial"/>
                <a:cs typeface="Arial"/>
              </a:rPr>
              <a:t>at</a:t>
            </a:r>
            <a:endParaRPr lang="en-US" sz="3000" dirty="0">
              <a:latin typeface="Arial"/>
              <a:cs typeface="Arial"/>
            </a:endParaRPr>
          </a:p>
        </p:txBody>
      </p:sp>
      <p:sp>
        <p:nvSpPr>
          <p:cNvPr id="47" name="Rectangle 46"/>
          <p:cNvSpPr/>
          <p:nvPr/>
        </p:nvSpPr>
        <p:spPr>
          <a:xfrm>
            <a:off x="454934" y="23224704"/>
            <a:ext cx="9774936" cy="820071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Drift </a:t>
            </a:r>
            <a:r>
              <a:rPr lang="en-US" sz="4400" dirty="0" smtClean="0">
                <a:latin typeface="Arial"/>
                <a:cs typeface="Arial"/>
              </a:rPr>
              <a:t>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238053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160" y="5850880"/>
            <a:ext cx="5047134" cy="1869309"/>
          </a:xfrm>
          <a:prstGeom prst="rect">
            <a:avLst/>
          </a:prstGeom>
        </p:spPr>
      </p:pic>
      <p:pic>
        <p:nvPicPr>
          <p:cNvPr id="13" name="Picture 12" descr="Screen Shot 2018-08-11 at 6.37.34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11579" y="7896544"/>
            <a:ext cx="3201061" cy="2055727"/>
          </a:xfrm>
          <a:prstGeom prst="rect">
            <a:avLst/>
          </a:prstGeom>
        </p:spPr>
      </p:pic>
      <p:grpSp>
        <p:nvGrpSpPr>
          <p:cNvPr id="57" name="Group 56"/>
          <p:cNvGrpSpPr/>
          <p:nvPr/>
        </p:nvGrpSpPr>
        <p:grpSpPr>
          <a:xfrm>
            <a:off x="34463767" y="6001475"/>
            <a:ext cx="2565400" cy="3872505"/>
            <a:chOff x="34463767" y="6441733"/>
            <a:chExt cx="2565400" cy="3872505"/>
          </a:xfrm>
        </p:grpSpPr>
        <p:pic>
          <p:nvPicPr>
            <p:cNvPr id="14" name="Picture 13" descr="Screen Shot 2018-08-11 at 6.37.47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11">
            <a:extLst>
              <a:ext uri="{28A0092B-C50C-407E-A947-70E740481C1C}">
                <a14:useLocalDpi xmlns:a14="http://schemas.microsoft.com/office/drawing/2010/main" val="0"/>
              </a:ext>
            </a:extLst>
          </a:blip>
          <a:srcRect t="5783" b="10101"/>
          <a:stretch/>
        </p:blipFill>
        <p:spPr>
          <a:xfrm>
            <a:off x="17202299" y="6333066"/>
            <a:ext cx="1838847" cy="3163824"/>
          </a:xfrm>
          <a:prstGeom prst="rect">
            <a:avLst/>
          </a:prstGeom>
        </p:spPr>
      </p:pic>
      <p:pic>
        <p:nvPicPr>
          <p:cNvPr id="21" name="Picture 20" descr="Screen Shot 2018-08-11 at 6.38.12 AM.png"/>
          <p:cNvPicPr>
            <a:picLocks noChangeAspect="1"/>
          </p:cNvPicPr>
          <p:nvPr/>
        </p:nvPicPr>
        <p:blipFill rotWithShape="1">
          <a:blip r:embed="rId12">
            <a:extLst>
              <a:ext uri="{28A0092B-C50C-407E-A947-70E740481C1C}">
                <a14:useLocalDpi xmlns:a14="http://schemas.microsoft.com/office/drawing/2010/main" val="0"/>
              </a:ext>
            </a:extLst>
          </a:blip>
          <a:srcRect t="2293" b="4842"/>
          <a:stretch/>
        </p:blipFill>
        <p:spPr>
          <a:xfrm>
            <a:off x="19831481" y="6333066"/>
            <a:ext cx="1675534" cy="3163824"/>
          </a:xfrm>
          <a:prstGeom prst="rect">
            <a:avLst/>
          </a:prstGeom>
        </p:spPr>
      </p:pic>
      <p:grpSp>
        <p:nvGrpSpPr>
          <p:cNvPr id="56" name="Group 55"/>
          <p:cNvGrpSpPr/>
          <p:nvPr/>
        </p:nvGrpSpPr>
        <p:grpSpPr>
          <a:xfrm>
            <a:off x="22583419" y="5869796"/>
            <a:ext cx="7710314" cy="3897258"/>
            <a:chOff x="22583419" y="5869796"/>
            <a:chExt cx="7710314" cy="3897258"/>
          </a:xfrm>
        </p:grpSpPr>
        <p:grpSp>
          <p:nvGrpSpPr>
            <p:cNvPr id="55" name="Group 54"/>
            <p:cNvGrpSpPr/>
            <p:nvPr/>
          </p:nvGrpSpPr>
          <p:grpSpPr>
            <a:xfrm>
              <a:off x="22583419" y="586979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5">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486294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3" name="TextBox 52"/>
            <p:cNvSpPr txBox="1"/>
            <p:nvPr/>
          </p:nvSpPr>
          <p:spPr>
            <a:xfrm>
              <a:off x="24430467" y="8905280"/>
              <a:ext cx="4016219" cy="861774"/>
            </a:xfrm>
            <a:prstGeom prst="rect">
              <a:avLst/>
            </a:prstGeom>
            <a:noFill/>
          </p:spPr>
          <p:txBody>
            <a:bodyPr wrap="none" rtlCol="0">
              <a:spAutoFit/>
            </a:bodyPr>
            <a:lstStyle/>
            <a:p>
              <a:r>
                <a:rPr lang="en-US" sz="5000" dirty="0" smtClean="0"/>
                <a:t>Factor analysis</a:t>
              </a:r>
              <a:endParaRPr lang="en-US" sz="5000" dirty="0"/>
            </a:p>
          </p:txBody>
        </p:sp>
      </p:grpSp>
      <p:cxnSp>
        <p:nvCxnSpPr>
          <p:cNvPr id="59" name="Straight Arrow Connector 58"/>
          <p:cNvCxnSpPr/>
          <p:nvPr/>
        </p:nvCxnSpPr>
        <p:spPr>
          <a:xfrm>
            <a:off x="30852533" y="668867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780625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8884867"/>
            <a:ext cx="2845901" cy="861774"/>
          </a:xfrm>
          <a:prstGeom prst="rect">
            <a:avLst/>
          </a:prstGeom>
          <a:noFill/>
        </p:spPr>
        <p:txBody>
          <a:bodyPr wrap="none" rtlCol="0">
            <a:spAutoFit/>
          </a:bodyPr>
          <a:lstStyle/>
          <a:p>
            <a:r>
              <a:rPr lang="en-US" sz="5000" dirty="0" smtClean="0"/>
              <a:t>Prediction</a:t>
            </a:r>
            <a:endParaRPr lang="en-US" sz="5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13107</TotalTime>
  <Words>935</Words>
  <Application>Microsoft Macintosh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286</cp:revision>
  <cp:lastPrinted>2013-11-12T21:27:13Z</cp:lastPrinted>
  <dcterms:created xsi:type="dcterms:W3CDTF">2010-11-13T16:32:59Z</dcterms:created>
  <dcterms:modified xsi:type="dcterms:W3CDTF">2018-08-11T14:10:31Z</dcterms:modified>
</cp:coreProperties>
</file>