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60" r:id="rId2"/>
  </p:sldIdLst>
  <p:sldSz cx="38404800" cy="32918400"/>
  <p:notesSz cx="6858000" cy="9144000"/>
  <p:defaultTextStyle>
    <a:defPPr>
      <a:defRPr lang="en-US"/>
    </a:defPPr>
    <a:lvl1pPr marL="0" algn="l" defTabSz="2037626" rtl="0" eaLnBrk="1" latinLnBrk="0" hangingPunct="1">
      <a:defRPr sz="8100" kern="1200">
        <a:solidFill>
          <a:schemeClr val="tx1"/>
        </a:solidFill>
        <a:latin typeface="+mn-lt"/>
        <a:ea typeface="+mn-ea"/>
        <a:cs typeface="+mn-cs"/>
      </a:defRPr>
    </a:lvl1pPr>
    <a:lvl2pPr marL="2037626" algn="l" defTabSz="2037626" rtl="0" eaLnBrk="1" latinLnBrk="0" hangingPunct="1">
      <a:defRPr sz="8100" kern="1200">
        <a:solidFill>
          <a:schemeClr val="tx1"/>
        </a:solidFill>
        <a:latin typeface="+mn-lt"/>
        <a:ea typeface="+mn-ea"/>
        <a:cs typeface="+mn-cs"/>
      </a:defRPr>
    </a:lvl2pPr>
    <a:lvl3pPr marL="4075252" algn="l" defTabSz="2037626" rtl="0" eaLnBrk="1" latinLnBrk="0" hangingPunct="1">
      <a:defRPr sz="8100" kern="1200">
        <a:solidFill>
          <a:schemeClr val="tx1"/>
        </a:solidFill>
        <a:latin typeface="+mn-lt"/>
        <a:ea typeface="+mn-ea"/>
        <a:cs typeface="+mn-cs"/>
      </a:defRPr>
    </a:lvl3pPr>
    <a:lvl4pPr marL="6112879" algn="l" defTabSz="2037626" rtl="0" eaLnBrk="1" latinLnBrk="0" hangingPunct="1">
      <a:defRPr sz="8100" kern="1200">
        <a:solidFill>
          <a:schemeClr val="tx1"/>
        </a:solidFill>
        <a:latin typeface="+mn-lt"/>
        <a:ea typeface="+mn-ea"/>
        <a:cs typeface="+mn-cs"/>
      </a:defRPr>
    </a:lvl4pPr>
    <a:lvl5pPr marL="8150506" algn="l" defTabSz="2037626" rtl="0" eaLnBrk="1" latinLnBrk="0" hangingPunct="1">
      <a:defRPr sz="8100" kern="1200">
        <a:solidFill>
          <a:schemeClr val="tx1"/>
        </a:solidFill>
        <a:latin typeface="+mn-lt"/>
        <a:ea typeface="+mn-ea"/>
        <a:cs typeface="+mn-cs"/>
      </a:defRPr>
    </a:lvl5pPr>
    <a:lvl6pPr marL="10188132" algn="l" defTabSz="2037626" rtl="0" eaLnBrk="1" latinLnBrk="0" hangingPunct="1">
      <a:defRPr sz="8100" kern="1200">
        <a:solidFill>
          <a:schemeClr val="tx1"/>
        </a:solidFill>
        <a:latin typeface="+mn-lt"/>
        <a:ea typeface="+mn-ea"/>
        <a:cs typeface="+mn-cs"/>
      </a:defRPr>
    </a:lvl6pPr>
    <a:lvl7pPr marL="12225758" algn="l" defTabSz="2037626" rtl="0" eaLnBrk="1" latinLnBrk="0" hangingPunct="1">
      <a:defRPr sz="8100" kern="1200">
        <a:solidFill>
          <a:schemeClr val="tx1"/>
        </a:solidFill>
        <a:latin typeface="+mn-lt"/>
        <a:ea typeface="+mn-ea"/>
        <a:cs typeface="+mn-cs"/>
      </a:defRPr>
    </a:lvl7pPr>
    <a:lvl8pPr marL="14263384" algn="l" defTabSz="2037626" rtl="0" eaLnBrk="1" latinLnBrk="0" hangingPunct="1">
      <a:defRPr sz="8100" kern="1200">
        <a:solidFill>
          <a:schemeClr val="tx1"/>
        </a:solidFill>
        <a:latin typeface="+mn-lt"/>
        <a:ea typeface="+mn-ea"/>
        <a:cs typeface="+mn-cs"/>
      </a:defRPr>
    </a:lvl8pPr>
    <a:lvl9pPr marL="16301010" algn="l" defTabSz="2037626" rtl="0" eaLnBrk="1" latinLnBrk="0" hangingPunct="1">
      <a:defRPr sz="8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12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yse Zeynep Enkavi"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A40A1D"/>
    <a:srgbClr val="29B564"/>
    <a:srgbClr val="6CD2B0"/>
    <a:srgbClr val="CEF3E9"/>
    <a:srgbClr val="E9FAF6"/>
    <a:srgbClr val="00BE7F"/>
    <a:srgbClr val="E5F9F3"/>
    <a:srgbClr val="EEFBF7"/>
    <a:srgbClr val="F4FCFA"/>
    <a:srgbClr val="C7F1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364" autoAdjust="0"/>
    <p:restoredTop sz="99868" autoAdjust="0"/>
  </p:normalViewPr>
  <p:slideViewPr>
    <p:cSldViewPr snapToGrid="0" snapToObjects="1">
      <p:cViewPr varScale="1">
        <p:scale>
          <a:sx n="21" d="100"/>
          <a:sy n="21" d="100"/>
        </p:scale>
        <p:origin x="-1040" y="-176"/>
      </p:cViewPr>
      <p:guideLst>
        <p:guide orient="horz" pos="10368"/>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DD2877-6E47-914A-A562-5BB1D9253FFF}" type="datetimeFigureOut">
              <a:rPr lang="en-US" smtClean="0"/>
              <a:t>8/10/18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DD0D4B-4AAC-4145-81C5-0D35022A6FE9}" type="slidenum">
              <a:rPr lang="en-US" smtClean="0"/>
              <a:t>‹#›</a:t>
            </a:fld>
            <a:endParaRPr lang="en-US"/>
          </a:p>
        </p:txBody>
      </p:sp>
    </p:spTree>
    <p:extLst>
      <p:ext uri="{BB962C8B-B14F-4D97-AF65-F5344CB8AC3E}">
        <p14:creationId xmlns:p14="http://schemas.microsoft.com/office/powerpoint/2010/main" val="3849175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8C3FF2-16C4-3444-9527-EB6C5966600B}" type="datetimeFigureOut">
              <a:rPr lang="en-US" smtClean="0"/>
              <a:pPr/>
              <a:t>8/10/18</a:t>
            </a:fld>
            <a:endParaRPr lang="en-US"/>
          </a:p>
        </p:txBody>
      </p:sp>
      <p:sp>
        <p:nvSpPr>
          <p:cNvPr id="4" name="Slide Image Placeholder 3"/>
          <p:cNvSpPr>
            <a:spLocks noGrp="1" noRot="1" noChangeAspect="1"/>
          </p:cNvSpPr>
          <p:nvPr>
            <p:ph type="sldImg" idx="2"/>
          </p:nvPr>
        </p:nvSpPr>
        <p:spPr>
          <a:xfrm>
            <a:off x="1428750" y="685800"/>
            <a:ext cx="4000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4C17B3-A43F-F14E-98DF-9E9A96E1DCFC}" type="slidenum">
              <a:rPr lang="en-US" smtClean="0"/>
              <a:pPr/>
              <a:t>‹#›</a:t>
            </a:fld>
            <a:endParaRPr lang="en-US"/>
          </a:p>
        </p:txBody>
      </p:sp>
    </p:spTree>
    <p:extLst>
      <p:ext uri="{BB962C8B-B14F-4D97-AF65-F5344CB8AC3E}">
        <p14:creationId xmlns:p14="http://schemas.microsoft.com/office/powerpoint/2010/main" val="536864845"/>
      </p:ext>
    </p:extLst>
  </p:cSld>
  <p:clrMap bg1="lt1" tx1="dk1" bg2="lt2" tx2="dk2" accent1="accent1" accent2="accent2" accent3="accent3" accent4="accent4" accent5="accent5" accent6="accent6" hlink="hlink" folHlink="folHlink"/>
  <p:notesStyle>
    <a:lvl1pPr marL="0" algn="l" defTabSz="2037626" rtl="0" eaLnBrk="1" latinLnBrk="0" hangingPunct="1">
      <a:defRPr sz="5400" kern="1200">
        <a:solidFill>
          <a:schemeClr val="tx1"/>
        </a:solidFill>
        <a:latin typeface="+mn-lt"/>
        <a:ea typeface="+mn-ea"/>
        <a:cs typeface="+mn-cs"/>
      </a:defRPr>
    </a:lvl1pPr>
    <a:lvl2pPr marL="2037626" algn="l" defTabSz="2037626" rtl="0" eaLnBrk="1" latinLnBrk="0" hangingPunct="1">
      <a:defRPr sz="5400" kern="1200">
        <a:solidFill>
          <a:schemeClr val="tx1"/>
        </a:solidFill>
        <a:latin typeface="+mn-lt"/>
        <a:ea typeface="+mn-ea"/>
        <a:cs typeface="+mn-cs"/>
      </a:defRPr>
    </a:lvl2pPr>
    <a:lvl3pPr marL="4075252" algn="l" defTabSz="2037626" rtl="0" eaLnBrk="1" latinLnBrk="0" hangingPunct="1">
      <a:defRPr sz="5400" kern="1200">
        <a:solidFill>
          <a:schemeClr val="tx1"/>
        </a:solidFill>
        <a:latin typeface="+mn-lt"/>
        <a:ea typeface="+mn-ea"/>
        <a:cs typeface="+mn-cs"/>
      </a:defRPr>
    </a:lvl3pPr>
    <a:lvl4pPr marL="6112879" algn="l" defTabSz="2037626" rtl="0" eaLnBrk="1" latinLnBrk="0" hangingPunct="1">
      <a:defRPr sz="5400" kern="1200">
        <a:solidFill>
          <a:schemeClr val="tx1"/>
        </a:solidFill>
        <a:latin typeface="+mn-lt"/>
        <a:ea typeface="+mn-ea"/>
        <a:cs typeface="+mn-cs"/>
      </a:defRPr>
    </a:lvl4pPr>
    <a:lvl5pPr marL="8150506" algn="l" defTabSz="2037626" rtl="0" eaLnBrk="1" latinLnBrk="0" hangingPunct="1">
      <a:defRPr sz="5400" kern="1200">
        <a:solidFill>
          <a:schemeClr val="tx1"/>
        </a:solidFill>
        <a:latin typeface="+mn-lt"/>
        <a:ea typeface="+mn-ea"/>
        <a:cs typeface="+mn-cs"/>
      </a:defRPr>
    </a:lvl5pPr>
    <a:lvl6pPr marL="10188132" algn="l" defTabSz="2037626" rtl="0" eaLnBrk="1" latinLnBrk="0" hangingPunct="1">
      <a:defRPr sz="5400" kern="1200">
        <a:solidFill>
          <a:schemeClr val="tx1"/>
        </a:solidFill>
        <a:latin typeface="+mn-lt"/>
        <a:ea typeface="+mn-ea"/>
        <a:cs typeface="+mn-cs"/>
      </a:defRPr>
    </a:lvl6pPr>
    <a:lvl7pPr marL="12225758" algn="l" defTabSz="2037626" rtl="0" eaLnBrk="1" latinLnBrk="0" hangingPunct="1">
      <a:defRPr sz="5400" kern="1200">
        <a:solidFill>
          <a:schemeClr val="tx1"/>
        </a:solidFill>
        <a:latin typeface="+mn-lt"/>
        <a:ea typeface="+mn-ea"/>
        <a:cs typeface="+mn-cs"/>
      </a:defRPr>
    </a:lvl7pPr>
    <a:lvl8pPr marL="14263384" algn="l" defTabSz="2037626" rtl="0" eaLnBrk="1" latinLnBrk="0" hangingPunct="1">
      <a:defRPr sz="5400" kern="1200">
        <a:solidFill>
          <a:schemeClr val="tx1"/>
        </a:solidFill>
        <a:latin typeface="+mn-lt"/>
        <a:ea typeface="+mn-ea"/>
        <a:cs typeface="+mn-cs"/>
      </a:defRPr>
    </a:lvl8pPr>
    <a:lvl9pPr marL="16301010" algn="l" defTabSz="2037626" rtl="0" eaLnBrk="1" latinLnBrk="0" hangingPunct="1">
      <a:defRPr sz="5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685800"/>
            <a:ext cx="4000500" cy="3429000"/>
          </a:xfrm>
        </p:spPr>
      </p:sp>
      <p:sp>
        <p:nvSpPr>
          <p:cNvPr id="3" name="Notes Placeholder 2"/>
          <p:cNvSpPr>
            <a:spLocks noGrp="1"/>
          </p:cNvSpPr>
          <p:nvPr>
            <p:ph type="body" idx="1"/>
          </p:nvPr>
        </p:nvSpPr>
        <p:spPr/>
        <p:txBody>
          <a:bodyPr>
            <a:normAutofit fontScale="55000" lnSpcReduction="20000"/>
          </a:bodyPr>
          <a:lstStyle/>
          <a:p>
            <a:r>
              <a:rPr lang="en-US" sz="1200" dirty="0" smtClean="0"/>
              <a:t>-This study is an</a:t>
            </a:r>
            <a:r>
              <a:rPr lang="en-US" sz="1200" baseline="0" dirty="0" smtClean="0"/>
              <a:t> extension to our previous work in aging decision making</a:t>
            </a:r>
          </a:p>
          <a:p>
            <a:r>
              <a:rPr lang="en-US" sz="1200" baseline="0" dirty="0" smtClean="0"/>
              <a:t>-The paradox here is: as people get older they face more complicated decisions in life. </a:t>
            </a:r>
          </a:p>
          <a:p>
            <a:r>
              <a:rPr lang="en-US" sz="1200" baseline="0" dirty="0" smtClean="0"/>
              <a:t>-On the other hand, however, their cognitive abilities are declining. </a:t>
            </a:r>
          </a:p>
          <a:p>
            <a:r>
              <a:rPr lang="en-US" sz="1200" baseline="0" dirty="0" smtClean="0"/>
              <a:t>-How then are they able to make “good” decisions? How are they “wise”?</a:t>
            </a:r>
          </a:p>
          <a:p>
            <a:r>
              <a:rPr lang="en-US" sz="1200" baseline="0" dirty="0" smtClean="0"/>
              <a:t>-In our previous work we have shown that compensatory cognitive processes can account for this discrepancy. </a:t>
            </a:r>
          </a:p>
          <a:p>
            <a:r>
              <a:rPr lang="en-US" sz="1200" baseline="0" dirty="0" smtClean="0"/>
              <a:t>-Namely, as fluid intelligence (your working memory, ability to solve complex problems on the spot) declines your crystallized intelligence (your accumulated knowledge) increases. </a:t>
            </a:r>
          </a:p>
          <a:p>
            <a:r>
              <a:rPr lang="en-US" sz="1200" baseline="0" dirty="0" smtClean="0"/>
              <a:t>-In previous work, however, we have measured crystallized intelligence in a domain-general way like fluid intelligence. Using synonym, antonym and general knowledge tasks.</a:t>
            </a:r>
          </a:p>
          <a:p>
            <a:r>
              <a:rPr lang="en-US" sz="1200" baseline="0" dirty="0" smtClean="0"/>
              <a:t>-This is different than our previous work in that we are focusing in a real-world domain: financial decision making and we are not only comparing old people to young people but have a sample of people from all age groups </a:t>
            </a:r>
          </a:p>
          <a:p>
            <a:r>
              <a:rPr lang="en-US" sz="1200" baseline="0" dirty="0" smtClean="0"/>
              <a:t>-Furthermore we have expanded/improved/tailored our </a:t>
            </a:r>
            <a:r>
              <a:rPr lang="en-US" sz="1200" baseline="0" dirty="0" err="1" smtClean="0"/>
              <a:t>Gc</a:t>
            </a:r>
            <a:r>
              <a:rPr lang="en-US" sz="1200" baseline="0" dirty="0" smtClean="0"/>
              <a:t> measure to focus on this domain. So we have measured how financial literate people are and how much experience they have with financial products </a:t>
            </a:r>
          </a:p>
          <a:p>
            <a:r>
              <a:rPr lang="en-US" sz="1200" baseline="0" dirty="0" smtClean="0"/>
              <a:t>-What is fico: well it is quiet an important number actually. It is people’s credit scores. Asked in renting an apartment, buying a car or a house, applying for a credit card </a:t>
            </a:r>
            <a:r>
              <a:rPr lang="en-US" sz="1200" baseline="0" dirty="0" err="1" smtClean="0"/>
              <a:t>etc</a:t>
            </a:r>
            <a:endParaRPr lang="en-US" sz="1200" baseline="0" dirty="0" smtClean="0"/>
          </a:p>
          <a:p>
            <a:r>
              <a:rPr lang="en-US" sz="1200" baseline="0" dirty="0" smtClean="0"/>
              <a:t>-With all of these implications this measure places our study somewhere between a lab experiment and a field study. So this data set is quiet unique. </a:t>
            </a:r>
          </a:p>
          <a:p>
            <a:r>
              <a:rPr lang="en-US" sz="1200" baseline="0" dirty="0" smtClean="0"/>
              <a:t>-Given that fico is a historical measure older people are more likely to have higher scores: the more history you have the more likely you are to have a higher credit score, which implies and improvement in financial </a:t>
            </a:r>
            <a:r>
              <a:rPr lang="en-US" sz="1200" baseline="0" dirty="0" err="1" smtClean="0"/>
              <a:t>dm</a:t>
            </a:r>
            <a:r>
              <a:rPr lang="en-US" sz="1200" baseline="0" dirty="0" smtClean="0"/>
              <a:t> skill with age</a:t>
            </a:r>
          </a:p>
          <a:p>
            <a:r>
              <a:rPr lang="en-US" sz="1200" baseline="0" dirty="0" smtClean="0"/>
              <a:t>-But keeping this paradox of decision making skills and aging in mind it is difficult to explain this rise in credit scores</a:t>
            </a:r>
          </a:p>
          <a:p>
            <a:r>
              <a:rPr lang="en-US" sz="1200" baseline="0" dirty="0" smtClean="0"/>
              <a:t>-So here we combine what we know about compensatory cognitive abilities and real world measures</a:t>
            </a:r>
          </a:p>
          <a:p>
            <a:r>
              <a:rPr lang="en-US" sz="1200" baseline="0" dirty="0" smtClean="0"/>
              <a:t>-As our statistical method we use SEM. A combination of path and mediation analysis. Since we have so many different measures this method allows us to measure underlying constructs and examine the relationships between them establishing causal paths</a:t>
            </a:r>
          </a:p>
          <a:p>
            <a:r>
              <a:rPr lang="en-US" sz="1200" baseline="0" dirty="0" smtClean="0"/>
              <a:t>-What do we find: </a:t>
            </a:r>
          </a:p>
          <a:p>
            <a:r>
              <a:rPr lang="en-US" sz="1200" baseline="0" dirty="0" smtClean="0"/>
              <a:t>-So the CCC mechanism explains this increase</a:t>
            </a:r>
          </a:p>
          <a:p>
            <a:r>
              <a:rPr lang="en-US" sz="1200" baseline="0" dirty="0" smtClean="0"/>
              <a:t>-But we also have other personality and econ measures</a:t>
            </a:r>
          </a:p>
          <a:p>
            <a:r>
              <a:rPr lang="en-US" sz="1200" baseline="0" dirty="0" smtClean="0"/>
              <a:t>-So what else predicts fico </a:t>
            </a:r>
          </a:p>
          <a:p>
            <a:r>
              <a:rPr lang="en-US" sz="1200" baseline="0" dirty="0" smtClean="0"/>
              <a:t>-What we call economic phenotype here consists of measures often encountered in economics literature: relative risk attitude, delay discounting. Importantly we used multiple measures for these parameters as well.</a:t>
            </a:r>
          </a:p>
          <a:p>
            <a:r>
              <a:rPr lang="en-US" sz="1200" baseline="0" dirty="0" smtClean="0"/>
              <a:t>-So </a:t>
            </a:r>
            <a:r>
              <a:rPr lang="en-US" sz="1200" baseline="0" dirty="0" err="1" smtClean="0"/>
              <a:t>dospert</a:t>
            </a:r>
            <a:r>
              <a:rPr lang="en-US" sz="1200" baseline="0" dirty="0" smtClean="0"/>
              <a:t> is a self-administered questionnaire consisting of questions asking how likely people judge themselves to engage in certain activities involving risk</a:t>
            </a:r>
          </a:p>
          <a:p>
            <a:r>
              <a:rPr lang="en-US" sz="1200" baseline="0" dirty="0" smtClean="0"/>
              <a:t>-Lambda is the loss aversion parameter measured by an adaptive preference measurement task</a:t>
            </a:r>
          </a:p>
          <a:p>
            <a:r>
              <a:rPr lang="en-US" sz="1200" baseline="0" dirty="0" smtClean="0"/>
              <a:t>-Using the same task we can also estimate alpha (the probability distortion measure) and sigma (the curvature of the value function – diminishing sensitivity)</a:t>
            </a:r>
          </a:p>
          <a:p>
            <a:r>
              <a:rPr lang="en-US" sz="1200" baseline="0" dirty="0" smtClean="0"/>
              <a:t>-Beta and delta are measures of delay discounting (beta being the present bias and delta the discounting factor)</a:t>
            </a:r>
          </a:p>
          <a:p>
            <a:r>
              <a:rPr lang="en-US" sz="1200" baseline="0" dirty="0" smtClean="0"/>
              <a:t>-And a personality scale: Regulatory-</a:t>
            </a:r>
            <a:r>
              <a:rPr lang="en-US" sz="1200" baseline="0" smtClean="0"/>
              <a:t>Focus-Questionnaire: </a:t>
            </a:r>
            <a:r>
              <a:rPr lang="en-US" sz="1200" baseline="0" dirty="0" smtClean="0"/>
              <a:t>RFQ is scale with 11 questions and two psychometrically distinct subscales (promotion and prevention). Here we focus on the prevention subscale. This measures people’s subjective histories of prevention success (A sample question is: How often did you obey rules and regulations that were established by your parents?”. Regulatory focus is the way an individual approaches goals and consists of two orientations. Prevention orientation involves sensitivity to the presence or absence of negative outcomes and is characterized by strategies of avoiding losses and approaching non-losses. People are sensitive to the absence or presence of negative outcomes (So we can see how this could be related to people’s risk attitudes and eventually their credit scores)</a:t>
            </a:r>
          </a:p>
        </p:txBody>
      </p:sp>
      <p:sp>
        <p:nvSpPr>
          <p:cNvPr id="4" name="Slide Number Placeholder 3"/>
          <p:cNvSpPr>
            <a:spLocks noGrp="1"/>
          </p:cNvSpPr>
          <p:nvPr>
            <p:ph type="sldNum" sz="quarter" idx="10"/>
          </p:nvPr>
        </p:nvSpPr>
        <p:spPr/>
        <p:txBody>
          <a:bodyPr/>
          <a:lstStyle/>
          <a:p>
            <a:fld id="{ED4C17B3-A43F-F14E-98DF-9E9A96E1DCFC}" type="slidenum">
              <a:rPr lang="en-US" smtClean="0"/>
              <a:pPr/>
              <a:t>1</a:t>
            </a:fld>
            <a:endParaRPr lang="en-US"/>
          </a:p>
        </p:txBody>
      </p:sp>
    </p:spTree>
    <p:extLst>
      <p:ext uri="{BB962C8B-B14F-4D97-AF65-F5344CB8AC3E}">
        <p14:creationId xmlns:p14="http://schemas.microsoft.com/office/powerpoint/2010/main" val="87304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8"/>
            <a:ext cx="32644080" cy="7056119"/>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626" indent="0" algn="ctr">
              <a:buNone/>
              <a:defRPr>
                <a:solidFill>
                  <a:schemeClr val="tx1">
                    <a:tint val="75000"/>
                  </a:schemeClr>
                </a:solidFill>
              </a:defRPr>
            </a:lvl2pPr>
            <a:lvl3pPr marL="4075252" indent="0" algn="ctr">
              <a:buNone/>
              <a:defRPr>
                <a:solidFill>
                  <a:schemeClr val="tx1">
                    <a:tint val="75000"/>
                  </a:schemeClr>
                </a:solidFill>
              </a:defRPr>
            </a:lvl3pPr>
            <a:lvl4pPr marL="6112879" indent="0" algn="ctr">
              <a:buNone/>
              <a:defRPr>
                <a:solidFill>
                  <a:schemeClr val="tx1">
                    <a:tint val="75000"/>
                  </a:schemeClr>
                </a:solidFill>
              </a:defRPr>
            </a:lvl4pPr>
            <a:lvl5pPr marL="8150506" indent="0" algn="ctr">
              <a:buNone/>
              <a:defRPr>
                <a:solidFill>
                  <a:schemeClr val="tx1">
                    <a:tint val="75000"/>
                  </a:schemeClr>
                </a:solidFill>
              </a:defRPr>
            </a:lvl5pPr>
            <a:lvl6pPr marL="10188132" indent="0" algn="ctr">
              <a:buNone/>
              <a:defRPr>
                <a:solidFill>
                  <a:schemeClr val="tx1">
                    <a:tint val="75000"/>
                  </a:schemeClr>
                </a:solidFill>
              </a:defRPr>
            </a:lvl6pPr>
            <a:lvl7pPr marL="12225758" indent="0" algn="ctr">
              <a:buNone/>
              <a:defRPr>
                <a:solidFill>
                  <a:schemeClr val="tx1">
                    <a:tint val="75000"/>
                  </a:schemeClr>
                </a:solidFill>
              </a:defRPr>
            </a:lvl7pPr>
            <a:lvl8pPr marL="14263384" indent="0" algn="ctr">
              <a:buNone/>
              <a:defRPr>
                <a:solidFill>
                  <a:schemeClr val="tx1">
                    <a:tint val="75000"/>
                  </a:schemeClr>
                </a:solidFill>
              </a:defRPr>
            </a:lvl8pPr>
            <a:lvl9pPr marL="1630101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8/10/18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8/10/18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882609" y="1760223"/>
            <a:ext cx="6480813" cy="374446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40185" y="1760223"/>
            <a:ext cx="18802353" cy="374446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8/10/18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8/10/18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21153121"/>
            <a:ext cx="32644080" cy="6537960"/>
          </a:xfrm>
        </p:spPr>
        <p:txBody>
          <a:bodyPr anchor="t"/>
          <a:lstStyle>
            <a:lvl1pPr algn="l">
              <a:defRPr sz="179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6" y="13952227"/>
            <a:ext cx="32644080" cy="7200897"/>
          </a:xfrm>
        </p:spPr>
        <p:txBody>
          <a:bodyPr anchor="b"/>
          <a:lstStyle>
            <a:lvl1pPr marL="0" indent="0">
              <a:buNone/>
              <a:defRPr sz="8900">
                <a:solidFill>
                  <a:schemeClr val="tx1">
                    <a:tint val="75000"/>
                  </a:schemeClr>
                </a:solidFill>
              </a:defRPr>
            </a:lvl1pPr>
            <a:lvl2pPr marL="2037626" indent="0">
              <a:buNone/>
              <a:defRPr sz="8100">
                <a:solidFill>
                  <a:schemeClr val="tx1">
                    <a:tint val="75000"/>
                  </a:schemeClr>
                </a:solidFill>
              </a:defRPr>
            </a:lvl2pPr>
            <a:lvl3pPr marL="4075252" indent="0">
              <a:buNone/>
              <a:defRPr sz="7100">
                <a:solidFill>
                  <a:schemeClr val="tx1">
                    <a:tint val="75000"/>
                  </a:schemeClr>
                </a:solidFill>
              </a:defRPr>
            </a:lvl3pPr>
            <a:lvl4pPr marL="6112879" indent="0">
              <a:buNone/>
              <a:defRPr sz="6200">
                <a:solidFill>
                  <a:schemeClr val="tx1">
                    <a:tint val="75000"/>
                  </a:schemeClr>
                </a:solidFill>
              </a:defRPr>
            </a:lvl4pPr>
            <a:lvl5pPr marL="8150506" indent="0">
              <a:buNone/>
              <a:defRPr sz="6200">
                <a:solidFill>
                  <a:schemeClr val="tx1">
                    <a:tint val="75000"/>
                  </a:schemeClr>
                </a:solidFill>
              </a:defRPr>
            </a:lvl5pPr>
            <a:lvl6pPr marL="10188132" indent="0">
              <a:buNone/>
              <a:defRPr sz="6200">
                <a:solidFill>
                  <a:schemeClr val="tx1">
                    <a:tint val="75000"/>
                  </a:schemeClr>
                </a:solidFill>
              </a:defRPr>
            </a:lvl6pPr>
            <a:lvl7pPr marL="12225758" indent="0">
              <a:buNone/>
              <a:defRPr sz="6200">
                <a:solidFill>
                  <a:schemeClr val="tx1">
                    <a:tint val="75000"/>
                  </a:schemeClr>
                </a:solidFill>
              </a:defRPr>
            </a:lvl7pPr>
            <a:lvl8pPr marL="14263384" indent="0">
              <a:buNone/>
              <a:defRPr sz="6200">
                <a:solidFill>
                  <a:schemeClr val="tx1">
                    <a:tint val="75000"/>
                  </a:schemeClr>
                </a:solidFill>
              </a:defRPr>
            </a:lvl8pPr>
            <a:lvl9pPr marL="16301010"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EA0383-EA84-CF41-8911-55C3D60C640A}" type="datetimeFigureOut">
              <a:rPr lang="en-US" smtClean="0"/>
              <a:pPr/>
              <a:t>8/10/18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40183" y="10241282"/>
            <a:ext cx="12641580" cy="28963623"/>
          </a:xfrm>
        </p:spPr>
        <p:txBody>
          <a:bodyPr/>
          <a:lstStyle>
            <a:lvl1pPr>
              <a:defRPr sz="12500"/>
            </a:lvl1pPr>
            <a:lvl2pPr>
              <a:defRPr sz="10700"/>
            </a:lvl2pPr>
            <a:lvl3pPr>
              <a:defRPr sz="89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721843" y="10241282"/>
            <a:ext cx="12641580" cy="28963623"/>
          </a:xfrm>
        </p:spPr>
        <p:txBody>
          <a:bodyPr/>
          <a:lstStyle>
            <a:lvl1pPr>
              <a:defRPr sz="12500"/>
            </a:lvl1pPr>
            <a:lvl2pPr>
              <a:defRPr sz="10700"/>
            </a:lvl2pPr>
            <a:lvl3pPr>
              <a:defRPr sz="89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EA0383-EA84-CF41-8911-55C3D60C640A}" type="datetimeFigureOut">
              <a:rPr lang="en-US" smtClean="0"/>
              <a:pPr/>
              <a:t>8/10/18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3"/>
            <a:ext cx="3456432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3" y="7368543"/>
            <a:ext cx="16968789" cy="3070857"/>
          </a:xfrm>
        </p:spPr>
        <p:txBody>
          <a:bodyPr anchor="b"/>
          <a:lstStyle>
            <a:lvl1pPr marL="0" indent="0">
              <a:buNone/>
              <a:defRPr sz="10700" b="1"/>
            </a:lvl1pPr>
            <a:lvl2pPr marL="2037626" indent="0">
              <a:buNone/>
              <a:defRPr sz="8900" b="1"/>
            </a:lvl2pPr>
            <a:lvl3pPr marL="4075252" indent="0">
              <a:buNone/>
              <a:defRPr sz="8100" b="1"/>
            </a:lvl3pPr>
            <a:lvl4pPr marL="6112879" indent="0">
              <a:buNone/>
              <a:defRPr sz="7100" b="1"/>
            </a:lvl4pPr>
            <a:lvl5pPr marL="8150506" indent="0">
              <a:buNone/>
              <a:defRPr sz="7100" b="1"/>
            </a:lvl5pPr>
            <a:lvl6pPr marL="10188132" indent="0">
              <a:buNone/>
              <a:defRPr sz="7100" b="1"/>
            </a:lvl6pPr>
            <a:lvl7pPr marL="12225758" indent="0">
              <a:buNone/>
              <a:defRPr sz="7100" b="1"/>
            </a:lvl7pPr>
            <a:lvl8pPr marL="14263384" indent="0">
              <a:buNone/>
              <a:defRPr sz="7100" b="1"/>
            </a:lvl8pPr>
            <a:lvl9pPr marL="16301010"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920243" y="10439400"/>
            <a:ext cx="16968789" cy="18966183"/>
          </a:xfrm>
        </p:spPr>
        <p:txBody>
          <a:bodyPr/>
          <a:lstStyle>
            <a:lvl1pPr>
              <a:defRPr sz="10700"/>
            </a:lvl1pPr>
            <a:lvl2pPr>
              <a:defRPr sz="8900"/>
            </a:lvl2pPr>
            <a:lvl3pPr>
              <a:defRPr sz="81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10" y="7368543"/>
            <a:ext cx="16975453" cy="3070857"/>
          </a:xfrm>
        </p:spPr>
        <p:txBody>
          <a:bodyPr anchor="b"/>
          <a:lstStyle>
            <a:lvl1pPr marL="0" indent="0">
              <a:buNone/>
              <a:defRPr sz="10700" b="1"/>
            </a:lvl1pPr>
            <a:lvl2pPr marL="2037626" indent="0">
              <a:buNone/>
              <a:defRPr sz="8900" b="1"/>
            </a:lvl2pPr>
            <a:lvl3pPr marL="4075252" indent="0">
              <a:buNone/>
              <a:defRPr sz="8100" b="1"/>
            </a:lvl3pPr>
            <a:lvl4pPr marL="6112879" indent="0">
              <a:buNone/>
              <a:defRPr sz="7100" b="1"/>
            </a:lvl4pPr>
            <a:lvl5pPr marL="8150506" indent="0">
              <a:buNone/>
              <a:defRPr sz="7100" b="1"/>
            </a:lvl5pPr>
            <a:lvl6pPr marL="10188132" indent="0">
              <a:buNone/>
              <a:defRPr sz="7100" b="1"/>
            </a:lvl6pPr>
            <a:lvl7pPr marL="12225758" indent="0">
              <a:buNone/>
              <a:defRPr sz="7100" b="1"/>
            </a:lvl7pPr>
            <a:lvl8pPr marL="14263384" indent="0">
              <a:buNone/>
              <a:defRPr sz="7100" b="1"/>
            </a:lvl8pPr>
            <a:lvl9pPr marL="16301010"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9509110" y="10439400"/>
            <a:ext cx="16975453" cy="18966183"/>
          </a:xfrm>
        </p:spPr>
        <p:txBody>
          <a:bodyPr/>
          <a:lstStyle>
            <a:lvl1pPr>
              <a:defRPr sz="10700"/>
            </a:lvl1pPr>
            <a:lvl2pPr>
              <a:defRPr sz="8900"/>
            </a:lvl2pPr>
            <a:lvl3pPr>
              <a:defRPr sz="81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EA0383-EA84-CF41-8911-55C3D60C640A}" type="datetimeFigureOut">
              <a:rPr lang="en-US" smtClean="0"/>
              <a:pPr/>
              <a:t>8/10/18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EA0383-EA84-CF41-8911-55C3D60C640A}" type="datetimeFigureOut">
              <a:rPr lang="en-US" smtClean="0"/>
              <a:pPr/>
              <a:t>8/10/18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A0383-EA84-CF41-8911-55C3D60C640A}" type="datetimeFigureOut">
              <a:rPr lang="en-US" smtClean="0"/>
              <a:pPr/>
              <a:t>8/10/18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3" y="1310641"/>
            <a:ext cx="12634916" cy="557784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5015212" y="1310644"/>
            <a:ext cx="21469353" cy="28094943"/>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3" y="6888484"/>
            <a:ext cx="12634916" cy="22517103"/>
          </a:xfrm>
        </p:spPr>
        <p:txBody>
          <a:bodyPr/>
          <a:lstStyle>
            <a:lvl1pPr marL="0" indent="0">
              <a:buNone/>
              <a:defRPr sz="6200"/>
            </a:lvl1pPr>
            <a:lvl2pPr marL="2037626" indent="0">
              <a:buNone/>
              <a:defRPr sz="5400"/>
            </a:lvl2pPr>
            <a:lvl3pPr marL="4075252" indent="0">
              <a:buNone/>
              <a:defRPr sz="4400"/>
            </a:lvl3pPr>
            <a:lvl4pPr marL="6112879" indent="0">
              <a:buNone/>
              <a:defRPr sz="4000"/>
            </a:lvl4pPr>
            <a:lvl5pPr marL="8150506" indent="0">
              <a:buNone/>
              <a:defRPr sz="4000"/>
            </a:lvl5pPr>
            <a:lvl6pPr marL="10188132" indent="0">
              <a:buNone/>
              <a:defRPr sz="4000"/>
            </a:lvl6pPr>
            <a:lvl7pPr marL="12225758" indent="0">
              <a:buNone/>
              <a:defRPr sz="4000"/>
            </a:lvl7pPr>
            <a:lvl8pPr marL="14263384" indent="0">
              <a:buNone/>
              <a:defRPr sz="4000"/>
            </a:lvl8pPr>
            <a:lvl9pPr marL="1630101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A0383-EA84-CF41-8911-55C3D60C640A}" type="datetimeFigureOut">
              <a:rPr lang="en-US" smtClean="0"/>
              <a:pPr/>
              <a:t>8/10/18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9" y="23042882"/>
            <a:ext cx="23042880" cy="2720343"/>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7527609" y="2941319"/>
            <a:ext cx="23042880" cy="19751040"/>
          </a:xfrm>
        </p:spPr>
        <p:txBody>
          <a:bodyPr/>
          <a:lstStyle>
            <a:lvl1pPr marL="0" indent="0">
              <a:buNone/>
              <a:defRPr sz="14300"/>
            </a:lvl1pPr>
            <a:lvl2pPr marL="2037626" indent="0">
              <a:buNone/>
              <a:defRPr sz="12500"/>
            </a:lvl2pPr>
            <a:lvl3pPr marL="4075252" indent="0">
              <a:buNone/>
              <a:defRPr sz="10700"/>
            </a:lvl3pPr>
            <a:lvl4pPr marL="6112879" indent="0">
              <a:buNone/>
              <a:defRPr sz="8900"/>
            </a:lvl4pPr>
            <a:lvl5pPr marL="8150506" indent="0">
              <a:buNone/>
              <a:defRPr sz="8900"/>
            </a:lvl5pPr>
            <a:lvl6pPr marL="10188132" indent="0">
              <a:buNone/>
              <a:defRPr sz="8900"/>
            </a:lvl6pPr>
            <a:lvl7pPr marL="12225758" indent="0">
              <a:buNone/>
              <a:defRPr sz="8900"/>
            </a:lvl7pPr>
            <a:lvl8pPr marL="14263384" indent="0">
              <a:buNone/>
              <a:defRPr sz="8900"/>
            </a:lvl8pPr>
            <a:lvl9pPr marL="16301010" indent="0">
              <a:buNone/>
              <a:defRPr sz="8900"/>
            </a:lvl9pPr>
          </a:lstStyle>
          <a:p>
            <a:endParaRPr lang="en-US"/>
          </a:p>
        </p:txBody>
      </p:sp>
      <p:sp>
        <p:nvSpPr>
          <p:cNvPr id="4" name="Text Placeholder 3"/>
          <p:cNvSpPr>
            <a:spLocks noGrp="1"/>
          </p:cNvSpPr>
          <p:nvPr>
            <p:ph type="body" sz="half" idx="2"/>
          </p:nvPr>
        </p:nvSpPr>
        <p:spPr>
          <a:xfrm>
            <a:off x="7527609" y="25763225"/>
            <a:ext cx="23042880" cy="3863337"/>
          </a:xfrm>
        </p:spPr>
        <p:txBody>
          <a:bodyPr/>
          <a:lstStyle>
            <a:lvl1pPr marL="0" indent="0">
              <a:buNone/>
              <a:defRPr sz="6200"/>
            </a:lvl1pPr>
            <a:lvl2pPr marL="2037626" indent="0">
              <a:buNone/>
              <a:defRPr sz="5400"/>
            </a:lvl2pPr>
            <a:lvl3pPr marL="4075252" indent="0">
              <a:buNone/>
              <a:defRPr sz="4400"/>
            </a:lvl3pPr>
            <a:lvl4pPr marL="6112879" indent="0">
              <a:buNone/>
              <a:defRPr sz="4000"/>
            </a:lvl4pPr>
            <a:lvl5pPr marL="8150506" indent="0">
              <a:buNone/>
              <a:defRPr sz="4000"/>
            </a:lvl5pPr>
            <a:lvl6pPr marL="10188132" indent="0">
              <a:buNone/>
              <a:defRPr sz="4000"/>
            </a:lvl6pPr>
            <a:lvl7pPr marL="12225758" indent="0">
              <a:buNone/>
              <a:defRPr sz="4000"/>
            </a:lvl7pPr>
            <a:lvl8pPr marL="14263384" indent="0">
              <a:buNone/>
              <a:defRPr sz="4000"/>
            </a:lvl8pPr>
            <a:lvl9pPr marL="1630101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A0383-EA84-CF41-8911-55C3D60C640A}" type="datetimeFigureOut">
              <a:rPr lang="en-US" smtClean="0"/>
              <a:pPr/>
              <a:t>8/10/18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3"/>
            <a:ext cx="34564320" cy="5486400"/>
          </a:xfrm>
          <a:prstGeom prst="rect">
            <a:avLst/>
          </a:prstGeom>
        </p:spPr>
        <p:txBody>
          <a:bodyPr vert="horz" lIns="407526" tIns="203763" rIns="407526" bIns="20376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7"/>
            <a:ext cx="34564320" cy="21724621"/>
          </a:xfrm>
          <a:prstGeom prst="rect">
            <a:avLst/>
          </a:prstGeom>
        </p:spPr>
        <p:txBody>
          <a:bodyPr vert="horz" lIns="407526" tIns="203763" rIns="407526" bIns="20376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6"/>
            <a:ext cx="8961120" cy="1752599"/>
          </a:xfrm>
          <a:prstGeom prst="rect">
            <a:avLst/>
          </a:prstGeom>
        </p:spPr>
        <p:txBody>
          <a:bodyPr vert="horz" lIns="407526" tIns="203763" rIns="407526" bIns="203763" rtlCol="0" anchor="ctr"/>
          <a:lstStyle>
            <a:lvl1pPr algn="l">
              <a:defRPr sz="5400">
                <a:solidFill>
                  <a:schemeClr val="tx1">
                    <a:tint val="75000"/>
                  </a:schemeClr>
                </a:solidFill>
              </a:defRPr>
            </a:lvl1pPr>
          </a:lstStyle>
          <a:p>
            <a:fld id="{34EA0383-EA84-CF41-8911-55C3D60C640A}" type="datetimeFigureOut">
              <a:rPr lang="en-US" smtClean="0"/>
              <a:pPr/>
              <a:t>8/10/18</a:t>
            </a:fld>
            <a:endParaRPr lang="en-US"/>
          </a:p>
        </p:txBody>
      </p:sp>
      <p:sp>
        <p:nvSpPr>
          <p:cNvPr id="5" name="Footer Placeholder 4"/>
          <p:cNvSpPr>
            <a:spLocks noGrp="1"/>
          </p:cNvSpPr>
          <p:nvPr>
            <p:ph type="ftr" sz="quarter" idx="3"/>
          </p:nvPr>
        </p:nvSpPr>
        <p:spPr>
          <a:xfrm>
            <a:off x="13121640" y="30510486"/>
            <a:ext cx="12161520" cy="1752599"/>
          </a:xfrm>
          <a:prstGeom prst="rect">
            <a:avLst/>
          </a:prstGeom>
        </p:spPr>
        <p:txBody>
          <a:bodyPr vert="horz" lIns="407526" tIns="203763" rIns="407526" bIns="203763" rtlCol="0" anchor="ctr"/>
          <a:lstStyle>
            <a:lvl1pPr algn="ctr">
              <a:defRPr sz="5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6"/>
            <a:ext cx="8961120" cy="1752599"/>
          </a:xfrm>
          <a:prstGeom prst="rect">
            <a:avLst/>
          </a:prstGeom>
        </p:spPr>
        <p:txBody>
          <a:bodyPr vert="horz" lIns="407526" tIns="203763" rIns="407526" bIns="203763" rtlCol="0" anchor="ctr"/>
          <a:lstStyle>
            <a:lvl1pPr algn="r">
              <a:defRPr sz="5400">
                <a:solidFill>
                  <a:schemeClr val="tx1">
                    <a:tint val="75000"/>
                  </a:schemeClr>
                </a:solidFill>
              </a:defRPr>
            </a:lvl1pPr>
          </a:lstStyle>
          <a:p>
            <a:fld id="{E3BA61CB-AC67-2C4E-ADD9-5E8C482C56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37626" rtl="0" eaLnBrk="1" latinLnBrk="0" hangingPunct="1">
        <a:spcBef>
          <a:spcPct val="0"/>
        </a:spcBef>
        <a:buNone/>
        <a:defRPr sz="19600" kern="1200">
          <a:solidFill>
            <a:schemeClr val="tx1"/>
          </a:solidFill>
          <a:latin typeface="+mj-lt"/>
          <a:ea typeface="+mj-ea"/>
          <a:cs typeface="+mj-cs"/>
        </a:defRPr>
      </a:lvl1pPr>
    </p:titleStyle>
    <p:bodyStyle>
      <a:lvl1pPr marL="1528220" indent="-1528220" algn="l" defTabSz="2037626" rtl="0" eaLnBrk="1" latinLnBrk="0" hangingPunct="1">
        <a:spcBef>
          <a:spcPct val="20000"/>
        </a:spcBef>
        <a:buFont typeface="Arial"/>
        <a:buChar char="•"/>
        <a:defRPr sz="14300" kern="1200">
          <a:solidFill>
            <a:schemeClr val="tx1"/>
          </a:solidFill>
          <a:latin typeface="+mn-lt"/>
          <a:ea typeface="+mn-ea"/>
          <a:cs typeface="+mn-cs"/>
        </a:defRPr>
      </a:lvl1pPr>
      <a:lvl2pPr marL="3311143" indent="-1273516" algn="l" defTabSz="2037626" rtl="0" eaLnBrk="1" latinLnBrk="0" hangingPunct="1">
        <a:spcBef>
          <a:spcPct val="20000"/>
        </a:spcBef>
        <a:buFont typeface="Arial"/>
        <a:buChar char="–"/>
        <a:defRPr sz="12500" kern="1200">
          <a:solidFill>
            <a:schemeClr val="tx1"/>
          </a:solidFill>
          <a:latin typeface="+mn-lt"/>
          <a:ea typeface="+mn-ea"/>
          <a:cs typeface="+mn-cs"/>
        </a:defRPr>
      </a:lvl2pPr>
      <a:lvl3pPr marL="5094065" indent="-1018813" algn="l" defTabSz="2037626" rtl="0" eaLnBrk="1" latinLnBrk="0" hangingPunct="1">
        <a:spcBef>
          <a:spcPct val="20000"/>
        </a:spcBef>
        <a:buFont typeface="Arial"/>
        <a:buChar char="•"/>
        <a:defRPr sz="10700" kern="1200">
          <a:solidFill>
            <a:schemeClr val="tx1"/>
          </a:solidFill>
          <a:latin typeface="+mn-lt"/>
          <a:ea typeface="+mn-ea"/>
          <a:cs typeface="+mn-cs"/>
        </a:defRPr>
      </a:lvl3pPr>
      <a:lvl4pPr marL="7131692" indent="-1018813" algn="l" defTabSz="2037626" rtl="0" eaLnBrk="1" latinLnBrk="0" hangingPunct="1">
        <a:spcBef>
          <a:spcPct val="20000"/>
        </a:spcBef>
        <a:buFont typeface="Arial"/>
        <a:buChar char="–"/>
        <a:defRPr sz="8900" kern="1200">
          <a:solidFill>
            <a:schemeClr val="tx1"/>
          </a:solidFill>
          <a:latin typeface="+mn-lt"/>
          <a:ea typeface="+mn-ea"/>
          <a:cs typeface="+mn-cs"/>
        </a:defRPr>
      </a:lvl4pPr>
      <a:lvl5pPr marL="9169319" indent="-1018813" algn="l" defTabSz="2037626" rtl="0" eaLnBrk="1" latinLnBrk="0" hangingPunct="1">
        <a:spcBef>
          <a:spcPct val="20000"/>
        </a:spcBef>
        <a:buFont typeface="Arial"/>
        <a:buChar char="»"/>
        <a:defRPr sz="8900" kern="1200">
          <a:solidFill>
            <a:schemeClr val="tx1"/>
          </a:solidFill>
          <a:latin typeface="+mn-lt"/>
          <a:ea typeface="+mn-ea"/>
          <a:cs typeface="+mn-cs"/>
        </a:defRPr>
      </a:lvl5pPr>
      <a:lvl6pPr marL="11206945" indent="-1018813" algn="l" defTabSz="2037626" rtl="0" eaLnBrk="1" latinLnBrk="0" hangingPunct="1">
        <a:spcBef>
          <a:spcPct val="20000"/>
        </a:spcBef>
        <a:buFont typeface="Arial"/>
        <a:buChar char="•"/>
        <a:defRPr sz="8900" kern="1200">
          <a:solidFill>
            <a:schemeClr val="tx1"/>
          </a:solidFill>
          <a:latin typeface="+mn-lt"/>
          <a:ea typeface="+mn-ea"/>
          <a:cs typeface="+mn-cs"/>
        </a:defRPr>
      </a:lvl6pPr>
      <a:lvl7pPr marL="13244571" indent="-1018813" algn="l" defTabSz="2037626" rtl="0" eaLnBrk="1" latinLnBrk="0" hangingPunct="1">
        <a:spcBef>
          <a:spcPct val="20000"/>
        </a:spcBef>
        <a:buFont typeface="Arial"/>
        <a:buChar char="•"/>
        <a:defRPr sz="8900" kern="1200">
          <a:solidFill>
            <a:schemeClr val="tx1"/>
          </a:solidFill>
          <a:latin typeface="+mn-lt"/>
          <a:ea typeface="+mn-ea"/>
          <a:cs typeface="+mn-cs"/>
        </a:defRPr>
      </a:lvl7pPr>
      <a:lvl8pPr marL="15282197" indent="-1018813" algn="l" defTabSz="2037626" rtl="0" eaLnBrk="1" latinLnBrk="0" hangingPunct="1">
        <a:spcBef>
          <a:spcPct val="20000"/>
        </a:spcBef>
        <a:buFont typeface="Arial"/>
        <a:buChar char="•"/>
        <a:defRPr sz="8900" kern="1200">
          <a:solidFill>
            <a:schemeClr val="tx1"/>
          </a:solidFill>
          <a:latin typeface="+mn-lt"/>
          <a:ea typeface="+mn-ea"/>
          <a:cs typeface="+mn-cs"/>
        </a:defRPr>
      </a:lvl8pPr>
      <a:lvl9pPr marL="17319823" indent="-1018813" algn="l" defTabSz="2037626" rtl="0" eaLnBrk="1" latinLnBrk="0" hangingPunct="1">
        <a:spcBef>
          <a:spcPct val="20000"/>
        </a:spcBef>
        <a:buFont typeface="Arial"/>
        <a:buChar char="•"/>
        <a:defRPr sz="8900" kern="1200">
          <a:solidFill>
            <a:schemeClr val="tx1"/>
          </a:solidFill>
          <a:latin typeface="+mn-lt"/>
          <a:ea typeface="+mn-ea"/>
          <a:cs typeface="+mn-cs"/>
        </a:defRPr>
      </a:lvl9pPr>
    </p:bodyStyle>
    <p:otherStyle>
      <a:defPPr>
        <a:defRPr lang="en-US"/>
      </a:defPPr>
      <a:lvl1pPr marL="0" algn="l" defTabSz="2037626" rtl="0" eaLnBrk="1" latinLnBrk="0" hangingPunct="1">
        <a:defRPr sz="8100" kern="1200">
          <a:solidFill>
            <a:schemeClr val="tx1"/>
          </a:solidFill>
          <a:latin typeface="+mn-lt"/>
          <a:ea typeface="+mn-ea"/>
          <a:cs typeface="+mn-cs"/>
        </a:defRPr>
      </a:lvl1pPr>
      <a:lvl2pPr marL="2037626" algn="l" defTabSz="2037626" rtl="0" eaLnBrk="1" latinLnBrk="0" hangingPunct="1">
        <a:defRPr sz="8100" kern="1200">
          <a:solidFill>
            <a:schemeClr val="tx1"/>
          </a:solidFill>
          <a:latin typeface="+mn-lt"/>
          <a:ea typeface="+mn-ea"/>
          <a:cs typeface="+mn-cs"/>
        </a:defRPr>
      </a:lvl2pPr>
      <a:lvl3pPr marL="4075252" algn="l" defTabSz="2037626" rtl="0" eaLnBrk="1" latinLnBrk="0" hangingPunct="1">
        <a:defRPr sz="8100" kern="1200">
          <a:solidFill>
            <a:schemeClr val="tx1"/>
          </a:solidFill>
          <a:latin typeface="+mn-lt"/>
          <a:ea typeface="+mn-ea"/>
          <a:cs typeface="+mn-cs"/>
        </a:defRPr>
      </a:lvl3pPr>
      <a:lvl4pPr marL="6112879" algn="l" defTabSz="2037626" rtl="0" eaLnBrk="1" latinLnBrk="0" hangingPunct="1">
        <a:defRPr sz="8100" kern="1200">
          <a:solidFill>
            <a:schemeClr val="tx1"/>
          </a:solidFill>
          <a:latin typeface="+mn-lt"/>
          <a:ea typeface="+mn-ea"/>
          <a:cs typeface="+mn-cs"/>
        </a:defRPr>
      </a:lvl4pPr>
      <a:lvl5pPr marL="8150506" algn="l" defTabSz="2037626" rtl="0" eaLnBrk="1" latinLnBrk="0" hangingPunct="1">
        <a:defRPr sz="8100" kern="1200">
          <a:solidFill>
            <a:schemeClr val="tx1"/>
          </a:solidFill>
          <a:latin typeface="+mn-lt"/>
          <a:ea typeface="+mn-ea"/>
          <a:cs typeface="+mn-cs"/>
        </a:defRPr>
      </a:lvl5pPr>
      <a:lvl6pPr marL="10188132" algn="l" defTabSz="2037626" rtl="0" eaLnBrk="1" latinLnBrk="0" hangingPunct="1">
        <a:defRPr sz="8100" kern="1200">
          <a:solidFill>
            <a:schemeClr val="tx1"/>
          </a:solidFill>
          <a:latin typeface="+mn-lt"/>
          <a:ea typeface="+mn-ea"/>
          <a:cs typeface="+mn-cs"/>
        </a:defRPr>
      </a:lvl6pPr>
      <a:lvl7pPr marL="12225758" algn="l" defTabSz="2037626" rtl="0" eaLnBrk="1" latinLnBrk="0" hangingPunct="1">
        <a:defRPr sz="8100" kern="1200">
          <a:solidFill>
            <a:schemeClr val="tx1"/>
          </a:solidFill>
          <a:latin typeface="+mn-lt"/>
          <a:ea typeface="+mn-ea"/>
          <a:cs typeface="+mn-cs"/>
        </a:defRPr>
      </a:lvl7pPr>
      <a:lvl8pPr marL="14263384" algn="l" defTabSz="2037626" rtl="0" eaLnBrk="1" latinLnBrk="0" hangingPunct="1">
        <a:defRPr sz="8100" kern="1200">
          <a:solidFill>
            <a:schemeClr val="tx1"/>
          </a:solidFill>
          <a:latin typeface="+mn-lt"/>
          <a:ea typeface="+mn-ea"/>
          <a:cs typeface="+mn-cs"/>
        </a:defRPr>
      </a:lvl8pPr>
      <a:lvl9pPr marL="16301010" algn="l" defTabSz="2037626"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hyperlink" Target="https://expfactory.github.io/table.html" TargetMode="External"/><Relationship Id="rId6" Type="http://schemas.openxmlformats.org/officeDocument/2006/relationships/hyperlink" Target="goo.gl%5CgM7Pgr"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5348" y="465737"/>
            <a:ext cx="37819451" cy="4658822"/>
          </a:xfrm>
          <a:prstGeom prst="rect">
            <a:avLst/>
          </a:prstGeom>
          <a:ln>
            <a:noFill/>
          </a:ln>
        </p:spPr>
        <p:style>
          <a:lnRef idx="2">
            <a:schemeClr val="dk1"/>
          </a:lnRef>
          <a:fillRef idx="1">
            <a:schemeClr val="lt1"/>
          </a:fillRef>
          <a:effectRef idx="0">
            <a:schemeClr val="dk1"/>
          </a:effectRef>
          <a:fontRef idx="minor">
            <a:schemeClr val="dk1"/>
          </a:fontRef>
        </p:style>
        <p:txBody>
          <a:bodyPr wrap="square" lIns="407526" tIns="203763" rIns="407526" bIns="203763" rtlCol="0">
            <a:spAutoFit/>
          </a:bodyPr>
          <a:lstStyle/>
          <a:p>
            <a:r>
              <a:rPr lang="en-US" sz="8700" dirty="0" smtClean="0">
                <a:latin typeface="Arial"/>
                <a:cs typeface="Arial"/>
              </a:rPr>
              <a:t>A large-scale </a:t>
            </a:r>
            <a:r>
              <a:rPr lang="en-US" sz="8700" dirty="0" smtClean="0">
                <a:latin typeface="Arial"/>
                <a:cs typeface="Arial"/>
              </a:rPr>
              <a:t>comparison of cognitive task measures: raw measures vs. model parameters </a:t>
            </a:r>
            <a:r>
              <a:rPr lang="en-US" sz="8700" dirty="0" smtClean="0">
                <a:latin typeface="Arial"/>
                <a:cs typeface="Arial"/>
              </a:rPr>
              <a:t>for individual difference analyses</a:t>
            </a:r>
            <a:endParaRPr lang="en-US" sz="8700" dirty="0">
              <a:latin typeface="Arial"/>
              <a:cs typeface="Arial"/>
            </a:endParaRPr>
          </a:p>
          <a:p>
            <a:r>
              <a:rPr lang="en-US" sz="6000" dirty="0" smtClean="0">
                <a:latin typeface="Arial"/>
                <a:cs typeface="Arial"/>
              </a:rPr>
              <a:t>A. Zeynep Enkavi, Ian </a:t>
            </a:r>
            <a:r>
              <a:rPr lang="en-US" sz="6000" dirty="0" smtClean="0">
                <a:latin typeface="Arial"/>
                <a:cs typeface="Arial"/>
              </a:rPr>
              <a:t>W. </a:t>
            </a:r>
            <a:r>
              <a:rPr lang="en-US" sz="6000" dirty="0" smtClean="0">
                <a:latin typeface="Arial"/>
                <a:cs typeface="Arial"/>
              </a:rPr>
              <a:t>Eisenberg, Patrick </a:t>
            </a:r>
            <a:r>
              <a:rPr lang="en-US" sz="6000" dirty="0" smtClean="0">
                <a:latin typeface="Arial"/>
                <a:cs typeface="Arial"/>
              </a:rPr>
              <a:t>G. </a:t>
            </a:r>
            <a:r>
              <a:rPr lang="en-US" sz="6000" dirty="0" err="1" smtClean="0">
                <a:latin typeface="Arial"/>
                <a:cs typeface="Arial"/>
              </a:rPr>
              <a:t>Bissett</a:t>
            </a:r>
            <a:r>
              <a:rPr lang="en-US" sz="6000" dirty="0" smtClean="0">
                <a:latin typeface="Arial"/>
                <a:cs typeface="Arial"/>
              </a:rPr>
              <a:t>, Russell A</a:t>
            </a:r>
            <a:r>
              <a:rPr lang="en-US" sz="6000" dirty="0" smtClean="0">
                <a:latin typeface="Arial"/>
                <a:cs typeface="Arial"/>
              </a:rPr>
              <a:t>. </a:t>
            </a:r>
            <a:r>
              <a:rPr lang="en-US" sz="6000" dirty="0" err="1" smtClean="0">
                <a:latin typeface="Arial"/>
                <a:cs typeface="Arial"/>
              </a:rPr>
              <a:t>Poldrack</a:t>
            </a:r>
            <a:endParaRPr lang="en-US" sz="6000" baseline="30000" dirty="0">
              <a:latin typeface="Arial"/>
              <a:cs typeface="Arial"/>
            </a:endParaRPr>
          </a:p>
          <a:p>
            <a:r>
              <a:rPr lang="en-US" sz="4200" dirty="0" smtClean="0">
                <a:solidFill>
                  <a:schemeClr val="bg1">
                    <a:lumMod val="50000"/>
                  </a:schemeClr>
                </a:solidFill>
                <a:latin typeface="Arial"/>
                <a:cs typeface="Arial"/>
              </a:rPr>
              <a:t>Department </a:t>
            </a:r>
            <a:r>
              <a:rPr lang="en-US" sz="4200" dirty="0" smtClean="0">
                <a:solidFill>
                  <a:schemeClr val="bg1">
                    <a:lumMod val="50000"/>
                  </a:schemeClr>
                </a:solidFill>
                <a:latin typeface="Arial"/>
                <a:cs typeface="Arial"/>
              </a:rPr>
              <a:t>of Psychology, Stanford University, </a:t>
            </a:r>
            <a:r>
              <a:rPr lang="en-US" sz="4200" baseline="30000" dirty="0" smtClean="0">
                <a:solidFill>
                  <a:schemeClr val="bg1">
                    <a:lumMod val="50000"/>
                  </a:schemeClr>
                </a:solidFill>
                <a:latin typeface="Arial"/>
                <a:cs typeface="Arial"/>
              </a:rPr>
              <a:t>2</a:t>
            </a:r>
            <a:r>
              <a:rPr lang="en-US" sz="4200" dirty="0" smtClean="0">
                <a:solidFill>
                  <a:schemeClr val="bg1">
                    <a:lumMod val="50000"/>
                  </a:schemeClr>
                </a:solidFill>
                <a:latin typeface="Arial"/>
                <a:cs typeface="Arial"/>
              </a:rPr>
              <a:t>Department of </a:t>
            </a:r>
            <a:r>
              <a:rPr lang="en-US" sz="4200" dirty="0" smtClean="0">
                <a:solidFill>
                  <a:schemeClr val="bg1">
                    <a:lumMod val="50000"/>
                  </a:schemeClr>
                </a:solidFill>
                <a:latin typeface="Arial"/>
                <a:cs typeface="Arial"/>
              </a:rPr>
              <a:t>Psychology</a:t>
            </a:r>
            <a:endParaRPr lang="en-US" sz="4200" baseline="30000" dirty="0">
              <a:solidFill>
                <a:schemeClr val="bg1">
                  <a:lumMod val="50000"/>
                </a:schemeClr>
              </a:solidFill>
              <a:latin typeface="Arial"/>
              <a:cs typeface="Arial"/>
            </a:endParaRPr>
          </a:p>
        </p:txBody>
      </p:sp>
      <p:sp>
        <p:nvSpPr>
          <p:cNvPr id="39" name="Text Box 424"/>
          <p:cNvSpPr txBox="1">
            <a:spLocks noChangeArrowheads="1"/>
          </p:cNvSpPr>
          <p:nvPr/>
        </p:nvSpPr>
        <p:spPr bwMode="auto">
          <a:xfrm>
            <a:off x="466343" y="5381666"/>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Introduction</a:t>
            </a:r>
            <a:endParaRPr lang="en-US" sz="5000" dirty="0">
              <a:solidFill>
                <a:schemeClr val="bg1"/>
              </a:solidFill>
              <a:latin typeface="Arial"/>
              <a:cs typeface="Arial"/>
            </a:endParaRPr>
          </a:p>
        </p:txBody>
      </p:sp>
      <p:sp>
        <p:nvSpPr>
          <p:cNvPr id="38" name="Frame 37"/>
          <p:cNvSpPr/>
          <p:nvPr/>
        </p:nvSpPr>
        <p:spPr>
          <a:xfrm>
            <a:off x="471431" y="5394944"/>
            <a:ext cx="9769848" cy="27317628"/>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dirty="0">
              <a:solidFill>
                <a:schemeClr val="tx1"/>
              </a:solidFill>
            </a:endParaRPr>
          </a:p>
        </p:txBody>
      </p:sp>
      <p:pic>
        <p:nvPicPr>
          <p:cNvPr id="18" name="Picture 17" descr="SUSig_Seal_StnfrdOnly_Lef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37812" y="2048255"/>
            <a:ext cx="6002095" cy="2256140"/>
          </a:xfrm>
          <a:prstGeom prst="rect">
            <a:avLst/>
          </a:prstGeom>
        </p:spPr>
      </p:pic>
      <p:pic>
        <p:nvPicPr>
          <p:cNvPr id="5" name="Picture 4" descr="NIH_Master_Logo_2Color-JPG.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56796" y="3781025"/>
            <a:ext cx="10083111" cy="1554480"/>
          </a:xfrm>
          <a:prstGeom prst="rect">
            <a:avLst/>
          </a:prstGeom>
        </p:spPr>
      </p:pic>
      <p:sp>
        <p:nvSpPr>
          <p:cNvPr id="20" name="Text Box 424"/>
          <p:cNvSpPr txBox="1">
            <a:spLocks noChangeArrowheads="1"/>
          </p:cNvSpPr>
          <p:nvPr/>
        </p:nvSpPr>
        <p:spPr bwMode="auto">
          <a:xfrm>
            <a:off x="471431" y="13848930"/>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Methods</a:t>
            </a:r>
            <a:endParaRPr lang="en-US" sz="5000" dirty="0">
              <a:solidFill>
                <a:schemeClr val="bg1"/>
              </a:solidFill>
              <a:latin typeface="Arial"/>
              <a:cs typeface="Arial"/>
            </a:endParaRPr>
          </a:p>
        </p:txBody>
      </p:sp>
      <p:sp>
        <p:nvSpPr>
          <p:cNvPr id="44" name="Rectangle 43"/>
          <p:cNvSpPr/>
          <p:nvPr/>
        </p:nvSpPr>
        <p:spPr>
          <a:xfrm>
            <a:off x="466343" y="6289336"/>
            <a:ext cx="9774936" cy="7426664"/>
          </a:xfrm>
          <a:prstGeom prst="rect">
            <a:avLst/>
          </a:prstGeom>
          <a:noFill/>
        </p:spPr>
        <p:txBody>
          <a:bodyPr wrap="square" lIns="274320" rIns="274320" rtlCol="0">
            <a:noAutofit/>
          </a:bodyPr>
          <a:lstStyle/>
          <a:p>
            <a:pPr>
              <a:buFont typeface="Arial"/>
              <a:buChar char="•"/>
            </a:pPr>
            <a:r>
              <a:rPr lang="en-US" sz="4400" dirty="0" smtClean="0">
                <a:latin typeface="Arial"/>
                <a:cs typeface="Arial"/>
              </a:rPr>
              <a:t> Psychological literature is rich with measures of </a:t>
            </a:r>
            <a:r>
              <a:rPr lang="en-US" sz="4400" dirty="0">
                <a:latin typeface="Arial"/>
                <a:cs typeface="Arial"/>
              </a:rPr>
              <a:t>i</a:t>
            </a:r>
            <a:r>
              <a:rPr lang="en-US" sz="4400" dirty="0" smtClean="0">
                <a:latin typeface="Arial"/>
                <a:cs typeface="Arial"/>
              </a:rPr>
              <a:t>mpulsivity, self-control, </a:t>
            </a:r>
            <a:r>
              <a:rPr lang="en-US" sz="4400" dirty="0">
                <a:latin typeface="Arial"/>
                <a:cs typeface="Arial"/>
              </a:rPr>
              <a:t>inhibition, delay discounting etc.</a:t>
            </a:r>
          </a:p>
          <a:p>
            <a:pPr>
              <a:buFont typeface="Arial"/>
              <a:buChar char="•"/>
            </a:pPr>
            <a:r>
              <a:rPr lang="en-US" sz="4400" dirty="0" smtClean="0">
                <a:latin typeface="Arial"/>
                <a:cs typeface="Arial"/>
              </a:rPr>
              <a:t> These </a:t>
            </a:r>
            <a:r>
              <a:rPr lang="en-US" sz="4400" dirty="0">
                <a:latin typeface="Arial"/>
                <a:cs typeface="Arial"/>
              </a:rPr>
              <a:t>measures are often assumed to capture trait-like individual differences without evaluating their stability over time</a:t>
            </a:r>
            <a:r>
              <a:rPr lang="en-US" sz="4400" dirty="0" smtClean="0">
                <a:latin typeface="Arial"/>
                <a:cs typeface="Arial"/>
              </a:rPr>
              <a:t>.</a:t>
            </a:r>
            <a:endParaRPr lang="en-US" sz="4400" dirty="0">
              <a:latin typeface="Arial"/>
              <a:cs typeface="Arial"/>
            </a:endParaRPr>
          </a:p>
          <a:p>
            <a:pPr>
              <a:buFont typeface="Arial"/>
              <a:buChar char="•"/>
            </a:pPr>
            <a:r>
              <a:rPr lang="en-US" sz="4400" dirty="0" smtClean="0">
                <a:latin typeface="Arial"/>
                <a:cs typeface="Arial"/>
              </a:rPr>
              <a:t> We present a comprehensive literature review as well as novel analyses on a new large dataset containing both types of measures</a:t>
            </a:r>
            <a:endParaRPr lang="en-US" sz="4400" dirty="0">
              <a:latin typeface="Arial"/>
              <a:cs typeface="Arial"/>
            </a:endParaRPr>
          </a:p>
        </p:txBody>
      </p:sp>
      <p:sp>
        <p:nvSpPr>
          <p:cNvPr id="48" name="Rectangle 47"/>
          <p:cNvSpPr/>
          <p:nvPr/>
        </p:nvSpPr>
        <p:spPr>
          <a:xfrm>
            <a:off x="461255" y="14684527"/>
            <a:ext cx="9774936" cy="7384182"/>
          </a:xfrm>
          <a:prstGeom prst="rect">
            <a:avLst/>
          </a:prstGeom>
          <a:noFill/>
        </p:spPr>
        <p:txBody>
          <a:bodyPr wrap="square" lIns="274320" rIns="274320" rtlCol="0">
            <a:noAutofit/>
          </a:bodyPr>
          <a:lstStyle/>
          <a:p>
            <a:pPr>
              <a:buFont typeface="Arial"/>
              <a:buChar char="•"/>
            </a:pPr>
            <a:r>
              <a:rPr lang="en-US" sz="4400" dirty="0" smtClean="0">
                <a:latin typeface="Arial"/>
                <a:cs typeface="Arial"/>
              </a:rPr>
              <a:t> Battery consisted of 37 cognitive tasks and 23 questionnaires putatively related to self-regulation </a:t>
            </a:r>
            <a:r>
              <a:rPr lang="en-US" sz="4400" dirty="0" smtClean="0">
                <a:latin typeface="Arial"/>
                <a:cs typeface="Arial"/>
                <a:hlinkClick r:id="rId5"/>
              </a:rPr>
              <a:t>https:</a:t>
            </a:r>
            <a:r>
              <a:rPr lang="en-US" sz="4400" dirty="0">
                <a:latin typeface="Arial"/>
                <a:cs typeface="Arial"/>
                <a:hlinkClick r:id="rId5"/>
              </a:rPr>
              <a:t>//expfactory.github.io/</a:t>
            </a:r>
            <a:r>
              <a:rPr lang="en-US" sz="4400" dirty="0" smtClean="0">
                <a:latin typeface="Arial"/>
                <a:cs typeface="Arial"/>
                <a:hlinkClick r:id="rId5"/>
              </a:rPr>
              <a:t>table.html</a:t>
            </a:r>
            <a:endParaRPr lang="en-US" sz="4400" dirty="0" smtClean="0">
              <a:latin typeface="Arial"/>
              <a:cs typeface="Arial"/>
            </a:endParaRPr>
          </a:p>
          <a:p>
            <a:pPr>
              <a:buFont typeface="Arial"/>
              <a:buChar char="•"/>
            </a:pPr>
            <a:r>
              <a:rPr lang="en-US" sz="4400" dirty="0" smtClean="0">
                <a:latin typeface="Arial"/>
                <a:cs typeface="Arial"/>
              </a:rPr>
              <a:t> N</a:t>
            </a:r>
            <a:r>
              <a:rPr lang="en-US" sz="4400" dirty="0">
                <a:latin typeface="Arial"/>
                <a:cs typeface="Arial"/>
              </a:rPr>
              <a:t>=</a:t>
            </a:r>
            <a:r>
              <a:rPr lang="en-US" sz="4400" dirty="0" smtClean="0">
                <a:latin typeface="Arial"/>
                <a:cs typeface="Arial"/>
              </a:rPr>
              <a:t>150 passed QC</a:t>
            </a:r>
          </a:p>
          <a:p>
            <a:pPr>
              <a:buFont typeface="Arial"/>
              <a:buChar char="•"/>
            </a:pPr>
            <a:r>
              <a:rPr lang="en-US" sz="4400" dirty="0">
                <a:latin typeface="Arial"/>
                <a:cs typeface="Arial"/>
              </a:rPr>
              <a:t> </a:t>
            </a:r>
            <a:r>
              <a:rPr lang="en-US" sz="4400" dirty="0" smtClean="0">
                <a:latin typeface="Arial"/>
                <a:cs typeface="Arial"/>
              </a:rPr>
              <a:t>Average retest delay = 115 days (range = 60 - 228 days)</a:t>
            </a:r>
          </a:p>
          <a:p>
            <a:pPr>
              <a:buFont typeface="Arial"/>
              <a:buChar char="•"/>
            </a:pPr>
            <a:r>
              <a:rPr lang="en-US" sz="4400" dirty="0">
                <a:latin typeface="Arial"/>
                <a:cs typeface="Arial"/>
              </a:rPr>
              <a:t> </a:t>
            </a:r>
            <a:r>
              <a:rPr lang="en-US" sz="4400" dirty="0" smtClean="0">
                <a:latin typeface="Arial"/>
                <a:cs typeface="Arial"/>
              </a:rPr>
              <a:t>ICC’s were used as the main retest reliability metric (no changes with Spearman or Pearson correlations)</a:t>
            </a:r>
          </a:p>
          <a:p>
            <a:pPr>
              <a:buFont typeface="Arial"/>
              <a:buChar char="•"/>
            </a:pPr>
            <a:r>
              <a:rPr lang="en-US" sz="4400" dirty="0">
                <a:latin typeface="Arial"/>
                <a:cs typeface="Arial"/>
              </a:rPr>
              <a:t> </a:t>
            </a:r>
            <a:r>
              <a:rPr lang="en-US" sz="4400" dirty="0" smtClean="0">
                <a:latin typeface="Arial"/>
                <a:cs typeface="Arial"/>
              </a:rPr>
              <a:t>Bootstrapped reliabilities (n = 1000)</a:t>
            </a:r>
          </a:p>
        </p:txBody>
      </p:sp>
      <p:sp>
        <p:nvSpPr>
          <p:cNvPr id="49" name="Text Box 354"/>
          <p:cNvSpPr txBox="1">
            <a:spLocks noChangeArrowheads="1"/>
          </p:cNvSpPr>
          <p:nvPr/>
        </p:nvSpPr>
        <p:spPr bwMode="auto">
          <a:xfrm>
            <a:off x="10810242" y="32029700"/>
            <a:ext cx="26883360" cy="618611"/>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r>
              <a:rPr lang="en-US" sz="3500" b="1" dirty="0">
                <a:solidFill>
                  <a:schemeClr val="bg1"/>
                </a:solidFill>
              </a:rPr>
              <a:t>Contact: </a:t>
            </a:r>
            <a:r>
              <a:rPr lang="en-US" sz="3500" b="1" dirty="0" smtClean="0">
                <a:solidFill>
                  <a:schemeClr val="bg1"/>
                </a:solidFill>
              </a:rPr>
              <a:t>A. Zeynep </a:t>
            </a:r>
            <a:r>
              <a:rPr lang="en-US" sz="3500" b="1" dirty="0">
                <a:solidFill>
                  <a:schemeClr val="bg1"/>
                </a:solidFill>
              </a:rPr>
              <a:t>Enkavi </a:t>
            </a:r>
            <a:r>
              <a:rPr lang="en-US" sz="3500" b="1" dirty="0" smtClean="0">
                <a:solidFill>
                  <a:schemeClr val="bg1"/>
                </a:solidFill>
              </a:rPr>
              <a:t>&lt;</a:t>
            </a:r>
            <a:r>
              <a:rPr lang="en-US" sz="3500" b="1" dirty="0" err="1" smtClean="0">
                <a:solidFill>
                  <a:schemeClr val="bg1"/>
                </a:solidFill>
              </a:rPr>
              <a:t>zenkavi@stanford.edu</a:t>
            </a:r>
            <a:r>
              <a:rPr lang="en-US" sz="3500" b="1" dirty="0">
                <a:solidFill>
                  <a:schemeClr val="bg1"/>
                </a:solidFill>
              </a:rPr>
              <a:t>&gt;</a:t>
            </a:r>
          </a:p>
        </p:txBody>
      </p:sp>
      <p:sp>
        <p:nvSpPr>
          <p:cNvPr id="52" name="Text Box 354"/>
          <p:cNvSpPr txBox="1">
            <a:spLocks noChangeArrowheads="1"/>
          </p:cNvSpPr>
          <p:nvPr/>
        </p:nvSpPr>
        <p:spPr bwMode="auto">
          <a:xfrm>
            <a:off x="471431" y="30982413"/>
            <a:ext cx="9774936" cy="659507"/>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r>
              <a:rPr lang="en-US" sz="3800" b="1" dirty="0">
                <a:solidFill>
                  <a:schemeClr val="bg1"/>
                </a:solidFill>
                <a:latin typeface="Arial"/>
                <a:cs typeface="Arial"/>
              </a:rPr>
              <a:t>References</a:t>
            </a:r>
          </a:p>
        </p:txBody>
      </p:sp>
      <p:sp>
        <p:nvSpPr>
          <p:cNvPr id="70" name="Frame 69"/>
          <p:cNvSpPr/>
          <p:nvPr/>
        </p:nvSpPr>
        <p:spPr>
          <a:xfrm>
            <a:off x="10810241" y="5394944"/>
            <a:ext cx="26883359" cy="27253367"/>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a:solidFill>
                <a:schemeClr val="tx1"/>
              </a:solidFill>
            </a:endParaRPr>
          </a:p>
        </p:txBody>
      </p:sp>
      <p:sp>
        <p:nvSpPr>
          <p:cNvPr id="186" name="Text Box 424"/>
          <p:cNvSpPr txBox="1">
            <a:spLocks noChangeArrowheads="1"/>
          </p:cNvSpPr>
          <p:nvPr/>
        </p:nvSpPr>
        <p:spPr bwMode="auto">
          <a:xfrm>
            <a:off x="10810242" y="5381666"/>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Literature review</a:t>
            </a:r>
            <a:endParaRPr lang="en-US" sz="5000" dirty="0">
              <a:solidFill>
                <a:schemeClr val="bg1"/>
              </a:solidFill>
              <a:latin typeface="Arial"/>
              <a:cs typeface="Arial"/>
            </a:endParaRPr>
          </a:p>
        </p:txBody>
      </p:sp>
      <p:sp>
        <p:nvSpPr>
          <p:cNvPr id="7" name="TextBox 6"/>
          <p:cNvSpPr txBox="1"/>
          <p:nvPr/>
        </p:nvSpPr>
        <p:spPr>
          <a:xfrm>
            <a:off x="471431" y="31641920"/>
            <a:ext cx="9774936" cy="1015663"/>
          </a:xfrm>
          <a:prstGeom prst="rect">
            <a:avLst/>
          </a:prstGeom>
          <a:noFill/>
        </p:spPr>
        <p:txBody>
          <a:bodyPr wrap="square" rtlCol="0">
            <a:spAutoFit/>
          </a:bodyPr>
          <a:lstStyle/>
          <a:p>
            <a:r>
              <a:rPr lang="en-US" sz="3000" dirty="0" smtClean="0">
                <a:latin typeface="Arial"/>
                <a:cs typeface="Arial"/>
              </a:rPr>
              <a:t>An interactive version of the literature review as well as a list of all the references can be found at </a:t>
            </a:r>
            <a:r>
              <a:rPr lang="en-US" sz="3000" dirty="0" smtClean="0">
                <a:latin typeface="Arial"/>
                <a:cs typeface="Arial"/>
                <a:hlinkClick r:id="rId6" action="ppaction://hlinkfile"/>
              </a:rPr>
              <a:t>goo.gl/gM7Pgr</a:t>
            </a:r>
            <a:endParaRPr lang="en-US" sz="3000" dirty="0">
              <a:latin typeface="Arial"/>
              <a:cs typeface="Arial"/>
            </a:endParaRPr>
          </a:p>
        </p:txBody>
      </p:sp>
      <p:sp>
        <p:nvSpPr>
          <p:cNvPr id="47" name="Rectangle 46"/>
          <p:cNvSpPr/>
          <p:nvPr/>
        </p:nvSpPr>
        <p:spPr>
          <a:xfrm>
            <a:off x="454934" y="23224704"/>
            <a:ext cx="9774936" cy="8200712"/>
          </a:xfrm>
          <a:prstGeom prst="rect">
            <a:avLst/>
          </a:prstGeom>
          <a:noFill/>
        </p:spPr>
        <p:txBody>
          <a:bodyPr wrap="square" lIns="274320" rIns="274320" rtlCol="0">
            <a:noAutofit/>
          </a:bodyPr>
          <a:lstStyle/>
          <a:p>
            <a:pPr>
              <a:buFont typeface="Arial"/>
              <a:buChar char="•"/>
            </a:pPr>
            <a:r>
              <a:rPr lang="en-US" sz="4400" dirty="0" smtClean="0">
                <a:latin typeface="Arial"/>
                <a:cs typeface="Arial"/>
              </a:rPr>
              <a:t> DVs from tasks show larger variability and </a:t>
            </a:r>
            <a:r>
              <a:rPr lang="en-US" sz="4400" dirty="0">
                <a:latin typeface="Arial"/>
                <a:cs typeface="Arial"/>
              </a:rPr>
              <a:t>lower </a:t>
            </a:r>
            <a:r>
              <a:rPr lang="en-US" sz="4400" dirty="0" smtClean="0">
                <a:latin typeface="Arial"/>
                <a:cs typeface="Arial"/>
              </a:rPr>
              <a:t>retest reliability </a:t>
            </a:r>
            <a:r>
              <a:rPr lang="en-US" sz="4400" dirty="0">
                <a:latin typeface="Arial"/>
                <a:cs typeface="Arial"/>
              </a:rPr>
              <a:t>compared to measures from </a:t>
            </a:r>
            <a:r>
              <a:rPr lang="en-US" sz="4400" dirty="0" smtClean="0">
                <a:latin typeface="Arial"/>
                <a:cs typeface="Arial"/>
              </a:rPr>
              <a:t>surveys</a:t>
            </a:r>
          </a:p>
          <a:p>
            <a:pPr>
              <a:buFont typeface="Arial"/>
              <a:buChar char="•"/>
            </a:pPr>
            <a:r>
              <a:rPr lang="en-US" sz="4400" dirty="0">
                <a:latin typeface="Arial"/>
                <a:cs typeface="Arial"/>
              </a:rPr>
              <a:t> </a:t>
            </a:r>
            <a:r>
              <a:rPr lang="en-US" sz="4400" dirty="0" smtClean="0">
                <a:latin typeface="Arial"/>
                <a:cs typeface="Arial"/>
              </a:rPr>
              <a:t>This lower reliability is due to lower between subjects variance for cognitive task measures</a:t>
            </a:r>
          </a:p>
          <a:p>
            <a:pPr>
              <a:buFont typeface="Arial"/>
              <a:buChar char="•"/>
            </a:pPr>
            <a:r>
              <a:rPr lang="en-US" sz="4400" dirty="0">
                <a:latin typeface="Arial"/>
                <a:cs typeface="Arial"/>
              </a:rPr>
              <a:t> </a:t>
            </a:r>
            <a:r>
              <a:rPr lang="en-US" sz="4400" dirty="0" smtClean="0">
                <a:latin typeface="Arial"/>
                <a:cs typeface="Arial"/>
              </a:rPr>
              <a:t>Measures with low between subjects variance are not suitable for individual difference analyses</a:t>
            </a:r>
            <a:endParaRPr lang="en-US" sz="4400" dirty="0">
              <a:latin typeface="Arial"/>
              <a:cs typeface="Arial"/>
            </a:endParaRPr>
          </a:p>
          <a:p>
            <a:pPr>
              <a:buFont typeface="Arial"/>
              <a:buChar char="•"/>
            </a:pPr>
            <a:r>
              <a:rPr lang="en-US" sz="4400" dirty="0" smtClean="0">
                <a:latin typeface="Arial"/>
                <a:cs typeface="Arial"/>
              </a:rPr>
              <a:t> Drift diffusion parameters show similar reliability to RT and accuracy</a:t>
            </a:r>
            <a:endParaRPr lang="en-US" sz="4400" dirty="0">
              <a:latin typeface="Arial"/>
              <a:cs typeface="Arial"/>
            </a:endParaRPr>
          </a:p>
        </p:txBody>
      </p:sp>
      <p:sp>
        <p:nvSpPr>
          <p:cNvPr id="79" name="Text Box 424"/>
          <p:cNvSpPr txBox="1">
            <a:spLocks noChangeArrowheads="1"/>
          </p:cNvSpPr>
          <p:nvPr/>
        </p:nvSpPr>
        <p:spPr bwMode="auto">
          <a:xfrm>
            <a:off x="471431" y="22380531"/>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smtClean="0">
                <a:solidFill>
                  <a:schemeClr val="bg1"/>
                </a:solidFill>
                <a:latin typeface="Arial"/>
                <a:cs typeface="Arial"/>
              </a:rPr>
              <a:t>Conclusions</a:t>
            </a:r>
            <a:endParaRPr lang="en-US" sz="5000" dirty="0">
              <a:solidFill>
                <a:schemeClr val="bg1"/>
              </a:solidFill>
              <a:latin typeface="Arial"/>
              <a:cs typeface="Arial"/>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57150" cmpd="sng">
          <a:tailEnd type="arrow"/>
        </a:ln>
      </a:spPr>
      <a:bodyPr/>
      <a:lstStyle/>
      <a:style>
        <a:lnRef idx="2">
          <a:schemeClr val="dk1"/>
        </a:lnRef>
        <a:fillRef idx="0">
          <a:schemeClr val="dk1"/>
        </a:fillRef>
        <a:effectRef idx="1">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12172</TotalTime>
  <Words>991</Words>
  <Application>Microsoft Macintosh PowerPoint</Application>
  <PresentationFormat>Custom</PresentationFormat>
  <Paragraphs>48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Columbia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Lisa Zaval</dc:creator>
  <cp:lastModifiedBy>Ayse Zeynep Enkavi</cp:lastModifiedBy>
  <cp:revision>278</cp:revision>
  <cp:lastPrinted>2013-11-12T21:27:13Z</cp:lastPrinted>
  <dcterms:created xsi:type="dcterms:W3CDTF">2010-11-13T16:32:59Z</dcterms:created>
  <dcterms:modified xsi:type="dcterms:W3CDTF">2018-08-10T22:35:45Z</dcterms:modified>
</cp:coreProperties>
</file>