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21" d="100"/>
          <a:sy n="21" d="100"/>
        </p:scale>
        <p:origin x="-1824" y="-136"/>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9/21/18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9/21/18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9/21/18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9/21/18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9/21/18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9/21/18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3" Type="http://schemas.openxmlformats.org/officeDocument/2006/relationships/image" Target="../media/image11.jpeg"/><Relationship Id="rId14" Type="http://schemas.openxmlformats.org/officeDocument/2006/relationships/image" Target="../media/image12.png"/><Relationship Id="rId15"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comparison of cognitive task measures of self-regulation: raw measures vs. model parameters for individual difference analyses</a:t>
            </a:r>
            <a:endParaRPr lang="en-US" sz="8700" dirty="0">
              <a:latin typeface="Arial"/>
              <a:cs typeface="Arial"/>
            </a:endParaRPr>
          </a:p>
          <a:p>
            <a:r>
              <a:rPr lang="en-US" sz="6000" dirty="0" smtClean="0">
                <a:latin typeface="Arial"/>
                <a:cs typeface="Arial"/>
              </a:rPr>
              <a:t>A. Zeynep Enkavi, Ian W. Eisenberg, Patrick G. </a:t>
            </a:r>
            <a:r>
              <a:rPr lang="en-US" sz="6000" dirty="0" err="1" smtClean="0">
                <a:latin typeface="Arial"/>
                <a:cs typeface="Arial"/>
              </a:rPr>
              <a:t>Bissett</a:t>
            </a:r>
            <a:r>
              <a:rPr lang="en-US" sz="6000" dirty="0" smtClean="0">
                <a:latin typeface="Arial"/>
                <a:cs typeface="Arial"/>
              </a:rPr>
              <a:t>, Russell A.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of Psychology, Stanford University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latin typeface="Arial"/>
              <a:cs typeface="Arial"/>
            </a:endParaRPr>
          </a:p>
        </p:txBody>
      </p:sp>
      <p:pic>
        <p:nvPicPr>
          <p:cNvPr id="5" name="Picture 4" descr="NIH_Master_Logo_2Color-JPG.jpg"/>
          <p:cNvPicPr>
            <a:picLocks noChangeAspect="1"/>
          </p:cNvPicPr>
          <p:nvPr/>
        </p:nvPicPr>
        <p:blipFill rotWithShape="1">
          <a:blip r:embed="rId3">
            <a:extLst>
              <a:ext uri="{28A0092B-C50C-407E-A947-70E740481C1C}">
                <a14:useLocalDpi xmlns:a14="http://schemas.microsoft.com/office/drawing/2010/main" val="0"/>
              </a:ext>
            </a:extLst>
          </a:blip>
          <a:srcRect r="75420"/>
          <a:stretch/>
        </p:blipFill>
        <p:spPr>
          <a:xfrm>
            <a:off x="34777277" y="3531186"/>
            <a:ext cx="2478404"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Psychology is rich with behavioral tasks measuring 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a:t>
            </a:r>
            <a:r>
              <a:rPr lang="en-US" sz="4400" dirty="0" smtClean="0">
                <a:latin typeface="Arial"/>
                <a:cs typeface="Arial"/>
              </a:rPr>
              <a:t>discounting</a:t>
            </a:r>
            <a:endParaRPr lang="en-US" sz="4400" dirty="0">
              <a:latin typeface="Arial"/>
              <a:cs typeface="Arial"/>
            </a:endParaRPr>
          </a:p>
          <a:p>
            <a:pPr>
              <a:buFont typeface="Arial"/>
              <a:buChar char="•"/>
            </a:pPr>
            <a:r>
              <a:rPr lang="en-US" sz="4400" dirty="0" smtClean="0">
                <a:latin typeface="Arial"/>
                <a:cs typeface="Arial"/>
              </a:rPr>
              <a:t> These </a:t>
            </a:r>
            <a:r>
              <a:rPr lang="en-US" sz="4400" dirty="0">
                <a:latin typeface="Arial"/>
                <a:cs typeface="Arial"/>
              </a:rPr>
              <a:t>measures </a:t>
            </a:r>
            <a:r>
              <a:rPr lang="en-US" sz="4400" dirty="0" smtClean="0">
                <a:latin typeface="Arial"/>
                <a:cs typeface="Arial"/>
              </a:rPr>
              <a:t>are </a:t>
            </a:r>
            <a:r>
              <a:rPr lang="en-US" sz="4400" dirty="0">
                <a:latin typeface="Arial"/>
                <a:cs typeface="Arial"/>
              </a:rPr>
              <a:t>assumed to capture trait-like individual differences without evaluating their stability over </a:t>
            </a:r>
            <a:r>
              <a:rPr lang="en-US" sz="4400" dirty="0" smtClean="0">
                <a:latin typeface="Arial"/>
                <a:cs typeface="Arial"/>
              </a:rPr>
              <a:t>time </a:t>
            </a:r>
            <a:endParaRPr lang="en-US" sz="4400" dirty="0">
              <a:latin typeface="Arial"/>
              <a:cs typeface="Arial"/>
            </a:endParaRPr>
          </a:p>
          <a:p>
            <a:pPr>
              <a:buFont typeface="Arial"/>
              <a:buChar char="•"/>
            </a:pPr>
            <a:r>
              <a:rPr lang="en-US" sz="4400" dirty="0" smtClean="0">
                <a:latin typeface="Arial"/>
                <a:cs typeface="Arial"/>
              </a:rPr>
              <a:t> We compare two common measure types from a large battery of behavioral tasks to determine best trait measures and their features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Extracted 14 tasks from larger battery </a:t>
            </a:r>
            <a:r>
              <a:rPr lang="en-US" sz="4400" dirty="0" smtClean="0">
                <a:latin typeface="Arial"/>
                <a:cs typeface="Arial"/>
              </a:rPr>
              <a:t>on reliability of </a:t>
            </a:r>
            <a:r>
              <a:rPr lang="en-US" sz="4400" dirty="0" smtClean="0">
                <a:latin typeface="Arial"/>
                <a:cs typeface="Arial"/>
              </a:rPr>
              <a:t>self</a:t>
            </a:r>
            <a:r>
              <a:rPr lang="en-US" sz="4400" dirty="0" smtClean="0">
                <a:latin typeface="Arial"/>
                <a:cs typeface="Arial"/>
              </a:rPr>
              <a:t>-</a:t>
            </a:r>
            <a:r>
              <a:rPr lang="en-US" sz="4400" dirty="0" smtClean="0">
                <a:latin typeface="Arial"/>
                <a:cs typeface="Arial"/>
              </a:rPr>
              <a:t>regulation measures</a:t>
            </a:r>
            <a:r>
              <a:rPr lang="en-US" sz="4400" baseline="30000" dirty="0" smtClean="0">
                <a:latin typeface="Arial"/>
                <a:cs typeface="Arial"/>
              </a:rPr>
              <a:t>1,2</a:t>
            </a:r>
            <a:r>
              <a:rPr lang="en-US" sz="4400" dirty="0" smtClean="0">
                <a:latin typeface="Arial"/>
                <a:cs typeface="Arial"/>
              </a:rPr>
              <a:t> (N</a:t>
            </a:r>
            <a:r>
              <a:rPr lang="en-US" sz="4400" dirty="0">
                <a:latin typeface="Arial"/>
                <a:cs typeface="Arial"/>
              </a:rPr>
              <a:t>=</a:t>
            </a:r>
            <a:r>
              <a:rPr lang="en-US" sz="4400" dirty="0" smtClean="0">
                <a:latin typeface="Arial"/>
                <a:cs typeface="Arial"/>
              </a:rPr>
              <a:t>150; )</a:t>
            </a:r>
          </a:p>
          <a:p>
            <a:pPr>
              <a:buFont typeface="Arial"/>
              <a:buChar char="•"/>
            </a:pPr>
            <a:r>
              <a:rPr lang="en-US" sz="4400" dirty="0">
                <a:latin typeface="Arial"/>
                <a:cs typeface="Arial"/>
              </a:rPr>
              <a:t> </a:t>
            </a:r>
            <a:r>
              <a:rPr lang="en-US" sz="4400" dirty="0" smtClean="0">
                <a:latin typeface="Arial"/>
                <a:cs typeface="Arial"/>
              </a:rPr>
              <a:t>Tasks: N-back, ANT, choice RT, directed forgetting, DPX, local globa</a:t>
            </a:r>
            <a:r>
              <a:rPr lang="en-US" sz="4400" dirty="0" smtClean="0">
                <a:latin typeface="Arial"/>
                <a:cs typeface="Arial"/>
              </a:rPr>
              <a:t>l, recent, probes, shape matching, </a:t>
            </a:r>
            <a:r>
              <a:rPr lang="en-US" sz="4400" dirty="0" err="1" smtClean="0">
                <a:latin typeface="Arial"/>
                <a:cs typeface="Arial"/>
              </a:rPr>
              <a:t>simon</a:t>
            </a:r>
            <a:r>
              <a:rPr lang="en-US" sz="4400" dirty="0" smtClean="0">
                <a:latin typeface="Arial"/>
                <a:cs typeface="Arial"/>
              </a:rPr>
              <a:t>, stop signal (x3), </a:t>
            </a:r>
            <a:r>
              <a:rPr lang="en-US" sz="4400" dirty="0" err="1" smtClean="0">
                <a:latin typeface="Arial"/>
                <a:cs typeface="Arial"/>
              </a:rPr>
              <a:t>stroop</a:t>
            </a:r>
            <a:r>
              <a:rPr lang="en-US" sz="4400" dirty="0" smtClean="0">
                <a:latin typeface="Arial"/>
                <a:cs typeface="Arial"/>
              </a:rPr>
              <a:t>, cued task switching</a:t>
            </a:r>
            <a:endParaRPr lang="en-US" sz="4400" dirty="0" smtClean="0">
              <a:latin typeface="Arial"/>
              <a:cs typeface="Arial"/>
            </a:endParaRPr>
          </a:p>
          <a:p>
            <a:pPr>
              <a:buFont typeface="Arial"/>
              <a:buChar char="•"/>
            </a:pPr>
            <a:r>
              <a:rPr lang="en-US" sz="4400" dirty="0">
                <a:latin typeface="Arial"/>
                <a:cs typeface="Arial"/>
              </a:rPr>
              <a:t> </a:t>
            </a:r>
            <a:r>
              <a:rPr lang="en-US" sz="4400" dirty="0" smtClean="0">
                <a:latin typeface="Arial"/>
                <a:cs typeface="Arial"/>
              </a:rPr>
              <a:t>Raw measures: RT and accuracy</a:t>
            </a:r>
          </a:p>
          <a:p>
            <a:pPr>
              <a:buFont typeface="Arial"/>
              <a:buChar char="•"/>
            </a:pPr>
            <a:r>
              <a:rPr lang="en-US" sz="4400" dirty="0">
                <a:latin typeface="Arial"/>
                <a:cs typeface="Arial"/>
              </a:rPr>
              <a:t> </a:t>
            </a:r>
            <a:r>
              <a:rPr lang="en-US" sz="4400" dirty="0" smtClean="0">
                <a:latin typeface="Arial"/>
                <a:cs typeface="Arial"/>
              </a:rPr>
              <a:t>2 types of DDM: EZ and HDDM</a:t>
            </a: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latin typeface="Arial"/>
                <a:cs typeface="Arial"/>
              </a:rPr>
              <a:t>Contact: </a:t>
            </a:r>
            <a:r>
              <a:rPr lang="en-US" sz="3500" b="1" dirty="0" smtClean="0">
                <a:solidFill>
                  <a:schemeClr val="bg1"/>
                </a:solidFill>
                <a:latin typeface="Arial"/>
                <a:cs typeface="Arial"/>
              </a:rPr>
              <a:t>A. Zeynep </a:t>
            </a:r>
            <a:r>
              <a:rPr lang="en-US" sz="3500" b="1" dirty="0">
                <a:solidFill>
                  <a:schemeClr val="bg1"/>
                </a:solidFill>
                <a:latin typeface="Arial"/>
                <a:cs typeface="Arial"/>
              </a:rPr>
              <a:t>Enkavi </a:t>
            </a:r>
            <a:r>
              <a:rPr lang="en-US" sz="3500" b="1" dirty="0" smtClean="0">
                <a:solidFill>
                  <a:schemeClr val="bg1"/>
                </a:solidFill>
                <a:latin typeface="Arial"/>
                <a:cs typeface="Arial"/>
              </a:rPr>
              <a:t>&lt;</a:t>
            </a:r>
            <a:r>
              <a:rPr lang="en-US" sz="3500" b="1" dirty="0" err="1" smtClean="0">
                <a:solidFill>
                  <a:schemeClr val="bg1"/>
                </a:solidFill>
                <a:latin typeface="Arial"/>
                <a:cs typeface="Arial"/>
              </a:rPr>
              <a:t>zenkavi@stanford.edu</a:t>
            </a:r>
            <a:r>
              <a:rPr lang="en-US" sz="3500" b="1" dirty="0">
                <a:solidFill>
                  <a:schemeClr val="bg1"/>
                </a:solidFill>
                <a:latin typeface="Arial"/>
                <a:cs typeface="Aria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latin typeface="Arial"/>
              <a:cs typeface="Arial"/>
            </a:endParaRPr>
          </a:p>
        </p:txBody>
      </p:sp>
      <p:sp>
        <p:nvSpPr>
          <p:cNvPr id="47" name="Rectangle 46"/>
          <p:cNvSpPr/>
          <p:nvPr/>
        </p:nvSpPr>
        <p:spPr>
          <a:xfrm>
            <a:off x="454934" y="24555044"/>
            <a:ext cx="9774936" cy="543811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Drift diffusion parameters show similar reliability to RT and accuracy</a:t>
            </a:r>
            <a:endParaRPr lang="en-US" sz="4400" dirty="0">
              <a:latin typeface="Arial"/>
              <a:cs typeface="Arial"/>
            </a:endParaRPr>
          </a:p>
        </p:txBody>
      </p:sp>
      <p:sp>
        <p:nvSpPr>
          <p:cNvPr id="79" name="Text Box 424"/>
          <p:cNvSpPr txBox="1">
            <a:spLocks noChangeArrowheads="1"/>
          </p:cNvSpPr>
          <p:nvPr/>
        </p:nvSpPr>
        <p:spPr bwMode="auto">
          <a:xfrm>
            <a:off x="471431" y="23710871"/>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pic>
        <p:nvPicPr>
          <p:cNvPr id="18" name="Picture 17" descr="SUSig_Seal_StnfrdOnly_Lef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9902" y="3180356"/>
            <a:ext cx="6002095" cy="2256140"/>
          </a:xfrm>
          <a:prstGeom prst="rect">
            <a:avLst/>
          </a:prstGeom>
        </p:spPr>
      </p:pic>
      <p:pic>
        <p:nvPicPr>
          <p:cNvPr id="9" name="Picture 8" descr="Screen Shot 2018-08-11 at 6.37.2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4327" y="6636990"/>
            <a:ext cx="5047134" cy="1869309"/>
          </a:xfrm>
          <a:prstGeom prst="rect">
            <a:avLst/>
          </a:prstGeom>
        </p:spPr>
      </p:pic>
      <p:grpSp>
        <p:nvGrpSpPr>
          <p:cNvPr id="57" name="Group 56"/>
          <p:cNvGrpSpPr/>
          <p:nvPr/>
        </p:nvGrpSpPr>
        <p:grpSpPr>
          <a:xfrm>
            <a:off x="34463767" y="6787585"/>
            <a:ext cx="2565400" cy="3872505"/>
            <a:chOff x="34463767" y="6441733"/>
            <a:chExt cx="2565400" cy="3872505"/>
          </a:xfrm>
        </p:grpSpPr>
        <p:pic>
          <p:nvPicPr>
            <p:cNvPr id="14" name="Picture 13" descr="Screen Shot 2018-08-11 at 6.37.4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7617" y="6441733"/>
              <a:ext cx="1917700" cy="1117600"/>
            </a:xfrm>
            <a:prstGeom prst="rect">
              <a:avLst/>
            </a:prstGeom>
          </p:spPr>
        </p:pic>
        <p:pic>
          <p:nvPicPr>
            <p:cNvPr id="16" name="Picture 15" descr="Screen Shot 2018-08-11 at 6.37.52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09817" y="7872102"/>
              <a:ext cx="2273300" cy="457200"/>
            </a:xfrm>
            <a:prstGeom prst="rect">
              <a:avLst/>
            </a:prstGeom>
          </p:spPr>
        </p:pic>
        <p:pic>
          <p:nvPicPr>
            <p:cNvPr id="17" name="Picture 16" descr="Screen Shot 2018-08-11 at 6.37.56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63767" y="8625138"/>
              <a:ext cx="2565400" cy="1689100"/>
            </a:xfrm>
            <a:prstGeom prst="rect">
              <a:avLst/>
            </a:prstGeom>
          </p:spPr>
        </p:pic>
      </p:grpSp>
      <p:pic>
        <p:nvPicPr>
          <p:cNvPr id="19" name="Picture 18" descr="Screen Shot 2018-08-11 at 6.38.05 AM.png"/>
          <p:cNvPicPr>
            <a:picLocks noChangeAspect="1"/>
          </p:cNvPicPr>
          <p:nvPr/>
        </p:nvPicPr>
        <p:blipFill rotWithShape="1">
          <a:blip r:embed="rId9">
            <a:extLst>
              <a:ext uri="{28A0092B-C50C-407E-A947-70E740481C1C}">
                <a14:useLocalDpi xmlns:a14="http://schemas.microsoft.com/office/drawing/2010/main" val="0"/>
              </a:ext>
            </a:extLst>
          </a:blip>
          <a:srcRect t="5783" b="10101"/>
          <a:stretch/>
        </p:blipFill>
        <p:spPr>
          <a:xfrm>
            <a:off x="17202299" y="6695886"/>
            <a:ext cx="1483133" cy="2551801"/>
          </a:xfrm>
          <a:prstGeom prst="rect">
            <a:avLst/>
          </a:prstGeom>
        </p:spPr>
      </p:pic>
      <p:pic>
        <p:nvPicPr>
          <p:cNvPr id="21" name="Picture 20" descr="Screen Shot 2018-08-11 at 6.38.12 AM.png"/>
          <p:cNvPicPr>
            <a:picLocks noChangeAspect="1"/>
          </p:cNvPicPr>
          <p:nvPr/>
        </p:nvPicPr>
        <p:blipFill rotWithShape="1">
          <a:blip r:embed="rId10">
            <a:extLst>
              <a:ext uri="{28A0092B-C50C-407E-A947-70E740481C1C}">
                <a14:useLocalDpi xmlns:a14="http://schemas.microsoft.com/office/drawing/2010/main" val="0"/>
              </a:ext>
            </a:extLst>
          </a:blip>
          <a:srcRect t="2293" b="4842"/>
          <a:stretch/>
        </p:blipFill>
        <p:spPr>
          <a:xfrm>
            <a:off x="19831481" y="6695886"/>
            <a:ext cx="1351412" cy="2551801"/>
          </a:xfrm>
          <a:prstGeom prst="rect">
            <a:avLst/>
          </a:prstGeom>
        </p:spPr>
      </p:pic>
      <p:grpSp>
        <p:nvGrpSpPr>
          <p:cNvPr id="55" name="Group 54"/>
          <p:cNvGrpSpPr/>
          <p:nvPr/>
        </p:nvGrpSpPr>
        <p:grpSpPr>
          <a:xfrm>
            <a:off x="22583419" y="6655906"/>
            <a:ext cx="7710314" cy="1907462"/>
            <a:chOff x="22583419" y="5869796"/>
            <a:chExt cx="7710314" cy="1907462"/>
          </a:xfrm>
        </p:grpSpPr>
        <p:grpSp>
          <p:nvGrpSpPr>
            <p:cNvPr id="54" name="Group 53"/>
            <p:cNvGrpSpPr/>
            <p:nvPr/>
          </p:nvGrpSpPr>
          <p:grpSpPr>
            <a:xfrm>
              <a:off x="22583419" y="5950275"/>
              <a:ext cx="3108861" cy="1746504"/>
              <a:chOff x="22583419" y="5968681"/>
              <a:chExt cx="3108861" cy="1746504"/>
            </a:xfrm>
          </p:grpSpPr>
          <p:pic>
            <p:nvPicPr>
              <p:cNvPr id="22" name="Picture 21" descr="response-time.png"/>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22583419" y="5968681"/>
                <a:ext cx="1292413" cy="1746504"/>
              </a:xfrm>
              <a:prstGeom prst="rect">
                <a:avLst/>
              </a:prstGeom>
            </p:spPr>
          </p:pic>
          <p:pic>
            <p:nvPicPr>
              <p:cNvPr id="23" name="Picture 22" descr="accuracy.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53278" y="5972432"/>
                <a:ext cx="1739002" cy="1739002"/>
              </a:xfrm>
              <a:prstGeom prst="rect">
                <a:avLst/>
              </a:prstGeom>
            </p:spPr>
          </p:pic>
        </p:grpSp>
        <p:pic>
          <p:nvPicPr>
            <p:cNvPr id="24" name="Picture 23" descr="hddm-hierarchical-bayesian-estimation-of-the-drift-diffusion-model-in-python_20708267.jpeg"/>
            <p:cNvPicPr>
              <a:picLocks noChangeAspect="1"/>
            </p:cNvPicPr>
            <p:nvPr/>
          </p:nvPicPr>
          <p:blipFill rotWithShape="1">
            <a:blip r:embed="rId13">
              <a:extLst>
                <a:ext uri="{28A0092B-C50C-407E-A947-70E740481C1C}">
                  <a14:useLocalDpi xmlns:a14="http://schemas.microsoft.com/office/drawing/2010/main" val="0"/>
                </a:ext>
              </a:extLst>
            </a:blip>
            <a:srcRect l="2467" t="33013" r="3726" b="32488"/>
            <a:stretch/>
          </p:blipFill>
          <p:spPr>
            <a:xfrm>
              <a:off x="27031882" y="5869796"/>
              <a:ext cx="3261851" cy="1907462"/>
            </a:xfrm>
            <a:prstGeom prst="rect">
              <a:avLst/>
            </a:prstGeom>
          </p:spPr>
        </p:pic>
      </p:grpSp>
      <p:sp>
        <p:nvSpPr>
          <p:cNvPr id="51" name="Right Brace 50"/>
          <p:cNvSpPr/>
          <p:nvPr/>
        </p:nvSpPr>
        <p:spPr>
          <a:xfrm rot="5400000">
            <a:off x="26035253" y="5649051"/>
            <a:ext cx="806647" cy="6956656"/>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53" name="TextBox 52"/>
          <p:cNvSpPr txBox="1"/>
          <p:nvPr/>
        </p:nvSpPr>
        <p:spPr>
          <a:xfrm>
            <a:off x="24430467" y="9696913"/>
            <a:ext cx="4496493" cy="861774"/>
          </a:xfrm>
          <a:prstGeom prst="rect">
            <a:avLst/>
          </a:prstGeom>
          <a:noFill/>
        </p:spPr>
        <p:txBody>
          <a:bodyPr wrap="none" rtlCol="0">
            <a:spAutoFit/>
          </a:bodyPr>
          <a:lstStyle/>
          <a:p>
            <a:r>
              <a:rPr lang="en-US" sz="5000" dirty="0" smtClean="0">
                <a:latin typeface="Arial"/>
                <a:cs typeface="Arial"/>
              </a:rPr>
              <a:t>Factor analysis</a:t>
            </a:r>
            <a:endParaRPr lang="en-US" sz="5000" dirty="0">
              <a:latin typeface="Arial"/>
              <a:cs typeface="Arial"/>
            </a:endParaRPr>
          </a:p>
        </p:txBody>
      </p:sp>
      <p:cxnSp>
        <p:nvCxnSpPr>
          <p:cNvPr id="59" name="Straight Arrow Connector 58"/>
          <p:cNvCxnSpPr/>
          <p:nvPr/>
        </p:nvCxnSpPr>
        <p:spPr>
          <a:xfrm>
            <a:off x="30852533" y="7474782"/>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869469" y="8592363"/>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0593598" y="9696913"/>
            <a:ext cx="3035945" cy="861774"/>
          </a:xfrm>
          <a:prstGeom prst="rect">
            <a:avLst/>
          </a:prstGeom>
          <a:noFill/>
        </p:spPr>
        <p:txBody>
          <a:bodyPr wrap="none" rtlCol="0">
            <a:spAutoFit/>
          </a:bodyPr>
          <a:lstStyle/>
          <a:p>
            <a:r>
              <a:rPr lang="en-US" sz="5000" dirty="0" smtClean="0">
                <a:latin typeface="Arial"/>
                <a:cs typeface="Arial"/>
              </a:rPr>
              <a:t>Prediction</a:t>
            </a:r>
            <a:endParaRPr lang="en-US" sz="5000" dirty="0">
              <a:latin typeface="Arial"/>
              <a:cs typeface="Arial"/>
            </a:endParaRPr>
          </a:p>
        </p:txBody>
      </p:sp>
      <p:sp>
        <p:nvSpPr>
          <p:cNvPr id="35" name="Text Box 424"/>
          <p:cNvSpPr txBox="1">
            <a:spLocks noChangeArrowheads="1"/>
          </p:cNvSpPr>
          <p:nvPr/>
        </p:nvSpPr>
        <p:spPr bwMode="auto">
          <a:xfrm>
            <a:off x="10810241" y="5394944"/>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Overview of Procedure</a:t>
            </a:r>
            <a:endParaRPr lang="en-US" sz="5000" dirty="0">
              <a:solidFill>
                <a:schemeClr val="bg1"/>
              </a:solidFill>
              <a:latin typeface="Arial"/>
              <a:cs typeface="Arial"/>
            </a:endParaRPr>
          </a:p>
        </p:txBody>
      </p:sp>
      <p:sp>
        <p:nvSpPr>
          <p:cNvPr id="40" name="Right Brace 39"/>
          <p:cNvSpPr/>
          <p:nvPr/>
        </p:nvSpPr>
        <p:spPr>
          <a:xfrm rot="5400000">
            <a:off x="18841479" y="6844963"/>
            <a:ext cx="813816" cy="4572000"/>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41" name="TextBox 40"/>
          <p:cNvSpPr txBox="1"/>
          <p:nvPr/>
        </p:nvSpPr>
        <p:spPr>
          <a:xfrm>
            <a:off x="17880070" y="9696913"/>
            <a:ext cx="2929007" cy="861774"/>
          </a:xfrm>
          <a:prstGeom prst="rect">
            <a:avLst/>
          </a:prstGeom>
          <a:noFill/>
        </p:spPr>
        <p:txBody>
          <a:bodyPr wrap="none" rtlCol="0">
            <a:spAutoFit/>
          </a:bodyPr>
          <a:lstStyle/>
          <a:p>
            <a:r>
              <a:rPr lang="en-US" sz="5000" dirty="0" smtClean="0">
                <a:latin typeface="Arial"/>
                <a:cs typeface="Arial"/>
              </a:rPr>
              <a:t>Reliability</a:t>
            </a:r>
            <a:endParaRPr lang="en-US" sz="5000" dirty="0">
              <a:latin typeface="Arial"/>
              <a:cs typeface="Arial"/>
            </a:endParaRPr>
          </a:p>
        </p:txBody>
      </p:sp>
      <p:pic>
        <p:nvPicPr>
          <p:cNvPr id="2" name="Picture 1" descr="Screen Shot 2018-09-21 at 10.28.04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10241" y="8575060"/>
            <a:ext cx="5775307" cy="1874520"/>
          </a:xfrm>
          <a:prstGeom prst="rect">
            <a:avLst/>
          </a:prstGeom>
        </p:spPr>
      </p:pic>
      <p:sp>
        <p:nvSpPr>
          <p:cNvPr id="42" name="Text Box 424"/>
          <p:cNvSpPr txBox="1">
            <a:spLocks noChangeArrowheads="1"/>
          </p:cNvSpPr>
          <p:nvPr/>
        </p:nvSpPr>
        <p:spPr bwMode="auto">
          <a:xfrm>
            <a:off x="10810241"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Sample size effects</a:t>
            </a:r>
            <a:endParaRPr lang="en-US" sz="5000" dirty="0">
              <a:solidFill>
                <a:schemeClr val="bg1"/>
              </a:solidFill>
              <a:latin typeface="Arial"/>
              <a:cs typeface="Arial"/>
            </a:endParaRPr>
          </a:p>
        </p:txBody>
      </p:sp>
      <p:sp>
        <p:nvSpPr>
          <p:cNvPr id="43" name="Text Box 424"/>
          <p:cNvSpPr txBox="1">
            <a:spLocks noChangeArrowheads="1"/>
          </p:cNvSpPr>
          <p:nvPr/>
        </p:nvSpPr>
        <p:spPr bwMode="auto">
          <a:xfrm>
            <a:off x="24892000"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Analysis of hierarchical estimates</a:t>
            </a:r>
            <a:endParaRPr lang="en-US" sz="5000" dirty="0">
              <a:solidFill>
                <a:schemeClr val="bg1"/>
              </a:solidFill>
              <a:latin typeface="Arial"/>
              <a:cs typeface="Arial"/>
            </a:endParaRPr>
          </a:p>
        </p:txBody>
      </p:sp>
      <p:sp>
        <p:nvSpPr>
          <p:cNvPr id="45" name="Text Box 424"/>
          <p:cNvSpPr txBox="1">
            <a:spLocks noChangeArrowheads="1"/>
          </p:cNvSpPr>
          <p:nvPr/>
        </p:nvSpPr>
        <p:spPr bwMode="auto">
          <a:xfrm>
            <a:off x="10801499"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Clustering</a:t>
            </a:r>
            <a:endParaRPr lang="en-US" sz="5000" dirty="0">
              <a:solidFill>
                <a:schemeClr val="bg1"/>
              </a:solidFill>
              <a:latin typeface="Arial"/>
              <a:cs typeface="Arial"/>
            </a:endParaRPr>
          </a:p>
        </p:txBody>
      </p:sp>
      <p:sp>
        <p:nvSpPr>
          <p:cNvPr id="46" name="Text Box 424"/>
          <p:cNvSpPr txBox="1">
            <a:spLocks noChangeArrowheads="1"/>
          </p:cNvSpPr>
          <p:nvPr/>
        </p:nvSpPr>
        <p:spPr bwMode="auto">
          <a:xfrm>
            <a:off x="24883258"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Prediction</a:t>
            </a:r>
            <a:endParaRPr lang="en-US" sz="5000" dirty="0">
              <a:solidFill>
                <a:schemeClr val="bg1"/>
              </a:solidFill>
              <a:latin typeface="Arial"/>
              <a:cs typeface="Arial"/>
            </a:endParaRPr>
          </a:p>
        </p:txBody>
      </p:sp>
      <p:sp>
        <p:nvSpPr>
          <p:cNvPr id="50" name="TextBox 49"/>
          <p:cNvSpPr txBox="1"/>
          <p:nvPr/>
        </p:nvSpPr>
        <p:spPr>
          <a:xfrm>
            <a:off x="18418431" y="7595722"/>
            <a:ext cx="1701332" cy="677108"/>
          </a:xfrm>
          <a:prstGeom prst="rect">
            <a:avLst/>
          </a:prstGeom>
          <a:noFill/>
        </p:spPr>
        <p:txBody>
          <a:bodyPr wrap="none" rtlCol="0">
            <a:spAutoFit/>
          </a:bodyPr>
          <a:lstStyle/>
          <a:p>
            <a:r>
              <a:rPr lang="en-US" sz="3800" dirty="0" smtClean="0">
                <a:latin typeface="Arial"/>
                <a:cs typeface="Arial"/>
              </a:rPr>
              <a:t>2-4 </a:t>
            </a:r>
            <a:r>
              <a:rPr lang="en-US" sz="3800" dirty="0" err="1" smtClean="0">
                <a:latin typeface="Arial"/>
                <a:cs typeface="Arial"/>
              </a:rPr>
              <a:t>mo</a:t>
            </a:r>
            <a:endParaRPr lang="en-US" sz="3800" dirty="0">
              <a:latin typeface="Arial"/>
              <a:cs typeface="Arial"/>
            </a:endParaRPr>
          </a:p>
        </p:txBody>
      </p:sp>
      <p:sp>
        <p:nvSpPr>
          <p:cNvPr id="58" name="TextBox 57"/>
          <p:cNvSpPr txBox="1"/>
          <p:nvPr/>
        </p:nvSpPr>
        <p:spPr>
          <a:xfrm>
            <a:off x="23409231" y="8352822"/>
            <a:ext cx="2215533" cy="677108"/>
          </a:xfrm>
          <a:prstGeom prst="rect">
            <a:avLst/>
          </a:prstGeom>
          <a:noFill/>
        </p:spPr>
        <p:txBody>
          <a:bodyPr wrap="none" rtlCol="0">
            <a:spAutoFit/>
          </a:bodyPr>
          <a:lstStyle/>
          <a:p>
            <a:r>
              <a:rPr lang="en-US" sz="3800" dirty="0" smtClean="0">
                <a:latin typeface="Arial"/>
                <a:cs typeface="Arial"/>
              </a:rPr>
              <a:t>Raw DVs</a:t>
            </a:r>
          </a:p>
        </p:txBody>
      </p:sp>
      <p:sp>
        <p:nvSpPr>
          <p:cNvPr id="60" name="TextBox 59"/>
          <p:cNvSpPr txBox="1"/>
          <p:nvPr/>
        </p:nvSpPr>
        <p:spPr>
          <a:xfrm>
            <a:off x="27432351" y="8352822"/>
            <a:ext cx="2350448" cy="677108"/>
          </a:xfrm>
          <a:prstGeom prst="rect">
            <a:avLst/>
          </a:prstGeom>
          <a:noFill/>
        </p:spPr>
        <p:txBody>
          <a:bodyPr wrap="none" rtlCol="0">
            <a:spAutoFit/>
          </a:bodyPr>
          <a:lstStyle/>
          <a:p>
            <a:r>
              <a:rPr lang="en-US" sz="3800" dirty="0" smtClean="0">
                <a:latin typeface="Arial"/>
                <a:cs typeface="Arial"/>
              </a:rPr>
              <a:t>DDM DVs</a:t>
            </a:r>
          </a:p>
        </p:txBody>
      </p:sp>
      <p:pic>
        <p:nvPicPr>
          <p:cNvPr id="6" name="Picture 5" descr="Boot_ddm_plot.jpe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174328" y="11998029"/>
            <a:ext cx="18742578" cy="3945806"/>
          </a:xfrm>
          <a:prstGeom prst="rect">
            <a:avLst/>
          </a:prstGeom>
        </p:spPr>
      </p:pic>
      <p:sp>
        <p:nvSpPr>
          <p:cNvPr id="61" name="Text Box 424"/>
          <p:cNvSpPr txBox="1">
            <a:spLocks noChangeArrowheads="1"/>
          </p:cNvSpPr>
          <p:nvPr/>
        </p:nvSpPr>
        <p:spPr bwMode="auto">
          <a:xfrm>
            <a:off x="10801498" y="10660090"/>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DDM </a:t>
            </a:r>
            <a:r>
              <a:rPr lang="en-US" sz="5000" b="1" dirty="0" err="1">
                <a:solidFill>
                  <a:schemeClr val="bg1"/>
                </a:solidFill>
                <a:latin typeface="Arial"/>
                <a:cs typeface="Arial"/>
              </a:rPr>
              <a:t>vs</a:t>
            </a:r>
            <a:r>
              <a:rPr lang="en-US" sz="5000" b="1" dirty="0">
                <a:solidFill>
                  <a:schemeClr val="bg1"/>
                </a:solidFill>
                <a:latin typeface="Arial"/>
                <a:cs typeface="Arial"/>
              </a:rPr>
              <a:t> Raw measure reliability</a:t>
            </a:r>
            <a:endParaRPr lang="en-US" sz="5000" dirty="0">
              <a:solidFill>
                <a:schemeClr val="bg1"/>
              </a:solidFill>
              <a:latin typeface="Arial"/>
              <a:cs typeface="Arial"/>
            </a:endParaRPr>
          </a:p>
        </p:txBody>
      </p:sp>
      <p:sp>
        <p:nvSpPr>
          <p:cNvPr id="62" name="Rectangle 61"/>
          <p:cNvSpPr/>
          <p:nvPr/>
        </p:nvSpPr>
        <p:spPr>
          <a:xfrm>
            <a:off x="30593598" y="12017441"/>
            <a:ext cx="6111719" cy="4437029"/>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dirty="0" smtClean="0">
                <a:latin typeface="Arial"/>
                <a:cs typeface="Arial"/>
              </a:rPr>
              <a:t>Stats for figure </a:t>
            </a:r>
            <a:r>
              <a:rPr lang="en-US" sz="4400" dirty="0" smtClean="0">
                <a:latin typeface="Arial"/>
                <a:cs typeface="Arial"/>
                <a:sym typeface="Wingdings"/>
              </a:rPr>
              <a:t></a:t>
            </a:r>
          </a:p>
          <a:p>
            <a:pPr>
              <a:buFont typeface="Arial"/>
              <a:buChar char="•"/>
            </a:pPr>
            <a:r>
              <a:rPr lang="en-US" sz="4400" dirty="0">
                <a:latin typeface="Arial"/>
                <a:cs typeface="Arial"/>
                <a:sym typeface="Wingdings"/>
              </a:rPr>
              <a:t> </a:t>
            </a:r>
            <a:r>
              <a:rPr lang="en-US" sz="4400" dirty="0" smtClean="0">
                <a:latin typeface="Arial"/>
                <a:cs typeface="Arial"/>
                <a:sym typeface="Wingdings"/>
              </a:rPr>
              <a:t>Stats for variance differences</a:t>
            </a:r>
            <a:endParaRPr lang="en-US" sz="4400"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17512</TotalTime>
  <Words>962</Words>
  <Application>Microsoft Macintosh PowerPoint</Application>
  <PresentationFormat>Custom</PresentationFormat>
  <Paragraphs>56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297</cp:revision>
  <cp:lastPrinted>2013-11-12T21:27:13Z</cp:lastPrinted>
  <dcterms:created xsi:type="dcterms:W3CDTF">2010-11-13T16:32:59Z</dcterms:created>
  <dcterms:modified xsi:type="dcterms:W3CDTF">2018-09-24T17:09:16Z</dcterms:modified>
</cp:coreProperties>
</file>