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A1D"/>
    <a:srgbClr val="29B564"/>
    <a:srgbClr val="6CD2B0"/>
    <a:srgbClr val="CEF3E9"/>
    <a:srgbClr val="E9FAF6"/>
    <a:srgbClr val="00BE7F"/>
    <a:srgbClr val="E5F9F3"/>
    <a:srgbClr val="EEFBF7"/>
    <a:srgbClr val="F4FCFA"/>
    <a:srgbClr val="C7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364" autoAdjust="0"/>
    <p:restoredTop sz="99521" autoAdjust="0"/>
  </p:normalViewPr>
  <p:slideViewPr>
    <p:cSldViewPr snapToGrid="0" snapToObjects="1">
      <p:cViewPr varScale="1">
        <p:scale>
          <a:sx n="21" d="100"/>
          <a:sy n="21" d="100"/>
        </p:scale>
        <p:origin x="-2480" y="-104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74053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79"/>
            <a:ext cx="9774936" cy="64604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DDM 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Reliability estimates stabilize n&gt;15</a:t>
            </a:r>
            <a:endParaRPr lang="en-US" sz="4400" dirty="0" smtClean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estimates do not change parameter value or </a:t>
            </a:r>
            <a:r>
              <a:rPr lang="en-US" sz="4400" dirty="0" smtClean="0">
                <a:latin typeface="Arial"/>
                <a:cs typeface="Arial"/>
              </a:rPr>
              <a:t>reliability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Applying the same model across tasks yields 1. interpretable measures that 2. reduce to lower and more reliable trait measures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206027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024381" y="9696913"/>
            <a:ext cx="7169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Dimensionality reduction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Measures vs. lower dimensional projections as trait measures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41763" y="11671070"/>
            <a:ext cx="6316318" cy="30220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</a:rPr>
              <a:t>Raw measures are comparable in reliability to DDM parameters (b = -0.03, t(512) = -0.83)</a:t>
            </a:r>
            <a:endParaRPr lang="en-US" sz="44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86242" y="17784391"/>
            <a:ext cx="7328521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Are</a:t>
            </a:r>
            <a:r>
              <a:rPr lang="en-US" sz="4400" dirty="0" smtClean="0">
                <a:latin typeface="Arial"/>
                <a:cs typeface="Arial"/>
              </a:rPr>
              <a:t> pilot studies helpful in choosing trait variables?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Yes, BUT samples &lt;15 yield too variable and lower reliability estimates (</a:t>
            </a:r>
            <a:r>
              <a:rPr lang="en-US" sz="4400" dirty="0" smtClean="0">
                <a:latin typeface="Arial"/>
                <a:cs typeface="Arial"/>
              </a:rPr>
              <a:t>b=0.001, t(505)=4.92</a:t>
            </a:r>
            <a:r>
              <a:rPr lang="en-US" sz="4400" dirty="0" smtClean="0">
                <a:latin typeface="Arial"/>
                <a:cs typeface="Arial"/>
              </a:rPr>
              <a:t>)</a:t>
            </a:r>
            <a:endParaRPr lang="en-US" sz="4400" dirty="0" smtClean="0">
              <a:latin typeface="Arial"/>
              <a:cs typeface="Arial"/>
            </a:endParaRPr>
          </a:p>
        </p:txBody>
      </p:sp>
      <p:pic>
        <p:nvPicPr>
          <p:cNvPr id="28" name="Picture 27" descr="Flat_vs_hier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63" y="17373600"/>
            <a:ext cx="5867400" cy="5029200"/>
          </a:xfrm>
          <a:prstGeom prst="rect">
            <a:avLst/>
          </a:prstGeom>
        </p:spPr>
      </p:pic>
      <p:pic>
        <p:nvPicPr>
          <p:cNvPr id="29" name="Picture 28" descr="Flat_vs_hier_rel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49" y="17373600"/>
            <a:ext cx="5867400" cy="50292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</a:t>
            </a:r>
            <a:r>
              <a:rPr lang="en-US" sz="4400" dirty="0" smtClean="0">
                <a:latin typeface="Arial"/>
                <a:cs typeface="Arial"/>
              </a:rPr>
              <a:t>systematic difference </a:t>
            </a:r>
            <a:r>
              <a:rPr lang="en-US" sz="4400" dirty="0" smtClean="0">
                <a:latin typeface="Arial"/>
                <a:cs typeface="Arial"/>
              </a:rPr>
              <a:t>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39241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199588" y="30198848"/>
            <a:ext cx="10334800" cy="113309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PCs </a:t>
            </a:r>
            <a:r>
              <a:rPr lang="en-US" sz="4400" dirty="0" smtClean="0">
                <a:latin typeface="Arial"/>
                <a:cs typeface="Arial"/>
              </a:rPr>
              <a:t>are more reliable than </a:t>
            </a:r>
            <a:r>
              <a:rPr lang="en-US" sz="4400" dirty="0" smtClean="0">
                <a:latin typeface="Arial"/>
                <a:cs typeface="Arial"/>
              </a:rPr>
              <a:t>individual measures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that </a:t>
            </a:r>
            <a:r>
              <a:rPr lang="en-US" sz="4400" dirty="0" smtClean="0">
                <a:latin typeface="Arial"/>
                <a:cs typeface="Arial"/>
              </a:rPr>
              <a:t>compose them</a:t>
            </a:r>
            <a:endParaRPr lang="en-US" sz="4400" dirty="0" smtClean="0">
              <a:latin typeface="Arial"/>
              <a:cs typeface="Arial"/>
            </a:endParaRPr>
          </a:p>
        </p:txBody>
      </p:sp>
      <p:pic>
        <p:nvPicPr>
          <p:cNvPr id="8" name="Picture 7" descr="Boot_ddm_plot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63" y="11504263"/>
            <a:ext cx="20116800" cy="38317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91332" y="15130684"/>
            <a:ext cx="26593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Both contrast (b = -0.37, t(512) = -9.99)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condition (b = -0.09, t(512) = -2.84)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are less reliable than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that use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all trials </a:t>
            </a:r>
            <a:endParaRPr lang="en-US" sz="4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5" name="Picture 14" descr="Sample_size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67" y="17662817"/>
            <a:ext cx="6400800" cy="4572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149278" y="22167597"/>
            <a:ext cx="132235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Conclusion does not change depending on </a:t>
            </a:r>
            <a:r>
              <a:rPr lang="en-US" sz="4400" dirty="0">
                <a:latin typeface="Arial"/>
                <a:cs typeface="Arial"/>
              </a:rPr>
              <a:t>measure type (</a:t>
            </a:r>
            <a:r>
              <a:rPr lang="en-US" sz="4400" dirty="0" smtClean="0">
                <a:latin typeface="Arial"/>
                <a:cs typeface="Arial"/>
              </a:rPr>
              <a:t>raw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vs.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, all trials vs. contrasts)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74328" y="27328876"/>
            <a:ext cx="6154640" cy="131081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EZ measures from T1 (164 measures, n=552)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781048" y="27533882"/>
            <a:ext cx="1945810" cy="90080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PCA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111676" y="27328523"/>
            <a:ext cx="6128556" cy="131152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Hierarchical clustering of factor </a:t>
            </a:r>
            <a:r>
              <a:rPr lang="en-US" sz="4000" i="1" dirty="0" smtClean="0">
                <a:latin typeface="Arial"/>
                <a:cs typeface="Arial"/>
              </a:rPr>
              <a:t>loadings</a:t>
            </a:r>
            <a:endParaRPr lang="en-US" sz="4000" i="1" dirty="0" smtClean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199588" y="28726639"/>
            <a:ext cx="6129379" cy="146548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Predict factor </a:t>
            </a:r>
            <a:r>
              <a:rPr lang="en-US" sz="4000" i="1" dirty="0" smtClean="0">
                <a:latin typeface="Arial"/>
                <a:cs typeface="Arial"/>
              </a:rPr>
              <a:t>score</a:t>
            </a:r>
            <a:r>
              <a:rPr lang="en-US" sz="4000" dirty="0" smtClean="0">
                <a:latin typeface="Arial"/>
                <a:cs typeface="Arial"/>
              </a:rPr>
              <a:t>s from T1 PCA for T2 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794469" y="28726639"/>
            <a:ext cx="8485452" cy="142435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ICC fo</a:t>
            </a:r>
            <a:r>
              <a:rPr lang="en-US" sz="4000" dirty="0" smtClean="0">
                <a:latin typeface="Arial"/>
                <a:cs typeface="Arial"/>
              </a:rPr>
              <a:t>r the 3 PCs </a:t>
            </a:r>
            <a:r>
              <a:rPr lang="en-US" sz="4000" dirty="0" err="1" smtClean="0">
                <a:latin typeface="Arial"/>
                <a:cs typeface="Arial"/>
              </a:rPr>
              <a:t>vs</a:t>
            </a:r>
            <a:r>
              <a:rPr lang="en-US" sz="4000" dirty="0" smtClean="0">
                <a:latin typeface="Arial"/>
                <a:cs typeface="Arial"/>
              </a:rPr>
              <a:t> ICC of 164 EZ measures measures</a:t>
            </a:r>
            <a:endParaRPr lang="en-US" sz="4000" dirty="0" smtClean="0">
              <a:latin typeface="Arial"/>
              <a:cs typeface="Arial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7456709" y="27787135"/>
            <a:ext cx="91440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0853796" y="27787135"/>
            <a:ext cx="91440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8240232" y="27787135"/>
            <a:ext cx="1954088" cy="0"/>
          </a:xfrm>
          <a:prstGeom prst="line">
            <a:avLst/>
          </a:prstGeom>
          <a:ln w="57150" cmpd="sng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0194320" y="27328523"/>
            <a:ext cx="0" cy="45861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3" idx="3"/>
            <a:endCxn id="74" idx="1"/>
          </p:cNvCxnSpPr>
          <p:nvPr/>
        </p:nvCxnSpPr>
        <p:spPr>
          <a:xfrm flipV="1">
            <a:off x="17328967" y="29438814"/>
            <a:ext cx="1465502" cy="2056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</p:cNvCxnSpPr>
          <p:nvPr/>
        </p:nvCxnSpPr>
        <p:spPr>
          <a:xfrm>
            <a:off x="27279921" y="29438814"/>
            <a:ext cx="3659442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4" name="Picture 93" descr="EZ_PCA3_HClust_nolables.jpe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23768" r="4402" b="20204"/>
          <a:stretch/>
        </p:blipFill>
        <p:spPr>
          <a:xfrm>
            <a:off x="11124963" y="24835608"/>
            <a:ext cx="22987034" cy="2417677"/>
          </a:xfrm>
          <a:prstGeom prst="rect">
            <a:avLst/>
          </a:prstGeom>
        </p:spPr>
      </p:pic>
      <p:pic>
        <p:nvPicPr>
          <p:cNvPr id="98" name="Picture 97" descr="EZ_clust_rel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722" y="27363237"/>
            <a:ext cx="6117336" cy="3986784"/>
          </a:xfrm>
          <a:prstGeom prst="rect">
            <a:avLst/>
          </a:prstGeom>
        </p:spPr>
      </p:pic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21019"/>
              </p:ext>
            </p:extLst>
          </p:nvPr>
        </p:nvGraphicFramePr>
        <p:xfrm>
          <a:off x="21586756" y="30141504"/>
          <a:ext cx="102312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800"/>
                <a:gridCol w="2557800"/>
                <a:gridCol w="2557800"/>
                <a:gridCol w="2557800"/>
              </a:tblGrid>
              <a:tr h="370840">
                <a:tc>
                  <a:txBody>
                    <a:bodyPr/>
                    <a:lstStyle/>
                    <a:p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Drift rate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Threshold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Non-decision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DVs (median)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0.51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0.48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0.51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PC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0.80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0.87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Arial"/>
                          <a:cs typeface="Arial"/>
                        </a:rPr>
                        <a:t>0.86</a:t>
                      </a:r>
                      <a:endParaRPr lang="en-US" sz="3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20321</TotalTime>
  <Words>631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333</cp:revision>
  <cp:lastPrinted>2013-11-12T21:27:13Z</cp:lastPrinted>
  <dcterms:created xsi:type="dcterms:W3CDTF">2010-11-13T16:32:59Z</dcterms:created>
  <dcterms:modified xsi:type="dcterms:W3CDTF">2018-09-30T23:25:55Z</dcterms:modified>
</cp:coreProperties>
</file>