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6858000" cy="9144000"/>
  <p:defaultTextStyle>
    <a:defPPr>
      <a:defRPr lang="en-US"/>
    </a:defPPr>
    <a:lvl1pPr marL="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yse Zeynep Enkav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1951"/>
    <a:srgbClr val="965F86"/>
    <a:srgbClr val="4AC6B7"/>
    <a:srgbClr val="4AC600"/>
    <a:srgbClr val="4AC000"/>
    <a:srgbClr val="000000"/>
    <a:srgbClr val="A40A1D"/>
    <a:srgbClr val="29B564"/>
    <a:srgbClr val="6CD2B0"/>
    <a:srgbClr val="CE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364" autoAdjust="0"/>
    <p:restoredTop sz="99521" autoAdjust="0"/>
  </p:normalViewPr>
  <p:slideViewPr>
    <p:cSldViewPr snapToGrid="0" snapToObjects="1">
      <p:cViewPr>
        <p:scale>
          <a:sx n="33" d="100"/>
          <a:sy n="33" d="100"/>
        </p:scale>
        <p:origin x="-1024" y="2408"/>
      </p:cViewPr>
      <p:guideLst>
        <p:guide orient="horz" pos="10368"/>
        <p:guide pos="12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2877-6E47-914A-A562-5BB1D9253FFF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D0D4B-4AAC-4145-81C5-0D35022A6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C3FF2-16C4-3444-9527-EB6C5966600B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0" y="685800"/>
            <a:ext cx="400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C17B3-A43F-F14E-98DF-9E9A96E1D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3762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07525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12879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150506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188132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225758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263384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301010" algn="l" defTabSz="2037626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0" y="685800"/>
            <a:ext cx="4000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2037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Variances of reliability estimates in flat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hddm</a:t>
            </a:r>
            <a:endParaRPr lang="en-US" sz="120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C17B3-A43F-F14E-98DF-9E9A96E1D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8"/>
            <a:ext cx="32644080" cy="70561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2609" y="1760223"/>
            <a:ext cx="6480813" cy="374446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185" y="1760223"/>
            <a:ext cx="18802353" cy="374446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6" y="21153121"/>
            <a:ext cx="32644080" cy="6537960"/>
          </a:xfrm>
        </p:spPr>
        <p:txBody>
          <a:bodyPr anchor="t"/>
          <a:lstStyle>
            <a:lvl1pPr algn="l">
              <a:defRPr sz="1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6" y="13952227"/>
            <a:ext cx="32644080" cy="720089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62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5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7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3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3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18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1843" y="10241282"/>
            <a:ext cx="12641580" cy="2896362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3"/>
            <a:ext cx="16968789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10" y="7368543"/>
            <a:ext cx="16975453" cy="307085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26" indent="0">
              <a:buNone/>
              <a:defRPr sz="8900" b="1"/>
            </a:lvl2pPr>
            <a:lvl3pPr marL="4075252" indent="0">
              <a:buNone/>
              <a:defRPr sz="8100" b="1"/>
            </a:lvl3pPr>
            <a:lvl4pPr marL="6112879" indent="0">
              <a:buNone/>
              <a:defRPr sz="7100" b="1"/>
            </a:lvl4pPr>
            <a:lvl5pPr marL="8150506" indent="0">
              <a:buNone/>
              <a:defRPr sz="7100" b="1"/>
            </a:lvl5pPr>
            <a:lvl6pPr marL="10188132" indent="0">
              <a:buNone/>
              <a:defRPr sz="7100" b="1"/>
            </a:lvl6pPr>
            <a:lvl7pPr marL="12225758" indent="0">
              <a:buNone/>
              <a:defRPr sz="7100" b="1"/>
            </a:lvl7pPr>
            <a:lvl8pPr marL="14263384" indent="0">
              <a:buNone/>
              <a:defRPr sz="7100" b="1"/>
            </a:lvl8pPr>
            <a:lvl9pPr marL="16301010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10" y="10439400"/>
            <a:ext cx="16975453" cy="1896618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1"/>
            <a:ext cx="12634916" cy="557784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2" y="1310644"/>
            <a:ext cx="21469353" cy="2809494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4"/>
            <a:ext cx="12634916" cy="22517103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2"/>
            <a:ext cx="23042880" cy="272034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19"/>
            <a:ext cx="23042880" cy="19751040"/>
          </a:xfrm>
        </p:spPr>
        <p:txBody>
          <a:bodyPr/>
          <a:lstStyle>
            <a:lvl1pPr marL="0" indent="0">
              <a:buNone/>
              <a:defRPr sz="14300"/>
            </a:lvl1pPr>
            <a:lvl2pPr marL="2037626" indent="0">
              <a:buNone/>
              <a:defRPr sz="12500"/>
            </a:lvl2pPr>
            <a:lvl3pPr marL="4075252" indent="0">
              <a:buNone/>
              <a:defRPr sz="10700"/>
            </a:lvl3pPr>
            <a:lvl4pPr marL="6112879" indent="0">
              <a:buNone/>
              <a:defRPr sz="8900"/>
            </a:lvl4pPr>
            <a:lvl5pPr marL="8150506" indent="0">
              <a:buNone/>
              <a:defRPr sz="8900"/>
            </a:lvl5pPr>
            <a:lvl6pPr marL="10188132" indent="0">
              <a:buNone/>
              <a:defRPr sz="8900"/>
            </a:lvl6pPr>
            <a:lvl7pPr marL="12225758" indent="0">
              <a:buNone/>
              <a:defRPr sz="8900"/>
            </a:lvl7pPr>
            <a:lvl8pPr marL="14263384" indent="0">
              <a:buNone/>
              <a:defRPr sz="8900"/>
            </a:lvl8pPr>
            <a:lvl9pPr marL="16301010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5"/>
            <a:ext cx="23042880" cy="3863337"/>
          </a:xfrm>
        </p:spPr>
        <p:txBody>
          <a:bodyPr/>
          <a:lstStyle>
            <a:lvl1pPr marL="0" indent="0">
              <a:buNone/>
              <a:defRPr sz="6200"/>
            </a:lvl1pPr>
            <a:lvl2pPr marL="2037626" indent="0">
              <a:buNone/>
              <a:defRPr sz="5400"/>
            </a:lvl2pPr>
            <a:lvl3pPr marL="4075252" indent="0">
              <a:buNone/>
              <a:defRPr sz="4400"/>
            </a:lvl3pPr>
            <a:lvl4pPr marL="6112879" indent="0">
              <a:buNone/>
              <a:defRPr sz="4000"/>
            </a:lvl4pPr>
            <a:lvl5pPr marL="8150506" indent="0">
              <a:buNone/>
              <a:defRPr sz="4000"/>
            </a:lvl5pPr>
            <a:lvl6pPr marL="10188132" indent="0">
              <a:buNone/>
              <a:defRPr sz="4000"/>
            </a:lvl6pPr>
            <a:lvl7pPr marL="12225758" indent="0">
              <a:buNone/>
              <a:defRPr sz="4000"/>
            </a:lvl7pPr>
            <a:lvl8pPr marL="14263384" indent="0">
              <a:buNone/>
              <a:defRPr sz="4000"/>
            </a:lvl8pPr>
            <a:lvl9pPr marL="1630101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3"/>
            <a:ext cx="34564320" cy="54864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7"/>
            <a:ext cx="34564320" cy="21724621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0383-EA84-CF41-8911-55C3D60C640A}" type="datetimeFigureOut">
              <a:rPr lang="en-US" smtClean="0"/>
              <a:pPr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6"/>
            <a:ext cx="121615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6"/>
            <a:ext cx="8961120" cy="1752599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61CB-AC67-2C4E-ADD9-5E8C482C5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2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0" indent="-1528220" algn="l" defTabSz="203762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3" indent="-1273516" algn="l" defTabSz="203762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65" indent="-1018813" algn="l" defTabSz="203762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692" indent="-1018813" algn="l" defTabSz="203762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19" indent="-1018813" algn="l" defTabSz="203762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45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71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197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23" indent="-1018813" algn="l" defTabSz="203762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2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5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79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06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32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58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384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10" algn="l" defTabSz="2037626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jpeg"/><Relationship Id="rId22" Type="http://schemas.openxmlformats.org/officeDocument/2006/relationships/image" Target="../media/image20.jpeg"/><Relationship Id="rId23" Type="http://schemas.openxmlformats.org/officeDocument/2006/relationships/image" Target="../media/image21.jpeg"/><Relationship Id="rId24" Type="http://schemas.openxmlformats.org/officeDocument/2006/relationships/image" Target="../media/image22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3" Type="http://schemas.openxmlformats.org/officeDocument/2006/relationships/image" Target="../media/image11.jpeg"/><Relationship Id="rId14" Type="http://schemas.openxmlformats.org/officeDocument/2006/relationships/image" Target="../media/image12.pn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348" y="465737"/>
            <a:ext cx="37819451" cy="46588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407526" tIns="203763" rIns="407526" bIns="203763" rtlCol="0">
            <a:spAutoFit/>
          </a:bodyPr>
          <a:lstStyle/>
          <a:p>
            <a:r>
              <a:rPr lang="en-US" sz="8700" dirty="0" smtClean="0">
                <a:latin typeface="Arial"/>
                <a:cs typeface="Arial"/>
              </a:rPr>
              <a:t>A large-scale comparison of cognitive task measures of self-regulation: raw measures vs. model parameters for individual difference analyses</a:t>
            </a:r>
            <a:endParaRPr lang="en-US" sz="8700" dirty="0">
              <a:latin typeface="Arial"/>
              <a:cs typeface="Arial"/>
            </a:endParaRPr>
          </a:p>
          <a:p>
            <a:r>
              <a:rPr lang="en-US" sz="6000" dirty="0" smtClean="0">
                <a:latin typeface="Arial"/>
                <a:cs typeface="Arial"/>
              </a:rPr>
              <a:t>A. Zeynep Enkavi, Ian W. Eisenberg, Patrick G. </a:t>
            </a:r>
            <a:r>
              <a:rPr lang="en-US" sz="6000" dirty="0" err="1" smtClean="0">
                <a:latin typeface="Arial"/>
                <a:cs typeface="Arial"/>
              </a:rPr>
              <a:t>Bissett</a:t>
            </a:r>
            <a:r>
              <a:rPr lang="en-US" sz="6000" dirty="0" smtClean="0">
                <a:latin typeface="Arial"/>
                <a:cs typeface="Arial"/>
              </a:rPr>
              <a:t>, Russell A. </a:t>
            </a:r>
            <a:r>
              <a:rPr lang="en-US" sz="6000" dirty="0" err="1" smtClean="0">
                <a:latin typeface="Arial"/>
                <a:cs typeface="Arial"/>
              </a:rPr>
              <a:t>Poldrack</a:t>
            </a:r>
            <a:endParaRPr lang="en-US" sz="6000" baseline="30000" dirty="0">
              <a:latin typeface="Arial"/>
              <a:cs typeface="Arial"/>
            </a:endParaRPr>
          </a:p>
          <a:p>
            <a:r>
              <a:rPr lang="en-US" sz="42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Department of Psychology, Stanford University</a:t>
            </a:r>
            <a:endParaRPr lang="en-US" sz="4200" baseline="300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9" name="Text Box 424"/>
          <p:cNvSpPr txBox="1">
            <a:spLocks noChangeArrowheads="1"/>
          </p:cNvSpPr>
          <p:nvPr/>
        </p:nvSpPr>
        <p:spPr bwMode="auto">
          <a:xfrm>
            <a:off x="466343" y="5381666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Frame 37"/>
          <p:cNvSpPr/>
          <p:nvPr/>
        </p:nvSpPr>
        <p:spPr>
          <a:xfrm>
            <a:off x="471431" y="5394944"/>
            <a:ext cx="9769848" cy="2731762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 descr="NIH_Master_Logo_2Color-JPG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20"/>
          <a:stretch/>
        </p:blipFill>
        <p:spPr>
          <a:xfrm>
            <a:off x="34777277" y="3531186"/>
            <a:ext cx="2478404" cy="1554480"/>
          </a:xfrm>
          <a:prstGeom prst="rect">
            <a:avLst/>
          </a:prstGeom>
        </p:spPr>
      </p:pic>
      <p:sp>
        <p:nvSpPr>
          <p:cNvPr id="20" name="Text Box 424"/>
          <p:cNvSpPr txBox="1">
            <a:spLocks noChangeArrowheads="1"/>
          </p:cNvSpPr>
          <p:nvPr/>
        </p:nvSpPr>
        <p:spPr bwMode="auto">
          <a:xfrm>
            <a:off x="471431" y="13848930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6343" y="6289336"/>
            <a:ext cx="9774936" cy="7426664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Psychology is rich with behavioral tasks measuring of </a:t>
            </a:r>
            <a:r>
              <a:rPr lang="en-US" sz="4400" dirty="0">
                <a:latin typeface="Arial"/>
                <a:cs typeface="Arial"/>
              </a:rPr>
              <a:t>i</a:t>
            </a:r>
            <a:r>
              <a:rPr lang="en-US" sz="4400" dirty="0" smtClean="0">
                <a:latin typeface="Arial"/>
                <a:cs typeface="Arial"/>
              </a:rPr>
              <a:t>mpulsivity, self-control, </a:t>
            </a:r>
            <a:r>
              <a:rPr lang="en-US" sz="4400" dirty="0">
                <a:latin typeface="Arial"/>
                <a:cs typeface="Arial"/>
              </a:rPr>
              <a:t>inhibition, delay </a:t>
            </a:r>
            <a:r>
              <a:rPr lang="en-US" sz="4400" dirty="0" smtClean="0">
                <a:latin typeface="Arial"/>
                <a:cs typeface="Arial"/>
              </a:rPr>
              <a:t>discounting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These </a:t>
            </a:r>
            <a:r>
              <a:rPr lang="en-US" sz="4400" dirty="0">
                <a:latin typeface="Arial"/>
                <a:cs typeface="Arial"/>
              </a:rPr>
              <a:t>measures </a:t>
            </a:r>
            <a:r>
              <a:rPr lang="en-US" sz="4400" dirty="0" smtClean="0">
                <a:latin typeface="Arial"/>
                <a:cs typeface="Arial"/>
              </a:rPr>
              <a:t>are </a:t>
            </a:r>
            <a:r>
              <a:rPr lang="en-US" sz="4400" dirty="0">
                <a:latin typeface="Arial"/>
                <a:cs typeface="Arial"/>
              </a:rPr>
              <a:t>assumed to capture trait-like individual differences without evaluating their stability over </a:t>
            </a:r>
            <a:r>
              <a:rPr lang="en-US" sz="4400" dirty="0" smtClean="0">
                <a:latin typeface="Arial"/>
                <a:cs typeface="Arial"/>
              </a:rPr>
              <a:t>time </a:t>
            </a:r>
            <a:endParaRPr lang="en-US" sz="4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We compare two common measure types from a large battery of behavioral tasks to determine best trait measures and their features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1255" y="14684527"/>
            <a:ext cx="9774936" cy="7384182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14 tasks from larger battery on reliability of self-regulation measures</a:t>
            </a:r>
            <a:r>
              <a:rPr lang="en-US" sz="4400" baseline="30000" dirty="0" smtClean="0">
                <a:latin typeface="Arial"/>
                <a:cs typeface="Arial"/>
              </a:rPr>
              <a:t>1,2</a:t>
            </a:r>
            <a:r>
              <a:rPr lang="en-US" sz="4400" dirty="0" smtClean="0">
                <a:latin typeface="Arial"/>
                <a:cs typeface="Arial"/>
              </a:rPr>
              <a:t> (N</a:t>
            </a:r>
            <a:r>
              <a:rPr lang="en-US" sz="4400" dirty="0">
                <a:latin typeface="Arial"/>
                <a:cs typeface="Arial"/>
              </a:rPr>
              <a:t>=</a:t>
            </a:r>
            <a:r>
              <a:rPr lang="en-US" sz="4400" dirty="0" smtClean="0">
                <a:latin typeface="Arial"/>
                <a:cs typeface="Arial"/>
              </a:rPr>
              <a:t>150): N-back, ANT, choice RT, directed forgetting, DPX, local global, recent, probes, shape matching, </a:t>
            </a:r>
            <a:r>
              <a:rPr lang="en-US" sz="4400" dirty="0" err="1" smtClean="0">
                <a:latin typeface="Arial"/>
                <a:cs typeface="Arial"/>
              </a:rPr>
              <a:t>simon</a:t>
            </a:r>
            <a:r>
              <a:rPr lang="en-US" sz="4400" dirty="0" smtClean="0">
                <a:latin typeface="Arial"/>
                <a:cs typeface="Arial"/>
              </a:rPr>
              <a:t>, stop signal (x3), </a:t>
            </a:r>
            <a:r>
              <a:rPr lang="en-US" sz="4400" dirty="0" err="1" smtClean="0">
                <a:latin typeface="Arial"/>
                <a:cs typeface="Arial"/>
              </a:rPr>
              <a:t>stroop</a:t>
            </a:r>
            <a:r>
              <a:rPr lang="en-US" sz="4400" dirty="0" smtClean="0">
                <a:latin typeface="Arial"/>
                <a:cs typeface="Arial"/>
              </a:rPr>
              <a:t>, cued task switching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Raw measures: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2 types of DDM: EZ and HDDM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Non-contrast measures = use all trials; contrast variables = subtraction of two conditions; condition variables = subset of trials</a:t>
            </a:r>
          </a:p>
        </p:txBody>
      </p:sp>
      <p:sp>
        <p:nvSpPr>
          <p:cNvPr id="49" name="Text Box 354"/>
          <p:cNvSpPr txBox="1">
            <a:spLocks noChangeArrowheads="1"/>
          </p:cNvSpPr>
          <p:nvPr/>
        </p:nvSpPr>
        <p:spPr bwMode="auto">
          <a:xfrm>
            <a:off x="10810242" y="32029700"/>
            <a:ext cx="26883360" cy="618611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Contact: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A. Zeynep 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Enkavi </a:t>
            </a:r>
            <a:r>
              <a:rPr lang="en-US" sz="3500" b="1" dirty="0" smtClean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lang="en-US" sz="3500" b="1" dirty="0" err="1" smtClean="0">
                <a:solidFill>
                  <a:schemeClr val="bg1"/>
                </a:solidFill>
                <a:latin typeface="Arial"/>
                <a:cs typeface="Arial"/>
              </a:rPr>
              <a:t>zenkavi@stanford.edu</a:t>
            </a:r>
            <a:r>
              <a:rPr lang="en-US" sz="3500" b="1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</a:p>
        </p:txBody>
      </p:sp>
      <p:sp>
        <p:nvSpPr>
          <p:cNvPr id="52" name="Text Box 354"/>
          <p:cNvSpPr txBox="1">
            <a:spLocks noChangeArrowheads="1"/>
          </p:cNvSpPr>
          <p:nvPr/>
        </p:nvSpPr>
        <p:spPr bwMode="auto">
          <a:xfrm>
            <a:off x="471431" y="30740533"/>
            <a:ext cx="9774936" cy="659507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latin typeface="Arial"/>
                <a:cs typeface="Arial"/>
              </a:rPr>
              <a:t>References</a:t>
            </a:r>
          </a:p>
        </p:txBody>
      </p:sp>
      <p:sp>
        <p:nvSpPr>
          <p:cNvPr id="70" name="Frame 69"/>
          <p:cNvSpPr/>
          <p:nvPr/>
        </p:nvSpPr>
        <p:spPr>
          <a:xfrm>
            <a:off x="10810241" y="5394944"/>
            <a:ext cx="26883359" cy="2725336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9242" tIns="39621" rIns="79242" bIns="39621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4934" y="24521979"/>
            <a:ext cx="9774936" cy="64604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 DDM parameters show similar reliability to RT and accuracy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Reliability estimates stabilize n&gt;15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Hierarchical estimates do not change parameter value or reliability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Applying the same model across tasks yields 1. interpretable measures that 2. reduce to lower and more reliable trait measures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9" name="Text Box 424"/>
          <p:cNvSpPr txBox="1">
            <a:spLocks noChangeArrowheads="1"/>
          </p:cNvSpPr>
          <p:nvPr/>
        </p:nvSpPr>
        <p:spPr bwMode="auto">
          <a:xfrm>
            <a:off x="471431" y="23639323"/>
            <a:ext cx="9769848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smtClean="0">
                <a:solidFill>
                  <a:schemeClr val="bg1"/>
                </a:solidFill>
                <a:latin typeface="Arial"/>
                <a:cs typeface="Arial"/>
              </a:rPr>
              <a:t>Conclusions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SUSig_Seal_StnfrdOnly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902" y="3180356"/>
            <a:ext cx="6002095" cy="2256140"/>
          </a:xfrm>
          <a:prstGeom prst="rect">
            <a:avLst/>
          </a:prstGeom>
        </p:spPr>
      </p:pic>
      <p:pic>
        <p:nvPicPr>
          <p:cNvPr id="9" name="Picture 8" descr="Screen Shot 2018-08-11 at 6.37.2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327" y="6636990"/>
            <a:ext cx="5047134" cy="1869309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34463767" y="6787585"/>
            <a:ext cx="2565400" cy="3872505"/>
            <a:chOff x="34463767" y="6441733"/>
            <a:chExt cx="2565400" cy="3872505"/>
          </a:xfrm>
        </p:grpSpPr>
        <p:pic>
          <p:nvPicPr>
            <p:cNvPr id="14" name="Picture 13" descr="Screen Shot 2018-08-11 at 6.37.47 AM.png"/>
            <p:cNvPicPr>
              <a:picLocks noChangeAspect="1"/>
            </p:cNvPicPr>
            <p:nvPr/>
          </p:nvPicPr>
          <p:blipFill>
            <a:blip r:embed="rId6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7617" y="6441733"/>
              <a:ext cx="1917700" cy="1117600"/>
            </a:xfrm>
            <a:prstGeom prst="rect">
              <a:avLst/>
            </a:prstGeom>
          </p:spPr>
        </p:pic>
        <p:pic>
          <p:nvPicPr>
            <p:cNvPr id="16" name="Picture 15" descr="Screen Shot 2018-08-11 at 6.37.52 AM.png"/>
            <p:cNvPicPr>
              <a:picLocks noChangeAspect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09817" y="7872102"/>
              <a:ext cx="2273300" cy="457200"/>
            </a:xfrm>
            <a:prstGeom prst="rect">
              <a:avLst/>
            </a:prstGeom>
          </p:spPr>
        </p:pic>
        <p:pic>
          <p:nvPicPr>
            <p:cNvPr id="17" name="Picture 16" descr="Screen Shot 2018-08-11 at 6.37.56 AM.png"/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3767" y="8625138"/>
              <a:ext cx="2565400" cy="1689100"/>
            </a:xfrm>
            <a:prstGeom prst="rect">
              <a:avLst/>
            </a:prstGeom>
          </p:spPr>
        </p:pic>
      </p:grpSp>
      <p:pic>
        <p:nvPicPr>
          <p:cNvPr id="19" name="Picture 18" descr="Screen Shot 2018-08-11 at 6.38.05 A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b="10101"/>
          <a:stretch/>
        </p:blipFill>
        <p:spPr>
          <a:xfrm>
            <a:off x="17202299" y="6695886"/>
            <a:ext cx="1483133" cy="2551801"/>
          </a:xfrm>
          <a:prstGeom prst="rect">
            <a:avLst/>
          </a:prstGeom>
        </p:spPr>
      </p:pic>
      <p:pic>
        <p:nvPicPr>
          <p:cNvPr id="21" name="Picture 20" descr="Screen Shot 2018-08-11 at 6.38.12 AM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3" b="4842"/>
          <a:stretch/>
        </p:blipFill>
        <p:spPr>
          <a:xfrm>
            <a:off x="19831481" y="6695886"/>
            <a:ext cx="1351412" cy="2551801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2583419" y="6655906"/>
            <a:ext cx="7710314" cy="1907462"/>
            <a:chOff x="22583419" y="5869796"/>
            <a:chExt cx="7710314" cy="1907462"/>
          </a:xfrm>
        </p:grpSpPr>
        <p:grpSp>
          <p:nvGrpSpPr>
            <p:cNvPr id="54" name="Group 53"/>
            <p:cNvGrpSpPr/>
            <p:nvPr/>
          </p:nvGrpSpPr>
          <p:grpSpPr>
            <a:xfrm>
              <a:off x="22583419" y="5950275"/>
              <a:ext cx="3108861" cy="1746504"/>
              <a:chOff x="22583419" y="5968681"/>
              <a:chExt cx="3108861" cy="1746504"/>
            </a:xfrm>
          </p:grpSpPr>
          <p:pic>
            <p:nvPicPr>
              <p:cNvPr id="22" name="Picture 21" descr="response-time.png"/>
              <p:cNvPicPr>
                <a:picLocks noChangeAspect="1"/>
              </p:cNvPicPr>
              <p:nvPr/>
            </p:nvPicPr>
            <p:blipFill>
              <a:blip r:embed="rId11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83419" y="5968681"/>
                <a:ext cx="1292413" cy="1746504"/>
              </a:xfrm>
              <a:prstGeom prst="rect">
                <a:avLst/>
              </a:prstGeom>
            </p:spPr>
          </p:pic>
          <p:pic>
            <p:nvPicPr>
              <p:cNvPr id="23" name="Picture 22" descr="accuracy.jp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53278" y="5972432"/>
                <a:ext cx="1739002" cy="1739002"/>
              </a:xfrm>
              <a:prstGeom prst="rect">
                <a:avLst/>
              </a:prstGeom>
            </p:spPr>
          </p:pic>
        </p:grpSp>
        <p:pic>
          <p:nvPicPr>
            <p:cNvPr id="24" name="Picture 23" descr="hddm-hierarchical-bayesian-estimation-of-the-drift-diffusion-model-in-python_20708267.jpeg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33013" r="3726" b="32488"/>
            <a:stretch/>
          </p:blipFill>
          <p:spPr>
            <a:xfrm>
              <a:off x="27031882" y="5869796"/>
              <a:ext cx="3261851" cy="1907462"/>
            </a:xfrm>
            <a:prstGeom prst="rect">
              <a:avLst/>
            </a:prstGeom>
          </p:spPr>
        </p:pic>
      </p:grpSp>
      <p:sp>
        <p:nvSpPr>
          <p:cNvPr id="51" name="Right Brace 50"/>
          <p:cNvSpPr/>
          <p:nvPr/>
        </p:nvSpPr>
        <p:spPr>
          <a:xfrm rot="5400000">
            <a:off x="26206027" y="5649051"/>
            <a:ext cx="806647" cy="6956656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024381" y="9696913"/>
            <a:ext cx="7169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Dimensionality reduction</a:t>
            </a:r>
            <a:endParaRPr lang="en-US" sz="5000" dirty="0">
              <a:latin typeface="Arial"/>
              <a:cs typeface="Arial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0852533" y="7474782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869469" y="8592363"/>
            <a:ext cx="3403600" cy="978345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593598" y="9696913"/>
            <a:ext cx="30359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Prediction</a:t>
            </a:r>
            <a:endParaRPr lang="en-US" sz="50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 Box 424"/>
          <p:cNvSpPr txBox="1">
            <a:spLocks noChangeArrowheads="1"/>
          </p:cNvSpPr>
          <p:nvPr/>
        </p:nvSpPr>
        <p:spPr bwMode="auto">
          <a:xfrm>
            <a:off x="10810241" y="5394944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Overview of Procedure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ight Brace 39"/>
          <p:cNvSpPr/>
          <p:nvPr/>
        </p:nvSpPr>
        <p:spPr>
          <a:xfrm rot="5400000">
            <a:off x="18841479" y="6844963"/>
            <a:ext cx="813816" cy="4572000"/>
          </a:xfrm>
          <a:prstGeom prst="rightBrace">
            <a:avLst/>
          </a:prstGeom>
          <a:ln w="57150" cmpd="sng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880070" y="9696913"/>
            <a:ext cx="29290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latin typeface="Arial"/>
                <a:cs typeface="Arial"/>
              </a:rPr>
              <a:t>Reliability</a:t>
            </a:r>
            <a:endParaRPr lang="en-US" sz="5000" dirty="0">
              <a:latin typeface="Arial"/>
              <a:cs typeface="Arial"/>
            </a:endParaRPr>
          </a:p>
        </p:txBody>
      </p:sp>
      <p:pic>
        <p:nvPicPr>
          <p:cNvPr id="2" name="Picture 1" descr="Screen Shot 2018-09-21 at 10.28.04 AM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41" y="8575060"/>
            <a:ext cx="5775307" cy="1874520"/>
          </a:xfrm>
          <a:prstGeom prst="rect">
            <a:avLst/>
          </a:prstGeom>
        </p:spPr>
      </p:pic>
      <p:sp>
        <p:nvSpPr>
          <p:cNvPr id="42" name="Text Box 424"/>
          <p:cNvSpPr txBox="1">
            <a:spLocks noChangeArrowheads="1"/>
          </p:cNvSpPr>
          <p:nvPr/>
        </p:nvSpPr>
        <p:spPr bwMode="auto">
          <a:xfrm>
            <a:off x="10810241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Sample size effects on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 Box 424"/>
          <p:cNvSpPr txBox="1">
            <a:spLocks noChangeArrowheads="1"/>
          </p:cNvSpPr>
          <p:nvPr/>
        </p:nvSpPr>
        <p:spPr bwMode="auto">
          <a:xfrm>
            <a:off x="24892000" y="16501034"/>
            <a:ext cx="1280160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Analysis of hierarchical estimates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Text Box 424"/>
          <p:cNvSpPr txBox="1">
            <a:spLocks noChangeArrowheads="1"/>
          </p:cNvSpPr>
          <p:nvPr/>
        </p:nvSpPr>
        <p:spPr bwMode="auto">
          <a:xfrm>
            <a:off x="10801499" y="23812632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 smtClean="0">
                <a:solidFill>
                  <a:schemeClr val="bg1"/>
                </a:solidFill>
                <a:latin typeface="Arial"/>
                <a:cs typeface="Arial"/>
              </a:rPr>
              <a:t>Measures vs. lower dimensional projections as trait measures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418431" y="7595722"/>
            <a:ext cx="17013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2-4 </a:t>
            </a:r>
            <a:r>
              <a:rPr lang="en-US" sz="3800" dirty="0" err="1" smtClean="0">
                <a:latin typeface="Arial"/>
                <a:cs typeface="Arial"/>
              </a:rPr>
              <a:t>mo</a:t>
            </a:r>
            <a:endParaRPr lang="en-US" sz="3800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409231" y="8352822"/>
            <a:ext cx="22155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Raw DVs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2351" y="8352822"/>
            <a:ext cx="23504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Arial"/>
                <a:cs typeface="Arial"/>
              </a:rPr>
              <a:t>DDM DVs</a:t>
            </a:r>
          </a:p>
        </p:txBody>
      </p:sp>
      <p:sp>
        <p:nvSpPr>
          <p:cNvPr id="61" name="Text Box 424"/>
          <p:cNvSpPr txBox="1">
            <a:spLocks noChangeArrowheads="1"/>
          </p:cNvSpPr>
          <p:nvPr/>
        </p:nvSpPr>
        <p:spPr bwMode="auto">
          <a:xfrm>
            <a:off x="10801498" y="10660090"/>
            <a:ext cx="26883360" cy="844173"/>
          </a:xfrm>
          <a:prstGeom prst="rect">
            <a:avLst/>
          </a:prstGeom>
          <a:solidFill>
            <a:srgbClr val="A40A1D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79230" tIns="39614" rIns="79230" bIns="39614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DDM </a:t>
            </a:r>
            <a:r>
              <a:rPr lang="en-US" sz="5000" b="1" dirty="0" err="1">
                <a:solidFill>
                  <a:schemeClr val="bg1"/>
                </a:solidFill>
                <a:latin typeface="Arial"/>
                <a:cs typeface="Arial"/>
              </a:rPr>
              <a:t>vs</a:t>
            </a:r>
            <a:r>
              <a:rPr lang="en-US" sz="5000" b="1" dirty="0">
                <a:solidFill>
                  <a:schemeClr val="bg1"/>
                </a:solidFill>
                <a:latin typeface="Arial"/>
                <a:cs typeface="Arial"/>
              </a:rPr>
              <a:t> Raw measure reliability</a:t>
            </a:r>
            <a:endParaRPr lang="en-US" sz="5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241763" y="11671070"/>
            <a:ext cx="6316318" cy="302203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</a:rPr>
              <a:t> Raw measures are comparable in reliability to DDM parameters (b = -0.03, t(512) = -0.83)</a:t>
            </a:r>
            <a:endParaRPr lang="en-US" sz="4400" dirty="0" smtClean="0">
              <a:solidFill>
                <a:srgbClr val="000000"/>
              </a:solidFill>
              <a:latin typeface="Arial"/>
              <a:cs typeface="Arial"/>
              <a:sym typeface="Wingding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86242" y="17784391"/>
            <a:ext cx="7328521" cy="206157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Are pilot studies helpful in choosing trait variables?</a:t>
            </a:r>
          </a:p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Yes, BUT samples &lt;15 yield too variable and lower reliability estimates (b=0.001, t(505)=4.92)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4614763" y="22349007"/>
            <a:ext cx="12801600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No systematic difference in parameter estimate or reliability using hierarchical estimates 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59768" y="31392411"/>
            <a:ext cx="10398098" cy="124484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Enkavi, A. Z., Li, J., MacKinnon, D.,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Uncovering mental structure through data-driven ontology </a:t>
            </a:r>
            <a:r>
              <a:rPr lang="en-US" sz="1800" dirty="0" smtClean="0">
                <a:latin typeface="Arial"/>
                <a:cs typeface="Arial"/>
              </a:rPr>
              <a:t>discovery</a:t>
            </a:r>
          </a:p>
          <a:p>
            <a:r>
              <a:rPr lang="en-US" sz="1800" dirty="0">
                <a:latin typeface="Arial"/>
                <a:cs typeface="Arial"/>
              </a:rPr>
              <a:t>Enkavi, A. Z., Eisenberg, I., </a:t>
            </a:r>
            <a:r>
              <a:rPr lang="en-US" sz="1800" dirty="0" err="1">
                <a:latin typeface="Arial"/>
                <a:cs typeface="Arial"/>
              </a:rPr>
              <a:t>Bissett</a:t>
            </a:r>
            <a:r>
              <a:rPr lang="en-US" sz="1800" dirty="0">
                <a:latin typeface="Arial"/>
                <a:cs typeface="Arial"/>
              </a:rPr>
              <a:t>, P., </a:t>
            </a:r>
            <a:r>
              <a:rPr lang="en-US" sz="1800" dirty="0" err="1">
                <a:latin typeface="Arial"/>
                <a:cs typeface="Arial"/>
              </a:rPr>
              <a:t>Mazza</a:t>
            </a:r>
            <a:r>
              <a:rPr lang="en-US" sz="1800" dirty="0">
                <a:latin typeface="Arial"/>
                <a:cs typeface="Arial"/>
              </a:rPr>
              <a:t>, G. L., MacKinnon, D. P., </a:t>
            </a:r>
            <a:r>
              <a:rPr lang="en-US" sz="1800" dirty="0" err="1">
                <a:latin typeface="Arial"/>
                <a:cs typeface="Arial"/>
              </a:rPr>
              <a:t>Marsch</a:t>
            </a:r>
            <a:r>
              <a:rPr lang="en-US" sz="1800" dirty="0">
                <a:latin typeface="Arial"/>
                <a:cs typeface="Arial"/>
              </a:rPr>
              <a:t>, L. A., &amp; </a:t>
            </a:r>
            <a:r>
              <a:rPr lang="en-US" sz="1800" dirty="0" err="1">
                <a:latin typeface="Arial"/>
                <a:cs typeface="Arial"/>
              </a:rPr>
              <a:t>Poldrack</a:t>
            </a:r>
            <a:r>
              <a:rPr lang="en-US" sz="1800" dirty="0">
                <a:latin typeface="Arial"/>
                <a:cs typeface="Arial"/>
              </a:rPr>
              <a:t>, R. (2018). A large-scale analysis of test-retest reliabilities of self-regulation measures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endParaRPr lang="en-US" sz="1800" dirty="0" smtClean="0">
              <a:latin typeface="Arial"/>
              <a:cs typeface="Arial"/>
            </a:endParaRPr>
          </a:p>
          <a:p>
            <a:endParaRPr lang="en-US" sz="1800" dirty="0">
              <a:latin typeface="Arial"/>
              <a:cs typeface="Arial"/>
            </a:endParaRPr>
          </a:p>
        </p:txBody>
      </p:sp>
      <p:pic>
        <p:nvPicPr>
          <p:cNvPr id="8" name="Picture 7" descr="Boot_ddm_plot.jpe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963" y="11504263"/>
            <a:ext cx="20116800" cy="38317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091332" y="15130684"/>
            <a:ext cx="265935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 Both contrast (b = -0.37, t(512) = -9.99)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condition (b = -0.09, t(512) = -2.84)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are less reliable than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measures </a:t>
            </a:r>
            <a:r>
              <a:rPr lang="en-US" sz="4400" dirty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that use </a:t>
            </a:r>
            <a:r>
              <a:rPr lang="en-US" sz="4400" dirty="0" smtClean="0">
                <a:solidFill>
                  <a:srgbClr val="000000"/>
                </a:solidFill>
                <a:latin typeface="Arial"/>
                <a:cs typeface="Arial"/>
                <a:sym typeface="Wingdings"/>
              </a:rPr>
              <a:t>all trials </a:t>
            </a:r>
            <a:endParaRPr lang="en-US" sz="4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5" name="Picture 14" descr="Sample_size.jpe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167" y="17662817"/>
            <a:ext cx="6400800" cy="4572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1149278" y="22167597"/>
            <a:ext cx="132235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Conclusion does not change depending on </a:t>
            </a:r>
            <a:r>
              <a:rPr lang="en-US" sz="4400" dirty="0">
                <a:latin typeface="Arial"/>
                <a:cs typeface="Arial"/>
              </a:rPr>
              <a:t>measure type (</a:t>
            </a:r>
            <a:r>
              <a:rPr lang="en-US" sz="4400" dirty="0" smtClean="0">
                <a:latin typeface="Arial"/>
                <a:cs typeface="Arial"/>
              </a:rPr>
              <a:t>raw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dirty="0" smtClean="0">
                <a:latin typeface="Arial"/>
                <a:cs typeface="Arial"/>
              </a:rPr>
              <a:t>vs. </a:t>
            </a:r>
            <a:r>
              <a:rPr lang="en-US" sz="4400" dirty="0" err="1" smtClean="0">
                <a:latin typeface="Arial"/>
                <a:cs typeface="Arial"/>
              </a:rPr>
              <a:t>ddm</a:t>
            </a:r>
            <a:r>
              <a:rPr lang="en-US" sz="4400" dirty="0" smtClean="0">
                <a:latin typeface="Arial"/>
                <a:cs typeface="Arial"/>
              </a:rPr>
              <a:t>, all trials vs. contrasts)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928167" y="25963157"/>
            <a:ext cx="3223637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 Measures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080567" y="29633807"/>
            <a:ext cx="3829233" cy="1463625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Principal Components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6826123" y="24695037"/>
            <a:ext cx="1359348" cy="80656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T1</a:t>
            </a:r>
            <a:endParaRPr lang="en-US" sz="4400" dirty="0"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794071" y="24695037"/>
            <a:ext cx="1359348" cy="806563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r>
              <a:rPr lang="en-US" sz="4400" dirty="0" smtClean="0">
                <a:latin typeface="Arial"/>
                <a:cs typeface="Arial"/>
              </a:rPr>
              <a:t>T2</a:t>
            </a:r>
            <a:endParaRPr lang="en-US" sz="4400" dirty="0">
              <a:latin typeface="Arial"/>
              <a:cs typeface="Arial"/>
            </a:endParaRPr>
          </a:p>
        </p:txBody>
      </p:sp>
      <p:pic>
        <p:nvPicPr>
          <p:cNvPr id="26" name="Picture 25" descr="EZ_PCA_T1_plotly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909" y="28765632"/>
            <a:ext cx="3541776" cy="3200400"/>
          </a:xfrm>
          <a:prstGeom prst="rect">
            <a:avLst/>
          </a:prstGeom>
        </p:spPr>
      </p:pic>
      <p:pic>
        <p:nvPicPr>
          <p:cNvPr id="30" name="Picture 29" descr="EZ_PCA_T2_plotly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451" y="28765632"/>
            <a:ext cx="3781213" cy="3200400"/>
          </a:xfrm>
          <a:prstGeom prst="rect">
            <a:avLst/>
          </a:prstGeom>
        </p:spPr>
      </p:pic>
      <p:pic>
        <p:nvPicPr>
          <p:cNvPr id="31" name="Picture 30" descr="plotly_poster_legen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96" y="27426782"/>
            <a:ext cx="2797238" cy="1588262"/>
          </a:xfrm>
          <a:prstGeom prst="rect">
            <a:avLst/>
          </a:prstGeom>
        </p:spPr>
      </p:pic>
      <p:pic>
        <p:nvPicPr>
          <p:cNvPr id="69" name="Picture 68" descr="t1_ddm_eg.jpe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40" y="26178441"/>
            <a:ext cx="6917662" cy="1383532"/>
          </a:xfrm>
          <a:prstGeom prst="rect">
            <a:avLst/>
          </a:prstGeom>
        </p:spPr>
      </p:pic>
      <p:pic>
        <p:nvPicPr>
          <p:cNvPr id="82" name="Picture 81" descr="t2_ddm_eg.jpe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560" y="26172085"/>
            <a:ext cx="6949440" cy="1389888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 flipV="1">
            <a:off x="15468600" y="25789504"/>
            <a:ext cx="7555781" cy="558800"/>
            <a:chOff x="15468600" y="27279600"/>
            <a:chExt cx="7555781" cy="558800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flipV="1">
            <a:off x="16552315" y="25518571"/>
            <a:ext cx="7555781" cy="829730"/>
            <a:chOff x="15468600" y="27279600"/>
            <a:chExt cx="7555781" cy="558800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flipV="1">
            <a:off x="17686826" y="25789501"/>
            <a:ext cx="7555781" cy="558800"/>
            <a:chOff x="15468600" y="27279600"/>
            <a:chExt cx="7555781" cy="5588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flipV="1">
            <a:off x="18821340" y="25518568"/>
            <a:ext cx="7555781" cy="829730"/>
            <a:chOff x="15468600" y="27279600"/>
            <a:chExt cx="7555781" cy="5588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 flipV="1">
            <a:off x="19955848" y="25789501"/>
            <a:ext cx="7555781" cy="558800"/>
            <a:chOff x="15468600" y="27279600"/>
            <a:chExt cx="7555781" cy="5588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 flipV="1">
            <a:off x="21039563" y="25518568"/>
            <a:ext cx="7555781" cy="829730"/>
            <a:chOff x="15468600" y="27279600"/>
            <a:chExt cx="7555781" cy="558800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0" name="Picture 119" descr="EZ_clust_rel.jpe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799" y="24913871"/>
            <a:ext cx="7015294" cy="4572000"/>
          </a:xfrm>
          <a:prstGeom prst="rect">
            <a:avLst/>
          </a:prstGeom>
        </p:spPr>
      </p:pic>
      <p:pic>
        <p:nvPicPr>
          <p:cNvPr id="121" name="Picture 120" descr="Flat_vs_hier_rel.jpe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067" y="17344931"/>
            <a:ext cx="5867400" cy="5029200"/>
          </a:xfrm>
          <a:prstGeom prst="rect">
            <a:avLst/>
          </a:prstGeom>
        </p:spPr>
      </p:pic>
      <p:pic>
        <p:nvPicPr>
          <p:cNvPr id="122" name="Picture 121" descr="Flat_vs_hier_est.jpe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038" y="17344931"/>
            <a:ext cx="5867400" cy="5029200"/>
          </a:xfrm>
          <a:prstGeom prst="rect">
            <a:avLst/>
          </a:prstGeom>
        </p:spPr>
      </p:pic>
      <p:sp>
        <p:nvSpPr>
          <p:cNvPr id="124" name="Isosceles Triangle 123"/>
          <p:cNvSpPr/>
          <p:nvPr/>
        </p:nvSpPr>
        <p:spPr>
          <a:xfrm rot="10800000" flipH="1">
            <a:off x="15257603" y="27499435"/>
            <a:ext cx="6858000" cy="1084787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0800000" flipH="1">
            <a:off x="22425683" y="27499435"/>
            <a:ext cx="6858000" cy="1084787"/>
          </a:xfrm>
          <a:prstGeom prst="triangle">
            <a:avLst/>
          </a:prstGeom>
          <a:solidFill>
            <a:schemeClr val="bg1">
              <a:lumMod val="75000"/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 flipV="1">
            <a:off x="17228254" y="29119491"/>
            <a:ext cx="7132320" cy="558800"/>
            <a:chOff x="15468600" y="27279600"/>
            <a:chExt cx="7555781" cy="558800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C61951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flipV="1">
            <a:off x="18381316" y="28810083"/>
            <a:ext cx="7132320" cy="822960"/>
            <a:chOff x="15468600" y="27279600"/>
            <a:chExt cx="7555781" cy="558800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4AC6B7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17880070" y="31113011"/>
            <a:ext cx="7132320" cy="558800"/>
            <a:chOff x="15468600" y="27279600"/>
            <a:chExt cx="7555781" cy="55880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15468600" y="27838400"/>
              <a:ext cx="7555781" cy="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15468600" y="27279600"/>
              <a:ext cx="0" cy="55880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23021700" y="27279600"/>
              <a:ext cx="0" cy="558800"/>
            </a:xfrm>
            <a:prstGeom prst="line">
              <a:avLst/>
            </a:prstGeom>
            <a:ln w="38100" cmpd="sng">
              <a:solidFill>
                <a:srgbClr val="965F86"/>
              </a:solidFill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Rectangle 138"/>
          <p:cNvSpPr/>
          <p:nvPr/>
        </p:nvSpPr>
        <p:spPr>
          <a:xfrm>
            <a:off x="26561385" y="29469122"/>
            <a:ext cx="11073673" cy="742790"/>
          </a:xfrm>
          <a:prstGeom prst="rect">
            <a:avLst/>
          </a:prstGeom>
          <a:noFill/>
        </p:spPr>
        <p:txBody>
          <a:bodyPr wrap="square" lIns="274320" rIns="274320" rtlCol="0"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 smtClean="0">
                <a:latin typeface="Arial"/>
                <a:cs typeface="Arial"/>
              </a:rPr>
              <a:t>Reducing the dimensionality of numerous measures that assess similar constructs increases their reliability</a:t>
            </a:r>
            <a:endParaRPr lang="en-US"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20752</TotalTime>
  <Words>584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Zaval</dc:creator>
  <cp:lastModifiedBy>Ayse Zeynep Enkavi</cp:lastModifiedBy>
  <cp:revision>348</cp:revision>
  <cp:lastPrinted>2013-11-12T21:27:13Z</cp:lastPrinted>
  <dcterms:created xsi:type="dcterms:W3CDTF">2010-11-13T16:32:59Z</dcterms:created>
  <dcterms:modified xsi:type="dcterms:W3CDTF">2018-10-02T02:33:26Z</dcterms:modified>
</cp:coreProperties>
</file>