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8404800" cy="32918400"/>
  <p:notesSz cx="6858000" cy="9144000"/>
  <p:defaultTextStyle>
    <a:defPPr>
      <a:defRPr lang="en-US"/>
    </a:defPPr>
    <a:lvl1pPr marL="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yse Zeynep Enkav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A1D"/>
    <a:srgbClr val="29B564"/>
    <a:srgbClr val="6CD2B0"/>
    <a:srgbClr val="CEF3E9"/>
    <a:srgbClr val="E9FAF6"/>
    <a:srgbClr val="00BE7F"/>
    <a:srgbClr val="E5F9F3"/>
    <a:srgbClr val="EEFBF7"/>
    <a:srgbClr val="F4FCFA"/>
    <a:srgbClr val="C7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364" autoAdjust="0"/>
    <p:restoredTop sz="99521" autoAdjust="0"/>
  </p:normalViewPr>
  <p:slideViewPr>
    <p:cSldViewPr snapToGrid="0" snapToObjects="1">
      <p:cViewPr varScale="1">
        <p:scale>
          <a:sx n="21" d="100"/>
          <a:sy n="21" d="100"/>
        </p:scale>
        <p:origin x="-2480" y="-104"/>
      </p:cViewPr>
      <p:guideLst>
        <p:guide orient="horz" pos="10368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2877-6E47-914A-A562-5BB1D9253FFF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D0D4B-4AAC-4145-81C5-0D35022A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C3FF2-16C4-3444-9527-EB6C5966600B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685800"/>
            <a:ext cx="400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C17B3-A43F-F14E-98DF-9E9A96E1D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0" y="685800"/>
            <a:ext cx="4000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2037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Variances of reliability estimates in flat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hddm</a:t>
            </a:r>
            <a:endParaRPr lang="en-US" sz="120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17B3-A43F-F14E-98DF-9E9A96E1DC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8"/>
            <a:ext cx="32644080" cy="70561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09" y="1760223"/>
            <a:ext cx="6480813" cy="37444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5" y="1760223"/>
            <a:ext cx="18802353" cy="374446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21153121"/>
            <a:ext cx="32644080" cy="6537960"/>
          </a:xfrm>
        </p:spPr>
        <p:txBody>
          <a:bodyPr anchor="t"/>
          <a:lstStyle>
            <a:lvl1pPr algn="l">
              <a:defRPr sz="1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3952227"/>
            <a:ext cx="32644080" cy="720089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62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07525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87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184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3" y="7368543"/>
            <a:ext cx="16968789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3" y="10439400"/>
            <a:ext cx="16968789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10" y="7368543"/>
            <a:ext cx="16975453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10" y="10439400"/>
            <a:ext cx="16975453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310641"/>
            <a:ext cx="12634916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2" y="1310644"/>
            <a:ext cx="21469353" cy="2809494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888484"/>
            <a:ext cx="12634916" cy="22517103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9" y="23042882"/>
            <a:ext cx="23042880" cy="272034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9" y="2941319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626" indent="0">
              <a:buNone/>
              <a:defRPr sz="12500"/>
            </a:lvl2pPr>
            <a:lvl3pPr marL="4075252" indent="0">
              <a:buNone/>
              <a:defRPr sz="10700"/>
            </a:lvl3pPr>
            <a:lvl4pPr marL="6112879" indent="0">
              <a:buNone/>
              <a:defRPr sz="8900"/>
            </a:lvl4pPr>
            <a:lvl5pPr marL="8150506" indent="0">
              <a:buNone/>
              <a:defRPr sz="8900"/>
            </a:lvl5pPr>
            <a:lvl6pPr marL="10188132" indent="0">
              <a:buNone/>
              <a:defRPr sz="8900"/>
            </a:lvl6pPr>
            <a:lvl7pPr marL="12225758" indent="0">
              <a:buNone/>
              <a:defRPr sz="8900"/>
            </a:lvl7pPr>
            <a:lvl8pPr marL="14263384" indent="0">
              <a:buNone/>
              <a:defRPr sz="8900"/>
            </a:lvl8pPr>
            <a:lvl9pPr marL="16301010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9" y="25763225"/>
            <a:ext cx="23042880" cy="3863337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  <a:prstGeom prst="rect">
            <a:avLst/>
          </a:prstGeom>
        </p:spPr>
        <p:txBody>
          <a:bodyPr vert="horz" lIns="407526" tIns="203763" rIns="407526" bIns="2037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7"/>
            <a:ext cx="34564320" cy="21724621"/>
          </a:xfrm>
          <a:prstGeom prst="rect">
            <a:avLst/>
          </a:prstGeom>
        </p:spPr>
        <p:txBody>
          <a:bodyPr vert="horz" lIns="407526" tIns="203763" rIns="407526" bIns="2037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6"/>
            <a:ext cx="121615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62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20" indent="-1528220" algn="l" defTabSz="203762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43" indent="-1273516" algn="l" defTabSz="203762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065" indent="-1018813" algn="l" defTabSz="203762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692" indent="-1018813" algn="l" defTabSz="203762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319" indent="-1018813" algn="l" defTabSz="203762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6945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571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197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9823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2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5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879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0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13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758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384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01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jpe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jpeg"/><Relationship Id="rId16" Type="http://schemas.openxmlformats.org/officeDocument/2006/relationships/image" Target="../media/image14.jpeg"/><Relationship Id="rId17" Type="http://schemas.openxmlformats.org/officeDocument/2006/relationships/image" Target="../media/image15.jpe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348" y="465737"/>
            <a:ext cx="37819451" cy="46588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07526" tIns="203763" rIns="407526" bIns="203763" rtlCol="0">
            <a:spAutoFit/>
          </a:bodyPr>
          <a:lstStyle/>
          <a:p>
            <a:r>
              <a:rPr lang="en-US" sz="8700" dirty="0" smtClean="0">
                <a:latin typeface="Arial"/>
                <a:cs typeface="Arial"/>
              </a:rPr>
              <a:t>A large-scale comparison of cognitive task measures of self-regulation: raw measures vs. model parameters for individual difference analyses</a:t>
            </a:r>
            <a:endParaRPr lang="en-US" sz="8700" dirty="0">
              <a:latin typeface="Arial"/>
              <a:cs typeface="Arial"/>
            </a:endParaRPr>
          </a:p>
          <a:p>
            <a:r>
              <a:rPr lang="en-US" sz="6000" dirty="0" smtClean="0">
                <a:latin typeface="Arial"/>
                <a:cs typeface="Arial"/>
              </a:rPr>
              <a:t>A. Zeynep Enkavi, Ian W. Eisenberg, Patrick G. </a:t>
            </a:r>
            <a:r>
              <a:rPr lang="en-US" sz="6000" dirty="0" err="1" smtClean="0">
                <a:latin typeface="Arial"/>
                <a:cs typeface="Arial"/>
              </a:rPr>
              <a:t>Bissett</a:t>
            </a:r>
            <a:r>
              <a:rPr lang="en-US" sz="6000" dirty="0" smtClean="0">
                <a:latin typeface="Arial"/>
                <a:cs typeface="Arial"/>
              </a:rPr>
              <a:t>, Russell A. </a:t>
            </a:r>
            <a:r>
              <a:rPr lang="en-US" sz="6000" dirty="0" err="1" smtClean="0">
                <a:latin typeface="Arial"/>
                <a:cs typeface="Arial"/>
              </a:rPr>
              <a:t>Poldrack</a:t>
            </a:r>
            <a:endParaRPr lang="en-US" sz="6000" baseline="30000" dirty="0">
              <a:latin typeface="Arial"/>
              <a:cs typeface="Arial"/>
            </a:endParaRPr>
          </a:p>
          <a:p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Department of Psychology, Stanford University</a:t>
            </a:r>
            <a:endParaRPr lang="en-US" sz="4200" baseline="30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9" name="Text Box 424"/>
          <p:cNvSpPr txBox="1">
            <a:spLocks noChangeArrowheads="1"/>
          </p:cNvSpPr>
          <p:nvPr/>
        </p:nvSpPr>
        <p:spPr bwMode="auto">
          <a:xfrm>
            <a:off x="466343" y="5381666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Frame 37"/>
          <p:cNvSpPr/>
          <p:nvPr/>
        </p:nvSpPr>
        <p:spPr>
          <a:xfrm>
            <a:off x="471431" y="5394944"/>
            <a:ext cx="9769848" cy="27317628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NIH_Master_Logo_2Color-JP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0"/>
          <a:stretch/>
        </p:blipFill>
        <p:spPr>
          <a:xfrm>
            <a:off x="34777277" y="3531186"/>
            <a:ext cx="2478404" cy="1554480"/>
          </a:xfrm>
          <a:prstGeom prst="rect">
            <a:avLst/>
          </a:prstGeom>
        </p:spPr>
      </p:pic>
      <p:sp>
        <p:nvSpPr>
          <p:cNvPr id="20" name="Text Box 424"/>
          <p:cNvSpPr txBox="1">
            <a:spLocks noChangeArrowheads="1"/>
          </p:cNvSpPr>
          <p:nvPr/>
        </p:nvSpPr>
        <p:spPr bwMode="auto">
          <a:xfrm>
            <a:off x="471431" y="13848930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6343" y="6289336"/>
            <a:ext cx="9774936" cy="742666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Psychology is rich with behavioral tasks measuring of </a:t>
            </a:r>
            <a:r>
              <a:rPr lang="en-US" sz="4400" dirty="0">
                <a:latin typeface="Arial"/>
                <a:cs typeface="Arial"/>
              </a:rPr>
              <a:t>i</a:t>
            </a:r>
            <a:r>
              <a:rPr lang="en-US" sz="4400" dirty="0" smtClean="0">
                <a:latin typeface="Arial"/>
                <a:cs typeface="Arial"/>
              </a:rPr>
              <a:t>mpulsivity, self-control, </a:t>
            </a:r>
            <a:r>
              <a:rPr lang="en-US" sz="4400" dirty="0">
                <a:latin typeface="Arial"/>
                <a:cs typeface="Arial"/>
              </a:rPr>
              <a:t>inhibition, delay </a:t>
            </a:r>
            <a:r>
              <a:rPr lang="en-US" sz="4400" dirty="0" smtClean="0">
                <a:latin typeface="Arial"/>
                <a:cs typeface="Arial"/>
              </a:rPr>
              <a:t>discounting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These </a:t>
            </a:r>
            <a:r>
              <a:rPr lang="en-US" sz="4400" dirty="0">
                <a:latin typeface="Arial"/>
                <a:cs typeface="Arial"/>
              </a:rPr>
              <a:t>measures </a:t>
            </a:r>
            <a:r>
              <a:rPr lang="en-US" sz="4400" dirty="0" smtClean="0">
                <a:latin typeface="Arial"/>
                <a:cs typeface="Arial"/>
              </a:rPr>
              <a:t>are </a:t>
            </a:r>
            <a:r>
              <a:rPr lang="en-US" sz="4400" dirty="0">
                <a:latin typeface="Arial"/>
                <a:cs typeface="Arial"/>
              </a:rPr>
              <a:t>assumed to capture trait-like individual differences without evaluating their stability over </a:t>
            </a:r>
            <a:r>
              <a:rPr lang="en-US" sz="4400" dirty="0" smtClean="0">
                <a:latin typeface="Arial"/>
                <a:cs typeface="Arial"/>
              </a:rPr>
              <a:t>time 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We compare two common measure types from a large battery of behavioral tasks to determine best trait measures and their features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1255" y="14684527"/>
            <a:ext cx="9774936" cy="7384182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14 tasks from larger battery on reliability of self-regulation measures</a:t>
            </a:r>
            <a:r>
              <a:rPr lang="en-US" sz="4400" baseline="30000" dirty="0" smtClean="0">
                <a:latin typeface="Arial"/>
                <a:cs typeface="Arial"/>
              </a:rPr>
              <a:t>1,2</a:t>
            </a:r>
            <a:r>
              <a:rPr lang="en-US" sz="4400" dirty="0" smtClean="0">
                <a:latin typeface="Arial"/>
                <a:cs typeface="Arial"/>
              </a:rPr>
              <a:t> (N</a:t>
            </a:r>
            <a:r>
              <a:rPr lang="en-US" sz="4400" dirty="0">
                <a:latin typeface="Arial"/>
                <a:cs typeface="Arial"/>
              </a:rPr>
              <a:t>=</a:t>
            </a:r>
            <a:r>
              <a:rPr lang="en-US" sz="4400" dirty="0" smtClean="0">
                <a:latin typeface="Arial"/>
                <a:cs typeface="Arial"/>
              </a:rPr>
              <a:t>150): N-back, ANT, choice RT, directed forgetting, DPX, local global, recent, probes, shape matching, </a:t>
            </a:r>
            <a:r>
              <a:rPr lang="en-US" sz="4400" dirty="0" err="1" smtClean="0">
                <a:latin typeface="Arial"/>
                <a:cs typeface="Arial"/>
              </a:rPr>
              <a:t>simon</a:t>
            </a:r>
            <a:r>
              <a:rPr lang="en-US" sz="4400" dirty="0" smtClean="0">
                <a:latin typeface="Arial"/>
                <a:cs typeface="Arial"/>
              </a:rPr>
              <a:t>, stop signal (x3), </a:t>
            </a:r>
            <a:r>
              <a:rPr lang="en-US" sz="4400" dirty="0" err="1" smtClean="0">
                <a:latin typeface="Arial"/>
                <a:cs typeface="Arial"/>
              </a:rPr>
              <a:t>stroop</a:t>
            </a:r>
            <a:r>
              <a:rPr lang="en-US" sz="4400" dirty="0" smtClean="0">
                <a:latin typeface="Arial"/>
                <a:cs typeface="Arial"/>
              </a:rPr>
              <a:t>, cued task switching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Raw measures: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2 types of DDM: EZ and HDDM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Non-contrast measures = use all trials; contrast variables = subtraction of two conditions; condition variables = subset of trials</a:t>
            </a:r>
          </a:p>
        </p:txBody>
      </p:sp>
      <p:sp>
        <p:nvSpPr>
          <p:cNvPr id="49" name="Text Box 354"/>
          <p:cNvSpPr txBox="1">
            <a:spLocks noChangeArrowheads="1"/>
          </p:cNvSpPr>
          <p:nvPr/>
        </p:nvSpPr>
        <p:spPr bwMode="auto">
          <a:xfrm>
            <a:off x="10810242" y="32029700"/>
            <a:ext cx="26883360" cy="618611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Contact: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A. Zeynep 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Enkavi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sz="3500" b="1" dirty="0" err="1" smtClean="0">
                <a:solidFill>
                  <a:schemeClr val="bg1"/>
                </a:solidFill>
                <a:latin typeface="Arial"/>
                <a:cs typeface="Arial"/>
              </a:rPr>
              <a:t>zenkavi@stanford.edu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&gt;</a:t>
            </a:r>
          </a:p>
        </p:txBody>
      </p:sp>
      <p:sp>
        <p:nvSpPr>
          <p:cNvPr id="52" name="Text Box 354"/>
          <p:cNvSpPr txBox="1">
            <a:spLocks noChangeArrowheads="1"/>
          </p:cNvSpPr>
          <p:nvPr/>
        </p:nvSpPr>
        <p:spPr bwMode="auto">
          <a:xfrm>
            <a:off x="471431" y="30982413"/>
            <a:ext cx="9774936" cy="659507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70" name="Frame 69"/>
          <p:cNvSpPr/>
          <p:nvPr/>
        </p:nvSpPr>
        <p:spPr>
          <a:xfrm>
            <a:off x="10810241" y="5394944"/>
            <a:ext cx="26883359" cy="2725336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934" y="24521980"/>
            <a:ext cx="9774936" cy="543811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DDM parameters show similar reliability to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Pilot studies of variable selection need n&gt;15 for reliable decisions 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Hierarchical estimates do not change parameter value or reliability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79" name="Text Box 424"/>
          <p:cNvSpPr txBox="1">
            <a:spLocks noChangeArrowheads="1"/>
          </p:cNvSpPr>
          <p:nvPr/>
        </p:nvSpPr>
        <p:spPr bwMode="auto">
          <a:xfrm>
            <a:off x="471431" y="23639323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smtClean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SUSig_Seal_StnfrdOnly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902" y="3180356"/>
            <a:ext cx="6002095" cy="2256140"/>
          </a:xfrm>
          <a:prstGeom prst="rect">
            <a:avLst/>
          </a:prstGeom>
        </p:spPr>
      </p:pic>
      <p:pic>
        <p:nvPicPr>
          <p:cNvPr id="9" name="Picture 8" descr="Screen Shot 2018-08-11 at 6.37.2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27" y="6636990"/>
            <a:ext cx="5047134" cy="1869309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34463767" y="6787585"/>
            <a:ext cx="2565400" cy="3872505"/>
            <a:chOff x="34463767" y="6441733"/>
            <a:chExt cx="2565400" cy="3872505"/>
          </a:xfrm>
        </p:grpSpPr>
        <p:pic>
          <p:nvPicPr>
            <p:cNvPr id="14" name="Picture 13" descr="Screen Shot 2018-08-11 at 6.37.47 AM.png"/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7617" y="6441733"/>
              <a:ext cx="1917700" cy="1117600"/>
            </a:xfrm>
            <a:prstGeom prst="rect">
              <a:avLst/>
            </a:prstGeom>
          </p:spPr>
        </p:pic>
        <p:pic>
          <p:nvPicPr>
            <p:cNvPr id="16" name="Picture 15" descr="Screen Shot 2018-08-11 at 6.37.52 AM.png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9817" y="7872102"/>
              <a:ext cx="2273300" cy="457200"/>
            </a:xfrm>
            <a:prstGeom prst="rect">
              <a:avLst/>
            </a:prstGeom>
          </p:spPr>
        </p:pic>
        <p:pic>
          <p:nvPicPr>
            <p:cNvPr id="17" name="Picture 16" descr="Screen Shot 2018-08-11 at 6.37.56 AM.png"/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767" y="8625138"/>
              <a:ext cx="2565400" cy="1689100"/>
            </a:xfrm>
            <a:prstGeom prst="rect">
              <a:avLst/>
            </a:prstGeom>
          </p:spPr>
        </p:pic>
      </p:grpSp>
      <p:pic>
        <p:nvPicPr>
          <p:cNvPr id="19" name="Picture 18" descr="Screen Shot 2018-08-11 at 6.38.05 A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10101"/>
          <a:stretch/>
        </p:blipFill>
        <p:spPr>
          <a:xfrm>
            <a:off x="17202299" y="6695886"/>
            <a:ext cx="1483133" cy="2551801"/>
          </a:xfrm>
          <a:prstGeom prst="rect">
            <a:avLst/>
          </a:prstGeom>
        </p:spPr>
      </p:pic>
      <p:pic>
        <p:nvPicPr>
          <p:cNvPr id="21" name="Picture 20" descr="Screen Shot 2018-08-11 at 6.38.12 AM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" b="4842"/>
          <a:stretch/>
        </p:blipFill>
        <p:spPr>
          <a:xfrm>
            <a:off x="19831481" y="6695886"/>
            <a:ext cx="1351412" cy="255180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2583419" y="6655906"/>
            <a:ext cx="7710314" cy="1907462"/>
            <a:chOff x="22583419" y="5869796"/>
            <a:chExt cx="7710314" cy="1907462"/>
          </a:xfrm>
        </p:grpSpPr>
        <p:grpSp>
          <p:nvGrpSpPr>
            <p:cNvPr id="54" name="Group 53"/>
            <p:cNvGrpSpPr/>
            <p:nvPr/>
          </p:nvGrpSpPr>
          <p:grpSpPr>
            <a:xfrm>
              <a:off x="22583419" y="5950275"/>
              <a:ext cx="3108861" cy="1746504"/>
              <a:chOff x="22583419" y="5968681"/>
              <a:chExt cx="3108861" cy="1746504"/>
            </a:xfrm>
          </p:grpSpPr>
          <p:pic>
            <p:nvPicPr>
              <p:cNvPr id="22" name="Picture 21" descr="response-time.png"/>
              <p:cNvPicPr>
                <a:picLocks noChangeAspect="1"/>
              </p:cNvPicPr>
              <p:nvPr/>
            </p:nvPicPr>
            <p:blipFill>
              <a:blip r:embed="rId11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83419" y="5968681"/>
                <a:ext cx="1292413" cy="1746504"/>
              </a:xfrm>
              <a:prstGeom prst="rect">
                <a:avLst/>
              </a:prstGeom>
            </p:spPr>
          </p:pic>
          <p:pic>
            <p:nvPicPr>
              <p:cNvPr id="23" name="Picture 22" descr="accuracy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53278" y="5972432"/>
                <a:ext cx="1739002" cy="1739002"/>
              </a:xfrm>
              <a:prstGeom prst="rect">
                <a:avLst/>
              </a:prstGeom>
            </p:spPr>
          </p:pic>
        </p:grpSp>
        <p:pic>
          <p:nvPicPr>
            <p:cNvPr id="24" name="Picture 23" descr="hddm-hierarchical-bayesian-estimation-of-the-drift-diffusion-model-in-python_20708267.jpe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" t="33013" r="3726" b="32488"/>
            <a:stretch/>
          </p:blipFill>
          <p:spPr>
            <a:xfrm>
              <a:off x="27031882" y="5869796"/>
              <a:ext cx="3261851" cy="1907462"/>
            </a:xfrm>
            <a:prstGeom prst="rect">
              <a:avLst/>
            </a:prstGeom>
          </p:spPr>
        </p:pic>
      </p:grpSp>
      <p:sp>
        <p:nvSpPr>
          <p:cNvPr id="51" name="Right Brace 50"/>
          <p:cNvSpPr/>
          <p:nvPr/>
        </p:nvSpPr>
        <p:spPr>
          <a:xfrm rot="5400000">
            <a:off x="26035253" y="5649051"/>
            <a:ext cx="806647" cy="6956656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902914" y="9696913"/>
            <a:ext cx="30713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Clustering</a:t>
            </a:r>
            <a:endParaRPr lang="en-US" sz="5000" dirty="0">
              <a:latin typeface="Arial"/>
              <a:cs typeface="Arial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852533" y="7474782"/>
            <a:ext cx="3403600" cy="97834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869469" y="8592363"/>
            <a:ext cx="3403600" cy="97834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593598" y="9696913"/>
            <a:ext cx="3035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Prediction</a:t>
            </a:r>
            <a:endParaRPr lang="en-US" sz="50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 Box 424"/>
          <p:cNvSpPr txBox="1">
            <a:spLocks noChangeArrowheads="1"/>
          </p:cNvSpPr>
          <p:nvPr/>
        </p:nvSpPr>
        <p:spPr bwMode="auto">
          <a:xfrm>
            <a:off x="10810241" y="5394944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Overview of Procedure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18841479" y="6844963"/>
            <a:ext cx="813816" cy="4572000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80070" y="9696913"/>
            <a:ext cx="2929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Reliability</a:t>
            </a:r>
            <a:endParaRPr lang="en-US" sz="5000" dirty="0">
              <a:latin typeface="Arial"/>
              <a:cs typeface="Arial"/>
            </a:endParaRPr>
          </a:p>
        </p:txBody>
      </p:sp>
      <p:pic>
        <p:nvPicPr>
          <p:cNvPr id="2" name="Picture 1" descr="Screen Shot 2018-09-21 at 10.28.04 A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41" y="8575060"/>
            <a:ext cx="5775307" cy="1874520"/>
          </a:xfrm>
          <a:prstGeom prst="rect">
            <a:avLst/>
          </a:prstGeom>
        </p:spPr>
      </p:pic>
      <p:sp>
        <p:nvSpPr>
          <p:cNvPr id="42" name="Text Box 424"/>
          <p:cNvSpPr txBox="1">
            <a:spLocks noChangeArrowheads="1"/>
          </p:cNvSpPr>
          <p:nvPr/>
        </p:nvSpPr>
        <p:spPr bwMode="auto">
          <a:xfrm>
            <a:off x="10810241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Sample size effects on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 Box 424"/>
          <p:cNvSpPr txBox="1">
            <a:spLocks noChangeArrowheads="1"/>
          </p:cNvSpPr>
          <p:nvPr/>
        </p:nvSpPr>
        <p:spPr bwMode="auto">
          <a:xfrm>
            <a:off x="24892000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Analysis of hierarchical estimates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Text Box 424"/>
          <p:cNvSpPr txBox="1">
            <a:spLocks noChangeArrowheads="1"/>
          </p:cNvSpPr>
          <p:nvPr/>
        </p:nvSpPr>
        <p:spPr bwMode="auto">
          <a:xfrm>
            <a:off x="10801499" y="23812632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Clustering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18431" y="7595722"/>
            <a:ext cx="17013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2-4 </a:t>
            </a:r>
            <a:r>
              <a:rPr lang="en-US" sz="3800" dirty="0" err="1" smtClean="0">
                <a:latin typeface="Arial"/>
                <a:cs typeface="Arial"/>
              </a:rPr>
              <a:t>mo</a:t>
            </a:r>
            <a:endParaRPr lang="en-US" sz="38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409231" y="8352822"/>
            <a:ext cx="22155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Raw DVs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432351" y="8352822"/>
            <a:ext cx="23504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DDM DVs</a:t>
            </a:r>
          </a:p>
        </p:txBody>
      </p:sp>
      <p:pic>
        <p:nvPicPr>
          <p:cNvPr id="6" name="Picture 5" descr="Boot_ddm_plot.jpe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28" y="11617029"/>
            <a:ext cx="20848319" cy="4389120"/>
          </a:xfrm>
          <a:prstGeom prst="rect">
            <a:avLst/>
          </a:prstGeom>
        </p:spPr>
      </p:pic>
      <p:sp>
        <p:nvSpPr>
          <p:cNvPr id="61" name="Text Box 424"/>
          <p:cNvSpPr txBox="1">
            <a:spLocks noChangeArrowheads="1"/>
          </p:cNvSpPr>
          <p:nvPr/>
        </p:nvSpPr>
        <p:spPr bwMode="auto">
          <a:xfrm>
            <a:off x="10801498" y="10660090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DDM </a:t>
            </a:r>
            <a:r>
              <a:rPr lang="en-US" sz="5000" b="1" dirty="0" err="1">
                <a:solidFill>
                  <a:schemeClr val="bg1"/>
                </a:solidFill>
                <a:latin typeface="Arial"/>
                <a:cs typeface="Arial"/>
              </a:rPr>
              <a:t>vs</a:t>
            </a: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 Raw measure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418639" y="11671070"/>
            <a:ext cx="4382356" cy="4437029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Arial"/>
                <a:cs typeface="Arial"/>
              </a:rPr>
              <a:t> Stats for figure </a:t>
            </a:r>
            <a:r>
              <a:rPr lang="en-US" sz="4400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</a:t>
            </a:r>
          </a:p>
          <a:p>
            <a:pPr>
              <a:buFont typeface="Arial"/>
              <a:buChar char="•"/>
            </a:pPr>
            <a:r>
              <a:rPr lang="en-US" sz="4400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Stats for variance differences</a:t>
            </a:r>
            <a:endParaRPr lang="en-US" sz="4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5" name="Picture 24" descr="Sample_size.jpe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42" y="17272000"/>
            <a:ext cx="12801600" cy="45720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0928167" y="21751057"/>
            <a:ext cx="12801600" cy="206157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Measurements from samples &lt;15 are significantly less reliable (b=0.001, t(505)=4.92)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Independent of measure type (raw, contrast...)</a:t>
            </a:r>
            <a:endParaRPr lang="en-US" sz="4400" dirty="0">
              <a:latin typeface="Arial"/>
              <a:cs typeface="Arial"/>
            </a:endParaRPr>
          </a:p>
        </p:txBody>
      </p:sp>
      <p:pic>
        <p:nvPicPr>
          <p:cNvPr id="28" name="Picture 27" descr="Flat_vs_hier.jpe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63" y="17373600"/>
            <a:ext cx="5867400" cy="5029200"/>
          </a:xfrm>
          <a:prstGeom prst="rect">
            <a:avLst/>
          </a:prstGeom>
        </p:spPr>
      </p:pic>
      <p:pic>
        <p:nvPicPr>
          <p:cNvPr id="29" name="Picture 28" descr="Flat_vs_hier_rel.jpe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349" y="17373600"/>
            <a:ext cx="5867400" cy="50292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4614763" y="22349007"/>
            <a:ext cx="12801600" cy="146362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 </a:t>
            </a:r>
            <a:r>
              <a:rPr lang="en-US" sz="4400" dirty="0" smtClean="0">
                <a:latin typeface="Arial"/>
                <a:cs typeface="Arial"/>
              </a:rPr>
              <a:t>systematic difference </a:t>
            </a:r>
            <a:r>
              <a:rPr lang="en-US" sz="4400" dirty="0" smtClean="0">
                <a:latin typeface="Arial"/>
                <a:cs typeface="Arial"/>
              </a:rPr>
              <a:t>in parameter estimate or reliability using hierarchical estimates 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9768" y="31573821"/>
            <a:ext cx="10398098" cy="124484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Enkavi, A. Z., Li, J., MacKinnon, D.,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Uncovering mental structure through data-driven ontology </a:t>
            </a:r>
            <a:r>
              <a:rPr lang="en-US" sz="1800" dirty="0" smtClean="0">
                <a:latin typeface="Arial"/>
                <a:cs typeface="Arial"/>
              </a:rPr>
              <a:t>discovery</a:t>
            </a:r>
          </a:p>
          <a:p>
            <a:r>
              <a:rPr lang="en-US" sz="1800" dirty="0">
                <a:latin typeface="Arial"/>
                <a:cs typeface="Arial"/>
              </a:rPr>
              <a:t>Enkavi, A. Z., 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</a:t>
            </a:r>
            <a:r>
              <a:rPr lang="en-US" sz="1800" dirty="0" err="1">
                <a:latin typeface="Arial"/>
                <a:cs typeface="Arial"/>
              </a:rPr>
              <a:t>Mazza</a:t>
            </a:r>
            <a:r>
              <a:rPr lang="en-US" sz="1800" dirty="0">
                <a:latin typeface="Arial"/>
                <a:cs typeface="Arial"/>
              </a:rPr>
              <a:t>, G. L., MacKinnon, D. P.,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 A.,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A large-scale analysis of test-retest reliabilities of self-regulation measures</a:t>
            </a:r>
            <a:r>
              <a:rPr lang="en-US" sz="1800" dirty="0" smtClean="0">
                <a:latin typeface="Arial"/>
                <a:cs typeface="Arial"/>
              </a:rPr>
              <a:t>.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  <p:pic>
        <p:nvPicPr>
          <p:cNvPr id="10" name="Picture 9" descr="EZ_PCA3_HClust_nolables.jpeg"/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4087" r="19968" b="6022"/>
          <a:stretch/>
        </p:blipFill>
        <p:spPr>
          <a:xfrm rot="5400000">
            <a:off x="22540247" y="13385335"/>
            <a:ext cx="2286000" cy="25603200"/>
          </a:xfrm>
          <a:prstGeom prst="rect">
            <a:avLst/>
          </a:prstGeom>
        </p:spPr>
      </p:pic>
      <p:pic>
        <p:nvPicPr>
          <p:cNvPr id="11" name="Picture 10" descr="EZ_clust_rel.jpe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096" y="27329936"/>
            <a:ext cx="5277419" cy="4523501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43940167" y="23635959"/>
            <a:ext cx="6274132" cy="4151176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3 PCs for EZ </a:t>
            </a:r>
            <a:r>
              <a:rPr lang="en-US" sz="4400" dirty="0" err="1" smtClean="0">
                <a:latin typeface="Arial"/>
                <a:cs typeface="Arial"/>
              </a:rPr>
              <a:t>ddm</a:t>
            </a:r>
            <a:r>
              <a:rPr lang="en-US" sz="4400" dirty="0" smtClean="0">
                <a:latin typeface="Arial"/>
                <a:cs typeface="Arial"/>
              </a:rPr>
              <a:t> variables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calculated on T1 data and used to predict T2 scores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PCs are more reliable than </a:t>
            </a:r>
            <a:r>
              <a:rPr lang="en-US" sz="4400" dirty="0" err="1" smtClean="0">
                <a:latin typeface="Arial"/>
                <a:cs typeface="Arial"/>
              </a:rPr>
              <a:t>dv’s</a:t>
            </a:r>
            <a:r>
              <a:rPr lang="en-US" sz="4400" dirty="0" smtClean="0">
                <a:latin typeface="Arial"/>
                <a:cs typeface="Arial"/>
              </a:rPr>
              <a:t> that compose them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19842</TotalTime>
  <Words>487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Zaval</dc:creator>
  <cp:lastModifiedBy>Ayse Zeynep Enkavi</cp:lastModifiedBy>
  <cp:revision>319</cp:revision>
  <cp:lastPrinted>2013-11-12T21:27:13Z</cp:lastPrinted>
  <dcterms:created xsi:type="dcterms:W3CDTF">2010-11-13T16:32:59Z</dcterms:created>
  <dcterms:modified xsi:type="dcterms:W3CDTF">2018-09-30T15:26:04Z</dcterms:modified>
</cp:coreProperties>
</file>